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tmp" ContentType="image/png"/>
  <Default Extension="vml" ContentType="application/vnd.openxmlformats-officedocument.vmlDrawing"/>
  <Default Extension="tif" ContentType="image/t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150"/>
  </p:notesMasterIdLst>
  <p:sldIdLst>
    <p:sldId id="256" r:id="rId4"/>
    <p:sldId id="536" r:id="rId5"/>
    <p:sldId id="854" r:id="rId6"/>
    <p:sldId id="855" r:id="rId7"/>
    <p:sldId id="772" r:id="rId8"/>
    <p:sldId id="775" r:id="rId9"/>
    <p:sldId id="773" r:id="rId10"/>
    <p:sldId id="774" r:id="rId11"/>
    <p:sldId id="776" r:id="rId12"/>
    <p:sldId id="777" r:id="rId13"/>
    <p:sldId id="778" r:id="rId14"/>
    <p:sldId id="779" r:id="rId15"/>
    <p:sldId id="780" r:id="rId16"/>
    <p:sldId id="856" r:id="rId17"/>
    <p:sldId id="857" r:id="rId18"/>
    <p:sldId id="858" r:id="rId19"/>
    <p:sldId id="859" r:id="rId20"/>
    <p:sldId id="860" r:id="rId21"/>
    <p:sldId id="861" r:id="rId22"/>
    <p:sldId id="862" r:id="rId23"/>
    <p:sldId id="863" r:id="rId24"/>
    <p:sldId id="864" r:id="rId25"/>
    <p:sldId id="865" r:id="rId26"/>
    <p:sldId id="866" r:id="rId27"/>
    <p:sldId id="867" r:id="rId28"/>
    <p:sldId id="868" r:id="rId29"/>
    <p:sldId id="869" r:id="rId30"/>
    <p:sldId id="781" r:id="rId31"/>
    <p:sldId id="870" r:id="rId32"/>
    <p:sldId id="871" r:id="rId33"/>
    <p:sldId id="872" r:id="rId34"/>
    <p:sldId id="873" r:id="rId35"/>
    <p:sldId id="874" r:id="rId36"/>
    <p:sldId id="875" r:id="rId37"/>
    <p:sldId id="876" r:id="rId38"/>
    <p:sldId id="877" r:id="rId39"/>
    <p:sldId id="878" r:id="rId40"/>
    <p:sldId id="879" r:id="rId41"/>
    <p:sldId id="880" r:id="rId42"/>
    <p:sldId id="881" r:id="rId43"/>
    <p:sldId id="882" r:id="rId44"/>
    <p:sldId id="883" r:id="rId45"/>
    <p:sldId id="884" r:id="rId46"/>
    <p:sldId id="885" r:id="rId47"/>
    <p:sldId id="886" r:id="rId48"/>
    <p:sldId id="887" r:id="rId49"/>
    <p:sldId id="888" r:id="rId50"/>
    <p:sldId id="889" r:id="rId51"/>
    <p:sldId id="890" r:id="rId52"/>
    <p:sldId id="891" r:id="rId53"/>
    <p:sldId id="892" r:id="rId54"/>
    <p:sldId id="782" r:id="rId55"/>
    <p:sldId id="894" r:id="rId56"/>
    <p:sldId id="895" r:id="rId57"/>
    <p:sldId id="960" r:id="rId58"/>
    <p:sldId id="896" r:id="rId59"/>
    <p:sldId id="897" r:id="rId60"/>
    <p:sldId id="898" r:id="rId61"/>
    <p:sldId id="899" r:id="rId62"/>
    <p:sldId id="900" r:id="rId63"/>
    <p:sldId id="901" r:id="rId64"/>
    <p:sldId id="902" r:id="rId65"/>
    <p:sldId id="903" r:id="rId66"/>
    <p:sldId id="904" r:id="rId67"/>
    <p:sldId id="905" r:id="rId68"/>
    <p:sldId id="906" r:id="rId69"/>
    <p:sldId id="907" r:id="rId70"/>
    <p:sldId id="908" r:id="rId71"/>
    <p:sldId id="909" r:id="rId72"/>
    <p:sldId id="910" r:id="rId73"/>
    <p:sldId id="911" r:id="rId74"/>
    <p:sldId id="912" r:id="rId75"/>
    <p:sldId id="913" r:id="rId76"/>
    <p:sldId id="914" r:id="rId77"/>
    <p:sldId id="915" r:id="rId78"/>
    <p:sldId id="916" r:id="rId79"/>
    <p:sldId id="917" r:id="rId80"/>
    <p:sldId id="918" r:id="rId81"/>
    <p:sldId id="919" r:id="rId82"/>
    <p:sldId id="920" r:id="rId83"/>
    <p:sldId id="921" r:id="rId84"/>
    <p:sldId id="922" r:id="rId85"/>
    <p:sldId id="923" r:id="rId86"/>
    <p:sldId id="928" r:id="rId87"/>
    <p:sldId id="929" r:id="rId88"/>
    <p:sldId id="930" r:id="rId89"/>
    <p:sldId id="931" r:id="rId90"/>
    <p:sldId id="932" r:id="rId91"/>
    <p:sldId id="933" r:id="rId92"/>
    <p:sldId id="934" r:id="rId93"/>
    <p:sldId id="935" r:id="rId94"/>
    <p:sldId id="936" r:id="rId95"/>
    <p:sldId id="937" r:id="rId96"/>
    <p:sldId id="938" r:id="rId97"/>
    <p:sldId id="939" r:id="rId98"/>
    <p:sldId id="940" r:id="rId99"/>
    <p:sldId id="941" r:id="rId100"/>
    <p:sldId id="942" r:id="rId101"/>
    <p:sldId id="943" r:id="rId102"/>
    <p:sldId id="944" r:id="rId103"/>
    <p:sldId id="945" r:id="rId104"/>
    <p:sldId id="946" r:id="rId105"/>
    <p:sldId id="947" r:id="rId106"/>
    <p:sldId id="948" r:id="rId107"/>
    <p:sldId id="949" r:id="rId108"/>
    <p:sldId id="950" r:id="rId109"/>
    <p:sldId id="951" r:id="rId110"/>
    <p:sldId id="952" r:id="rId111"/>
    <p:sldId id="953" r:id="rId112"/>
    <p:sldId id="954" r:id="rId113"/>
    <p:sldId id="955" r:id="rId114"/>
    <p:sldId id="956" r:id="rId115"/>
    <p:sldId id="957" r:id="rId116"/>
    <p:sldId id="958" r:id="rId117"/>
    <p:sldId id="959" r:id="rId118"/>
    <p:sldId id="967" r:id="rId119"/>
    <p:sldId id="961" r:id="rId120"/>
    <p:sldId id="962" r:id="rId121"/>
    <p:sldId id="963" r:id="rId122"/>
    <p:sldId id="964" r:id="rId123"/>
    <p:sldId id="965" r:id="rId124"/>
    <p:sldId id="966" r:id="rId125"/>
    <p:sldId id="968" r:id="rId126"/>
    <p:sldId id="822" r:id="rId127"/>
    <p:sldId id="823" r:id="rId128"/>
    <p:sldId id="824" r:id="rId129"/>
    <p:sldId id="969" r:id="rId130"/>
    <p:sldId id="970" r:id="rId131"/>
    <p:sldId id="971" r:id="rId132"/>
    <p:sldId id="972" r:id="rId133"/>
    <p:sldId id="973" r:id="rId134"/>
    <p:sldId id="974" r:id="rId135"/>
    <p:sldId id="975" r:id="rId136"/>
    <p:sldId id="976" r:id="rId137"/>
    <p:sldId id="977" r:id="rId138"/>
    <p:sldId id="978" r:id="rId139"/>
    <p:sldId id="979" r:id="rId140"/>
    <p:sldId id="980" r:id="rId141"/>
    <p:sldId id="981" r:id="rId142"/>
    <p:sldId id="982" r:id="rId143"/>
    <p:sldId id="983" r:id="rId144"/>
    <p:sldId id="984" r:id="rId145"/>
    <p:sldId id="985" r:id="rId146"/>
    <p:sldId id="986" r:id="rId147"/>
    <p:sldId id="987" r:id="rId148"/>
    <p:sldId id="988" r:id="rId149"/>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05E"/>
    <a:srgbClr val="C2ECBB"/>
    <a:srgbClr val="1F1EF1"/>
    <a:srgbClr val="DBF4D5"/>
    <a:srgbClr val="CFF1C4"/>
    <a:srgbClr val="C3D5C2"/>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0"/>
    <p:restoredTop sz="84015" autoAdjust="0"/>
  </p:normalViewPr>
  <p:slideViewPr>
    <p:cSldViewPr snapToGrid="0">
      <p:cViewPr>
        <p:scale>
          <a:sx n="70" d="100"/>
          <a:sy n="70" d="100"/>
        </p:scale>
        <p:origin x="1696" y="21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150" Type="http://schemas.openxmlformats.org/officeDocument/2006/relationships/notesMaster" Target="notesMasters/notesMaster1.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76.wmf"/><Relationship Id="rId6" Type="http://schemas.openxmlformats.org/officeDocument/2006/relationships/image" Target="../media/image66.wmf"/><Relationship Id="rId7" Type="http://schemas.openxmlformats.org/officeDocument/2006/relationships/image" Target="../media/image67.wmf"/><Relationship Id="rId8" Type="http://schemas.openxmlformats.org/officeDocument/2006/relationships/image" Target="../media/image68.wmf"/><Relationship Id="rId9"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7.wmf"/><Relationship Id="rId4" Type="http://schemas.openxmlformats.org/officeDocument/2006/relationships/image" Target="../media/image78.wmf"/><Relationship Id="rId5" Type="http://schemas.openxmlformats.org/officeDocument/2006/relationships/image" Target="../media/image76.wmf"/><Relationship Id="rId6" Type="http://schemas.openxmlformats.org/officeDocument/2006/relationships/image" Target="../media/image66.wmf"/><Relationship Id="rId7" Type="http://schemas.openxmlformats.org/officeDocument/2006/relationships/image" Target="../media/image67.wmf"/><Relationship Id="rId8" Type="http://schemas.openxmlformats.org/officeDocument/2006/relationships/image" Target="../media/image68.wmf"/><Relationship Id="rId9"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66.wmf"/><Relationship Id="rId6" Type="http://schemas.openxmlformats.org/officeDocument/2006/relationships/image" Target="../media/image67.wmf"/><Relationship Id="rId7" Type="http://schemas.openxmlformats.org/officeDocument/2006/relationships/image" Target="../media/image68.wmf"/><Relationship Id="rId8"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66.wmf"/><Relationship Id="rId6" Type="http://schemas.openxmlformats.org/officeDocument/2006/relationships/image" Target="../media/image67.wmf"/><Relationship Id="rId7" Type="http://schemas.openxmlformats.org/officeDocument/2006/relationships/image" Target="../media/image68.wmf"/><Relationship Id="rId8"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66.wmf"/><Relationship Id="rId6" Type="http://schemas.openxmlformats.org/officeDocument/2006/relationships/image" Target="../media/image67.wmf"/><Relationship Id="rId7" Type="http://schemas.openxmlformats.org/officeDocument/2006/relationships/image" Target="../media/image68.wmf"/><Relationship Id="rId8"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50.wmf"/><Relationship Id="rId4" Type="http://schemas.openxmlformats.org/officeDocument/2006/relationships/image" Target="../media/image151.wmf"/><Relationship Id="rId1" Type="http://schemas.openxmlformats.org/officeDocument/2006/relationships/image" Target="../media/image148.wmf"/><Relationship Id="rId2" Type="http://schemas.openxmlformats.org/officeDocument/2006/relationships/image" Target="../media/image14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 Id="rId3" Type="http://schemas.openxmlformats.org/officeDocument/2006/relationships/image" Target="../media/image15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 Id="rId3" Type="http://schemas.openxmlformats.org/officeDocument/2006/relationships/image" Target="../media/image15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50.wmf"/><Relationship Id="rId4" Type="http://schemas.openxmlformats.org/officeDocument/2006/relationships/image" Target="../media/image151.wmf"/><Relationship Id="rId1" Type="http://schemas.openxmlformats.org/officeDocument/2006/relationships/image" Target="../media/image148.wmf"/><Relationship Id="rId2" Type="http://schemas.openxmlformats.org/officeDocument/2006/relationships/image" Target="../media/image14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 Id="rId3" Type="http://schemas.openxmlformats.org/officeDocument/2006/relationships/image" Target="../media/image15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 Id="rId3" Type="http://schemas.openxmlformats.org/officeDocument/2006/relationships/image" Target="../media/image15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wmf"/><Relationship Id="rId3" Type="http://schemas.openxmlformats.org/officeDocument/2006/relationships/image" Target="../media/image15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15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8.wmf"/><Relationship Id="rId4" Type="http://schemas.openxmlformats.org/officeDocument/2006/relationships/image" Target="../media/image149.wmf"/><Relationship Id="rId5" Type="http://schemas.openxmlformats.org/officeDocument/2006/relationships/image" Target="../media/image151.wmf"/><Relationship Id="rId1" Type="http://schemas.openxmlformats.org/officeDocument/2006/relationships/image" Target="../media/image154.wmf"/><Relationship Id="rId2" Type="http://schemas.openxmlformats.org/officeDocument/2006/relationships/image" Target="../media/image15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155.wmf"/><Relationship Id="rId3"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9.wmf"/><Relationship Id="rId2" Type="http://schemas.openxmlformats.org/officeDocument/2006/relationships/image" Target="../media/image154.wmf"/><Relationship Id="rId3" Type="http://schemas.openxmlformats.org/officeDocument/2006/relationships/image" Target="../media/image15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65.wmf"/><Relationship Id="rId4" Type="http://schemas.openxmlformats.org/officeDocument/2006/relationships/image" Target="../media/image366.wmf"/><Relationship Id="rId1" Type="http://schemas.openxmlformats.org/officeDocument/2006/relationships/image" Target="../media/image9.wmf"/><Relationship Id="rId2" Type="http://schemas.openxmlformats.org/officeDocument/2006/relationships/image" Target="../media/image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65.wmf"/><Relationship Id="rId4" Type="http://schemas.openxmlformats.org/officeDocument/2006/relationships/image" Target="../media/image366.wmf"/><Relationship Id="rId1" Type="http://schemas.openxmlformats.org/officeDocument/2006/relationships/image" Target="../media/image9.wmf"/><Relationship Id="rId2" Type="http://schemas.openxmlformats.org/officeDocument/2006/relationships/image" Target="../media/image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67.wmf"/><Relationship Id="rId4" Type="http://schemas.openxmlformats.org/officeDocument/2006/relationships/image" Target="../media/image368.wmf"/><Relationship Id="rId5" Type="http://schemas.openxmlformats.org/officeDocument/2006/relationships/image" Target="../media/image365.wmf"/><Relationship Id="rId6" Type="http://schemas.openxmlformats.org/officeDocument/2006/relationships/image" Target="../media/image366.wmf"/><Relationship Id="rId1" Type="http://schemas.openxmlformats.org/officeDocument/2006/relationships/image" Target="../media/image9.wmf"/><Relationship Id="rId2"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367.wmf"/><Relationship Id="rId4" Type="http://schemas.openxmlformats.org/officeDocument/2006/relationships/image" Target="../media/image368.wmf"/><Relationship Id="rId5" Type="http://schemas.openxmlformats.org/officeDocument/2006/relationships/image" Target="../media/image365.wmf"/><Relationship Id="rId6" Type="http://schemas.openxmlformats.org/officeDocument/2006/relationships/image" Target="../media/image366.wmf"/><Relationship Id="rId1" Type="http://schemas.openxmlformats.org/officeDocument/2006/relationships/image" Target="../media/image9.wmf"/><Relationship Id="rId2"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 Id="rId3"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4" Type="http://schemas.openxmlformats.org/officeDocument/2006/relationships/image" Target="../media/image69.wmf"/><Relationship Id="rId5" Type="http://schemas.openxmlformats.org/officeDocument/2006/relationships/image" Target="../media/image70.wmf"/><Relationship Id="rId6" Type="http://schemas.openxmlformats.org/officeDocument/2006/relationships/image" Target="../media/image71.wmf"/><Relationship Id="rId7" Type="http://schemas.openxmlformats.org/officeDocument/2006/relationships/image" Target="../media/image72.wmf"/><Relationship Id="rId8" Type="http://schemas.openxmlformats.org/officeDocument/2006/relationships/image" Target="../media/image73.wmf"/><Relationship Id="rId1" Type="http://schemas.openxmlformats.org/officeDocument/2006/relationships/image" Target="../media/image66.wmf"/><Relationship Id="rId2"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image" Target="../media/image66.wmf"/><Relationship Id="rId6" Type="http://schemas.openxmlformats.org/officeDocument/2006/relationships/image" Target="../media/image67.wmf"/><Relationship Id="rId7" Type="http://schemas.openxmlformats.org/officeDocument/2006/relationships/image" Target="../media/image68.wmf"/><Relationship Id="rId8" Type="http://schemas.openxmlformats.org/officeDocument/2006/relationships/image" Target="../media/image69.wmf"/><Relationship Id="rId1" Type="http://schemas.openxmlformats.org/officeDocument/2006/relationships/image" Target="../media/image70.wmf"/><Relationship Id="rId2"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videolectures.net/adam_coat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7289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W^l</a:t>
            </a:r>
            <a:r>
              <a:rPr lang="en-US" altLang="zh-TW" sz="1200" dirty="0"/>
              <a:t>: (All the weights between layer l and l+1)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22</a:t>
            </a:fld>
            <a:endParaRPr lang="zh-TW" altLang="en-US"/>
          </a:p>
        </p:txBody>
      </p:sp>
    </p:spTree>
    <p:extLst>
      <p:ext uri="{BB962C8B-B14F-4D97-AF65-F5344CB8AC3E}">
        <p14:creationId xmlns:p14="http://schemas.microsoft.com/office/powerpoint/2010/main" val="63132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W^l</a:t>
            </a:r>
            <a:r>
              <a:rPr lang="en-US" altLang="zh-TW" sz="1200" dirty="0"/>
              <a:t>: (All the weights between layer l and l+1)</a:t>
            </a:r>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23</a:t>
            </a:fld>
            <a:endParaRPr lang="zh-TW" altLang="en-US"/>
          </a:p>
        </p:txBody>
      </p:sp>
    </p:spTree>
    <p:extLst>
      <p:ext uri="{BB962C8B-B14F-4D97-AF65-F5344CB8AC3E}">
        <p14:creationId xmlns:p14="http://schemas.microsoft.com/office/powerpoint/2010/main" val="413198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24</a:t>
            </a:fld>
            <a:endParaRPr lang="zh-TW" altLang="en-US"/>
          </a:p>
        </p:txBody>
      </p:sp>
    </p:spTree>
    <p:extLst>
      <p:ext uri="{BB962C8B-B14F-4D97-AF65-F5344CB8AC3E}">
        <p14:creationId xmlns:p14="http://schemas.microsoft.com/office/powerpoint/2010/main" val="79335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25</a:t>
            </a:fld>
            <a:endParaRPr lang="zh-CN" altLang="en-US"/>
          </a:p>
        </p:txBody>
      </p:sp>
    </p:spTree>
    <p:extLst>
      <p:ext uri="{BB962C8B-B14F-4D97-AF65-F5344CB8AC3E}">
        <p14:creationId xmlns:p14="http://schemas.microsoft.com/office/powerpoint/2010/main" val="177041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29</a:t>
            </a:fld>
            <a:endParaRPr lang="zh-TW" altLang="en-US"/>
          </a:p>
        </p:txBody>
      </p:sp>
    </p:spTree>
    <p:extLst>
      <p:ext uri="{BB962C8B-B14F-4D97-AF65-F5344CB8AC3E}">
        <p14:creationId xmlns:p14="http://schemas.microsoft.com/office/powerpoint/2010/main" val="28354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Eta</a:t>
            </a:r>
          </a:p>
          <a:p>
            <a:endParaRPr lang="en-US" altLang="zh-TW" dirty="0" smtClean="0"/>
          </a:p>
          <a:p>
            <a:r>
              <a:rPr lang="zh-TW" altLang="en-US" dirty="0" smtClean="0"/>
              <a:t>人站在　ｔｈｅｔａ０　環顧四周　看看哪裡最低，那個方向就是　ｇｒａｄｉｅｎｔ</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30</a:t>
            </a:fld>
            <a:endParaRPr lang="zh-TW" altLang="en-US"/>
          </a:p>
        </p:txBody>
      </p:sp>
    </p:spTree>
    <p:extLst>
      <p:ext uri="{BB962C8B-B14F-4D97-AF65-F5344CB8AC3E}">
        <p14:creationId xmlns:p14="http://schemas.microsoft.com/office/powerpoint/2010/main" val="992665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把</a:t>
            </a:r>
            <a:r>
              <a:rPr lang="zh-TW" altLang="en-US" dirty="0" smtClean="0"/>
              <a:t>梯度下降法想象成一个小球从山坡到山谷的过程，那么前面几篇文章的小球是这样移动的：从</a:t>
            </a:r>
            <a:r>
              <a:rPr lang="en-US" altLang="zh-TW" dirty="0" smtClean="0"/>
              <a:t>A</a:t>
            </a:r>
            <a:r>
              <a:rPr lang="zh-TW" altLang="en-US" dirty="0" smtClean="0"/>
              <a:t>点开始，计算当前</a:t>
            </a:r>
            <a:r>
              <a:rPr lang="en-US" altLang="zh-TW" dirty="0" smtClean="0"/>
              <a:t>A</a:t>
            </a:r>
            <a:r>
              <a:rPr lang="zh-TW" altLang="en-US" dirty="0" smtClean="0"/>
              <a:t>点的坡度，沿着坡度最大的方向走一段路，停下到</a:t>
            </a:r>
            <a:r>
              <a:rPr lang="en-US" altLang="zh-TW" dirty="0" smtClean="0"/>
              <a:t>B</a:t>
            </a:r>
            <a:r>
              <a:rPr lang="zh-TW" altLang="en-US" dirty="0" smtClean="0"/>
              <a:t>。在</a:t>
            </a:r>
            <a:r>
              <a:rPr lang="en-US" altLang="zh-TW" dirty="0" smtClean="0"/>
              <a:t>B</a:t>
            </a:r>
            <a:r>
              <a:rPr lang="zh-TW" altLang="en-US" dirty="0" smtClean="0"/>
              <a:t>点再看一看周围坡度最大的地方，沿着这个坡度方向走一段路，再停下。确切的来说，这并不像一个球，更像是一个正在下山的盲人，每走一步都要停下来，用拐杖来来探探四周的路，再走一步停下来，周而复始，直到走到山谷。</a:t>
            </a:r>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33</a:t>
            </a:fld>
            <a:endParaRPr lang="zh-TW" altLang="en-US"/>
          </a:p>
        </p:txBody>
      </p:sp>
    </p:spTree>
    <p:extLst>
      <p:ext uri="{BB962C8B-B14F-4D97-AF65-F5344CB8AC3E}">
        <p14:creationId xmlns:p14="http://schemas.microsoft.com/office/powerpoint/2010/main" val="1937028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smtClean="0"/>
              <a:t>Ref</a:t>
            </a:r>
            <a:r>
              <a:rPr lang="en-US" altLang="zh-TW" dirty="0"/>
              <a:t>: http://speech.ee.ntu.edu.tw/~tlkagk/courses/MLDS_2015_2/Lecture/DNN%20backprop.ecm.mp4/index.html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is the suitable value for </a:t>
            </a:r>
            <a:r>
              <a:rPr lang="el-GR" altLang="zh-TW" sz="1200" dirty="0"/>
              <a:t>η</a:t>
            </a:r>
            <a:r>
              <a:rPr lang="en-US" altLang="zh-TW"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I don’t know. Depend on C(</a:t>
            </a:r>
            <a:r>
              <a:rPr lang="el-GR" altLang="zh-TW" sz="1200" dirty="0"/>
              <a:t>θ</a:t>
            </a:r>
            <a:r>
              <a:rPr lang="en-US" altLang="zh-TW" sz="1200" dirty="0"/>
              <a:t>)</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34</a:t>
            </a:fld>
            <a:endParaRPr lang="zh-TW" altLang="en-US"/>
          </a:p>
        </p:txBody>
      </p:sp>
    </p:spTree>
    <p:extLst>
      <p:ext uri="{BB962C8B-B14F-4D97-AF65-F5344CB8AC3E}">
        <p14:creationId xmlns:p14="http://schemas.microsoft.com/office/powerpoint/2010/main" val="48745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35</a:t>
            </a:fld>
            <a:endParaRPr lang="zh-CN" altLang="en-US"/>
          </a:p>
        </p:txBody>
      </p:sp>
    </p:spTree>
    <p:extLst>
      <p:ext uri="{BB962C8B-B14F-4D97-AF65-F5344CB8AC3E}">
        <p14:creationId xmlns:p14="http://schemas.microsoft.com/office/powerpoint/2010/main" val="1300840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40</a:t>
            </a:fld>
            <a:endParaRPr lang="zh-CN" altLang="en-US"/>
          </a:p>
        </p:txBody>
      </p:sp>
    </p:spTree>
    <p:extLst>
      <p:ext uri="{BB962C8B-B14F-4D97-AF65-F5344CB8AC3E}">
        <p14:creationId xmlns:p14="http://schemas.microsoft.com/office/powerpoint/2010/main" val="7712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580110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42</a:t>
            </a:fld>
            <a:endParaRPr lang="zh-CN" altLang="en-US"/>
          </a:p>
        </p:txBody>
      </p:sp>
    </p:spTree>
    <p:extLst>
      <p:ext uri="{BB962C8B-B14F-4D97-AF65-F5344CB8AC3E}">
        <p14:creationId xmlns:p14="http://schemas.microsoft.com/office/powerpoint/2010/main" val="1542056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43</a:t>
            </a:fld>
            <a:endParaRPr lang="zh-CN" altLang="en-US"/>
          </a:p>
        </p:txBody>
      </p:sp>
    </p:spTree>
    <p:extLst>
      <p:ext uri="{BB962C8B-B14F-4D97-AF65-F5344CB8AC3E}">
        <p14:creationId xmlns:p14="http://schemas.microsoft.com/office/powerpoint/2010/main" val="67186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44</a:t>
            </a:fld>
            <a:endParaRPr lang="zh-CN" altLang="en-US"/>
          </a:p>
        </p:txBody>
      </p:sp>
    </p:spTree>
    <p:extLst>
      <p:ext uri="{BB962C8B-B14F-4D97-AF65-F5344CB8AC3E}">
        <p14:creationId xmlns:p14="http://schemas.microsoft.com/office/powerpoint/2010/main" val="1255982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45</a:t>
            </a:fld>
            <a:endParaRPr lang="zh-CN" altLang="en-US"/>
          </a:p>
        </p:txBody>
      </p:sp>
    </p:spTree>
    <p:extLst>
      <p:ext uri="{BB962C8B-B14F-4D97-AF65-F5344CB8AC3E}">
        <p14:creationId xmlns:p14="http://schemas.microsoft.com/office/powerpoint/2010/main" val="1441010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smtClean="0"/>
              <a:t>内存复杂度：</a:t>
            </a:r>
            <a:r>
              <a:rPr lang="en-US" altLang="ja-JP" dirty="0" smtClean="0"/>
              <a:t>O(n)</a:t>
            </a:r>
            <a:r>
              <a:rPr lang="ja-JP" altLang="en-US" dirty="0" smtClean="0"/>
              <a:t>，需要储存所有正向计算的中间值</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46</a:t>
            </a:fld>
            <a:endParaRPr lang="zh-CN" altLang="en-US"/>
          </a:p>
        </p:txBody>
      </p:sp>
    </p:spTree>
    <p:extLst>
      <p:ext uri="{BB962C8B-B14F-4D97-AF65-F5344CB8AC3E}">
        <p14:creationId xmlns:p14="http://schemas.microsoft.com/office/powerpoint/2010/main" val="1021319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47</a:t>
            </a:fld>
            <a:endParaRPr lang="zh-CN" altLang="en-US"/>
          </a:p>
        </p:txBody>
      </p:sp>
    </p:spTree>
    <p:extLst>
      <p:ext uri="{BB962C8B-B14F-4D97-AF65-F5344CB8AC3E}">
        <p14:creationId xmlns:p14="http://schemas.microsoft.com/office/powerpoint/2010/main" val="941011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smtClean="0"/>
              <a:t>数据存储在尾数中，而不是指数</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50</a:t>
            </a:fld>
            <a:endParaRPr lang="zh-CN" altLang="en-US"/>
          </a:p>
        </p:txBody>
      </p:sp>
    </p:spTree>
    <p:extLst>
      <p:ext uri="{BB962C8B-B14F-4D97-AF65-F5344CB8AC3E}">
        <p14:creationId xmlns:p14="http://schemas.microsoft.com/office/powerpoint/2010/main" val="998417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51</a:t>
            </a:fld>
            <a:endParaRPr lang="zh-CN" altLang="en-US"/>
          </a:p>
        </p:txBody>
      </p:sp>
    </p:spTree>
    <p:extLst>
      <p:ext uri="{BB962C8B-B14F-4D97-AF65-F5344CB8AC3E}">
        <p14:creationId xmlns:p14="http://schemas.microsoft.com/office/powerpoint/2010/main" val="1968434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64</a:t>
            </a:fld>
            <a:endParaRPr lang="zh-CN" altLang="en-US"/>
          </a:p>
        </p:txBody>
      </p:sp>
    </p:spTree>
    <p:extLst>
      <p:ext uri="{BB962C8B-B14F-4D97-AF65-F5344CB8AC3E}">
        <p14:creationId xmlns:p14="http://schemas.microsoft.com/office/powerpoint/2010/main" val="169950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65</a:t>
            </a:fld>
            <a:endParaRPr lang="zh-CN" altLang="en-US"/>
          </a:p>
        </p:txBody>
      </p:sp>
    </p:spTree>
    <p:extLst>
      <p:ext uri="{BB962C8B-B14F-4D97-AF65-F5344CB8AC3E}">
        <p14:creationId xmlns:p14="http://schemas.microsoft.com/office/powerpoint/2010/main" val="99089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smtClean="0"/>
              <a:t>Fully Connected Feedforward Network </a:t>
            </a:r>
            <a:endParaRPr lang="zh-TW" altLang="en-US" b="1" i="1"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You can always connect the neurons in your own way.</a:t>
            </a:r>
            <a:endParaRPr lang="zh-TW" altLang="en-US"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14</a:t>
            </a:fld>
            <a:endParaRPr lang="zh-TW" altLang="en-US"/>
          </a:p>
        </p:txBody>
      </p:sp>
    </p:spTree>
    <p:extLst>
      <p:ext uri="{BB962C8B-B14F-4D97-AF65-F5344CB8AC3E}">
        <p14:creationId xmlns:p14="http://schemas.microsoft.com/office/powerpoint/2010/main" val="39019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09405E"/>
                </a:solidFill>
                <a:latin typeface="Microsoft YaHei" charset="-122"/>
                <a:ea typeface="Microsoft YaHei" charset="-122"/>
                <a:cs typeface="Microsoft YaHei" charset="-122"/>
              </a:rPr>
              <a:t>输入通道数目</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74</a:t>
            </a:fld>
            <a:endParaRPr lang="zh-CN" altLang="en-US"/>
          </a:p>
        </p:txBody>
      </p:sp>
    </p:spTree>
    <p:extLst>
      <p:ext uri="{BB962C8B-B14F-4D97-AF65-F5344CB8AC3E}">
        <p14:creationId xmlns:p14="http://schemas.microsoft.com/office/powerpoint/2010/main" val="1744903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82</a:t>
            </a:fld>
            <a:endParaRPr lang="zh-TW" altLang="en-US"/>
          </a:p>
        </p:txBody>
      </p:sp>
    </p:spTree>
    <p:extLst>
      <p:ext uri="{BB962C8B-B14F-4D97-AF65-F5344CB8AC3E}">
        <p14:creationId xmlns:p14="http://schemas.microsoft.com/office/powerpoint/2010/main" val="393259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Very good example for </a:t>
            </a:r>
            <a:r>
              <a:rPr lang="en-US" altLang="zh-TW" dirty="0" err="1"/>
              <a:t>desing</a:t>
            </a:r>
            <a:r>
              <a:rPr lang="en-US" altLang="zh-TW" dirty="0"/>
              <a:t> your network</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86</a:t>
            </a:fld>
            <a:endParaRPr lang="zh-TW" altLang="en-US"/>
          </a:p>
        </p:txBody>
      </p:sp>
    </p:spTree>
    <p:extLst>
      <p:ext uri="{BB962C8B-B14F-4D97-AF65-F5344CB8AC3E}">
        <p14:creationId xmlns:p14="http://schemas.microsoft.com/office/powerpoint/2010/main" val="1629913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www.jefkine.com</a:t>
            </a:r>
            <a:r>
              <a:rPr kumimoji="1" lang="en-US" altLang="zh-CN" dirty="0" smtClean="0"/>
              <a:t>/general/2016/09/05/backpropagation-in-convolutional-neural-networks/</a:t>
            </a:r>
          </a:p>
          <a:p>
            <a:endParaRPr kumimoji="1" lang="en-US" altLang="zh-CN" dirty="0" smtClean="0"/>
          </a:p>
          <a:p>
            <a:r>
              <a:rPr kumimoji="1" lang="zh-CN" altLang="en-US" dirty="0" smtClean="0"/>
              <a:t>反卷积</a:t>
            </a:r>
            <a:r>
              <a:rPr kumimoji="1" lang="en-US" altLang="zh-CN" dirty="0" smtClean="0"/>
              <a:t>/</a:t>
            </a:r>
            <a:r>
              <a:rPr kumimoji="1" lang="zh-CN" altLang="en-US" smtClean="0"/>
              <a:t>转置卷积</a:t>
            </a:r>
            <a:endParaRPr kumimoji="1" lang="en-US" altLang="zh-CN" dirty="0" smtClean="0"/>
          </a:p>
          <a:p>
            <a:r>
              <a:rPr kumimoji="1" lang="en-US" altLang="zh-CN" dirty="0" smtClean="0"/>
              <a:t>https://</a:t>
            </a:r>
            <a:r>
              <a:rPr kumimoji="1" lang="en-US" altLang="zh-CN" dirty="0" err="1" smtClean="0"/>
              <a:t>medium.com</a:t>
            </a:r>
            <a:r>
              <a:rPr kumimoji="1" lang="en-US" altLang="zh-CN" dirty="0" smtClean="0"/>
              <a:t>/apache-</a:t>
            </a:r>
            <a:r>
              <a:rPr kumimoji="1" lang="en-US" altLang="zh-CN" dirty="0" err="1" smtClean="0"/>
              <a:t>mxnet</a:t>
            </a:r>
            <a:r>
              <a:rPr kumimoji="1" lang="en-US" altLang="zh-CN" dirty="0" smtClean="0"/>
              <a:t>/transposed-convolutions-explained-with-ms-excel-52d13030c7e8</a:t>
            </a:r>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90</a:t>
            </a:fld>
            <a:endParaRPr lang="zh-CN" altLang="en-US"/>
          </a:p>
        </p:txBody>
      </p:sp>
    </p:spTree>
    <p:extLst>
      <p:ext uri="{BB962C8B-B14F-4D97-AF65-F5344CB8AC3E}">
        <p14:creationId xmlns:p14="http://schemas.microsoft.com/office/powerpoint/2010/main" val="1265176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91</a:t>
            </a:fld>
            <a:endParaRPr lang="zh-CN" altLang="en-US"/>
          </a:p>
        </p:txBody>
      </p:sp>
    </p:spTree>
    <p:extLst>
      <p:ext uri="{BB962C8B-B14F-4D97-AF65-F5344CB8AC3E}">
        <p14:creationId xmlns:p14="http://schemas.microsoft.com/office/powerpoint/2010/main" val="1362114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err="1" smtClean="0"/>
              <a:t>AlexNet</a:t>
            </a:r>
            <a:r>
              <a:rPr lang="en-US" altLang="ja-JP" dirty="0" smtClean="0"/>
              <a:t>: </a:t>
            </a:r>
            <a:r>
              <a:rPr lang="ja-JP" altLang="en-US" dirty="0" smtClean="0"/>
              <a:t>在两个隐含层之后应用丢弃法</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95</a:t>
            </a:fld>
            <a:endParaRPr lang="zh-CN" altLang="en-US"/>
          </a:p>
        </p:txBody>
      </p:sp>
    </p:spTree>
    <p:extLst>
      <p:ext uri="{BB962C8B-B14F-4D97-AF65-F5344CB8AC3E}">
        <p14:creationId xmlns:p14="http://schemas.microsoft.com/office/powerpoint/2010/main" val="801177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98</a:t>
            </a:fld>
            <a:endParaRPr lang="zh-CN" altLang="en-US"/>
          </a:p>
        </p:txBody>
      </p:sp>
    </p:spTree>
    <p:extLst>
      <p:ext uri="{BB962C8B-B14F-4D97-AF65-F5344CB8AC3E}">
        <p14:creationId xmlns:p14="http://schemas.microsoft.com/office/powerpoint/2010/main" val="338731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100</a:t>
            </a:fld>
            <a:endParaRPr lang="zh-CN" altLang="en-US"/>
          </a:p>
        </p:txBody>
      </p:sp>
    </p:spTree>
    <p:extLst>
      <p:ext uri="{BB962C8B-B14F-4D97-AF65-F5344CB8AC3E}">
        <p14:creationId xmlns:p14="http://schemas.microsoft.com/office/powerpoint/2010/main" val="1853689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111</a:t>
            </a:fld>
            <a:endParaRPr lang="zh-CN" altLang="en-US"/>
          </a:p>
        </p:txBody>
      </p:sp>
    </p:spTree>
    <p:extLst>
      <p:ext uri="{BB962C8B-B14F-4D97-AF65-F5344CB8AC3E}">
        <p14:creationId xmlns:p14="http://schemas.microsoft.com/office/powerpoint/2010/main" val="784442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115</a:t>
            </a:fld>
            <a:endParaRPr lang="zh-CN" altLang="en-US"/>
          </a:p>
        </p:txBody>
      </p:sp>
    </p:spTree>
    <p:extLst>
      <p:ext uri="{BB962C8B-B14F-4D97-AF65-F5344CB8AC3E}">
        <p14:creationId xmlns:p14="http://schemas.microsoft.com/office/powerpoint/2010/main" val="153291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Ignore</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15</a:t>
            </a:fld>
            <a:endParaRPr lang="zh-TW" altLang="en-US"/>
          </a:p>
        </p:txBody>
      </p:sp>
    </p:spTree>
    <p:extLst>
      <p:ext uri="{BB962C8B-B14F-4D97-AF65-F5344CB8AC3E}">
        <p14:creationId xmlns:p14="http://schemas.microsoft.com/office/powerpoint/2010/main" val="642354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www.jianshu.com</a:t>
            </a:r>
            <a:r>
              <a:rPr kumimoji="1" lang="en-US" altLang="zh-CN" smtClean="0"/>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117</a:t>
            </a:fld>
            <a:endParaRPr lang="zh-CN" altLang="en-US"/>
          </a:p>
        </p:txBody>
      </p:sp>
    </p:spTree>
    <p:extLst>
      <p:ext uri="{BB962C8B-B14F-4D97-AF65-F5344CB8AC3E}">
        <p14:creationId xmlns:p14="http://schemas.microsoft.com/office/powerpoint/2010/main" val="70233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129</a:t>
            </a:fld>
            <a:endParaRPr lang="zh-TW" altLang="en-US"/>
          </a:p>
        </p:txBody>
      </p:sp>
    </p:spTree>
    <p:extLst>
      <p:ext uri="{BB962C8B-B14F-4D97-AF65-F5344CB8AC3E}">
        <p14:creationId xmlns:p14="http://schemas.microsoft.com/office/powerpoint/2010/main" val="605948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130</a:t>
            </a:fld>
            <a:endParaRPr lang="zh-TW" altLang="en-US"/>
          </a:p>
        </p:txBody>
      </p:sp>
    </p:spTree>
    <p:extLst>
      <p:ext uri="{BB962C8B-B14F-4D97-AF65-F5344CB8AC3E}">
        <p14:creationId xmlns:p14="http://schemas.microsoft.com/office/powerpoint/2010/main" val="1859510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131</a:t>
            </a:fld>
            <a:endParaRPr lang="zh-TW" altLang="en-US"/>
          </a:p>
        </p:txBody>
      </p:sp>
    </p:spTree>
    <p:extLst>
      <p:ext uri="{BB962C8B-B14F-4D97-AF65-F5344CB8AC3E}">
        <p14:creationId xmlns:p14="http://schemas.microsoft.com/office/powerpoint/2010/main" val="1833807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132</a:t>
            </a:fld>
            <a:endParaRPr lang="zh-TW" altLang="en-US"/>
          </a:p>
        </p:txBody>
      </p:sp>
    </p:spTree>
    <p:extLst>
      <p:ext uri="{BB962C8B-B14F-4D97-AF65-F5344CB8AC3E}">
        <p14:creationId xmlns:p14="http://schemas.microsoft.com/office/powerpoint/2010/main" val="568681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133</a:t>
            </a:fld>
            <a:endParaRPr lang="zh-CN" altLang="en-US"/>
          </a:p>
        </p:txBody>
      </p:sp>
    </p:spTree>
    <p:extLst>
      <p:ext uri="{BB962C8B-B14F-4D97-AF65-F5344CB8AC3E}">
        <p14:creationId xmlns:p14="http://schemas.microsoft.com/office/powerpoint/2010/main" val="1601352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determine </a:t>
            </a:r>
            <a:r>
              <a:rPr lang="en-US" altLang="zh-TW" dirty="0" err="1"/>
              <a:t>yi</a:t>
            </a:r>
            <a:r>
              <a:rPr lang="en-US" altLang="zh-TW" dirty="0"/>
              <a:t>, you have to consider a lot ……</a:t>
            </a:r>
          </a:p>
          <a:p>
            <a:endParaRPr lang="en-US" altLang="zh-TW" dirty="0"/>
          </a:p>
          <a:p>
            <a:r>
              <a:rPr lang="en-US" altLang="zh-TW" dirty="0"/>
              <a:t>You should see</a:t>
            </a:r>
            <a:r>
              <a:rPr lang="en-US" altLang="zh-TW" baseline="0" dirty="0"/>
              <a:t> the whole sequence</a:t>
            </a:r>
            <a:endParaRPr lang="en-US" altLang="zh-TW"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134</a:t>
            </a:fld>
            <a:endParaRPr lang="zh-TW" altLang="en-US"/>
          </a:p>
        </p:txBody>
      </p:sp>
    </p:spTree>
    <p:extLst>
      <p:ext uri="{BB962C8B-B14F-4D97-AF65-F5344CB8AC3E}">
        <p14:creationId xmlns:p14="http://schemas.microsoft.com/office/powerpoint/2010/main" val="490957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Normal neuron</a:t>
            </a:r>
          </a:p>
          <a:p>
            <a:r>
              <a:rPr lang="en-US" altLang="zh-TW" dirty="0"/>
              <a:t>1</a:t>
            </a:r>
            <a:r>
              <a:rPr lang="en-US" altLang="zh-TW" baseline="0" dirty="0"/>
              <a:t> input, 1 output</a:t>
            </a:r>
          </a:p>
          <a:p>
            <a:endParaRPr lang="en-US" altLang="zh-TW" baseline="0" dirty="0"/>
          </a:p>
          <a:p>
            <a:r>
              <a:rPr lang="en-US" altLang="zh-TW" baseline="0" dirty="0"/>
              <a:t>This one</a:t>
            </a:r>
          </a:p>
          <a:p>
            <a:r>
              <a:rPr lang="en-US" altLang="zh-TW" baseline="0" dirty="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136</a:t>
            </a:fld>
            <a:endParaRPr lang="zh-TW" altLang="en-US"/>
          </a:p>
        </p:txBody>
      </p:sp>
    </p:spTree>
    <p:extLst>
      <p:ext uri="{BB962C8B-B14F-4D97-AF65-F5344CB8AC3E}">
        <p14:creationId xmlns:p14="http://schemas.microsoft.com/office/powerpoint/2010/main" val="1104144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137</a:t>
            </a:fld>
            <a:endParaRPr lang="zh-TW" altLang="en-US"/>
          </a:p>
        </p:txBody>
      </p:sp>
    </p:spTree>
    <p:extLst>
      <p:ext uri="{BB962C8B-B14F-4D97-AF65-F5344CB8AC3E}">
        <p14:creationId xmlns:p14="http://schemas.microsoft.com/office/powerpoint/2010/main" val="711855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138</a:t>
            </a:fld>
            <a:endParaRPr lang="zh-TW" altLang="en-US"/>
          </a:p>
        </p:txBody>
      </p:sp>
    </p:spTree>
    <p:extLst>
      <p:ext uri="{BB962C8B-B14F-4D97-AF65-F5344CB8AC3E}">
        <p14:creationId xmlns:p14="http://schemas.microsoft.com/office/powerpoint/2010/main" val="34976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example,</a:t>
            </a:r>
            <a:r>
              <a:rPr lang="en-US" altLang="zh-TW" baseline="0" dirty="0" smtClean="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17</a:t>
            </a:fld>
            <a:endParaRPr lang="zh-TW" altLang="en-US"/>
          </a:p>
        </p:txBody>
      </p:sp>
    </p:spTree>
    <p:extLst>
      <p:ext uri="{BB962C8B-B14F-4D97-AF65-F5344CB8AC3E}">
        <p14:creationId xmlns:p14="http://schemas.microsoft.com/office/powerpoint/2010/main" val="1208912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139</a:t>
            </a:fld>
            <a:endParaRPr lang="zh-TW" altLang="en-US"/>
          </a:p>
        </p:txBody>
      </p:sp>
    </p:spTree>
    <p:extLst>
      <p:ext uri="{BB962C8B-B14F-4D97-AF65-F5344CB8AC3E}">
        <p14:creationId xmlns:p14="http://schemas.microsoft.com/office/powerpoint/2010/main" val="1852426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Usually when people say</a:t>
            </a:r>
            <a:r>
              <a:rPr lang="en-US" altLang="zh-TW" baseline="0" dirty="0"/>
              <a:t> RNN, they mean LSTM!</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140</a:t>
            </a:fld>
            <a:endParaRPr lang="zh-TW" altLang="en-US"/>
          </a:p>
        </p:txBody>
      </p:sp>
    </p:spTree>
    <p:extLst>
      <p:ext uri="{BB962C8B-B14F-4D97-AF65-F5344CB8AC3E}">
        <p14:creationId xmlns:p14="http://schemas.microsoft.com/office/powerpoint/2010/main" val="1302147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CMS"/>
              </a:rPr>
              <a:t>It combines the forget and input gates into a single “update gate.” It also merges the cell state and hidden state, and makes some other changes.</a:t>
            </a:r>
          </a:p>
          <a:p>
            <a:endParaRPr lang="en-US" altLang="zh-TW" dirty="0">
              <a:solidFill>
                <a:srgbClr val="333333"/>
              </a:solidFill>
              <a:latin typeface="CMS"/>
            </a:endParaRPr>
          </a:p>
          <a:p>
            <a:r>
              <a:rPr lang="en-US" altLang="zh-TW" dirty="0"/>
              <a:t>The update gate in GRU is corresponding to the forget gate in LSTM.</a:t>
            </a:r>
          </a:p>
          <a:p>
            <a:endParaRPr lang="en-US" altLang="zh-TW" dirty="0"/>
          </a:p>
          <a:p>
            <a:r>
              <a:rPr lang="en-US" altLang="zh-TW" dirty="0"/>
              <a:t>In GRU, reset gate does not control the amount of the candidate hidden state independently, it shares some information of update gate and thus has access to important temporal information for phoneme segmentation\cite{chung2014empirical}. </a:t>
            </a:r>
            <a:endParaRPr lang="en-US" altLang="zh-TW" dirty="0" smtClean="0"/>
          </a:p>
          <a:p>
            <a:endParaRPr lang="en-US" altLang="zh-TW" dirty="0" smtClean="0"/>
          </a:p>
          <a:p>
            <a:r>
              <a:rPr lang="en-US" altLang="zh-CN" sz="1200" b="0" i="0" kern="1200" dirty="0" smtClean="0">
                <a:solidFill>
                  <a:schemeClr val="tx1"/>
                </a:solidFill>
                <a:effectLst/>
                <a:latin typeface="+mn-lt"/>
                <a:ea typeface="+mn-ea"/>
                <a:cs typeface="+mn-cs"/>
              </a:rPr>
              <a:t>GRU</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在很多情况下实际表现上相差无几，那么为什么我们要使用新人</a:t>
            </a:r>
            <a:r>
              <a:rPr lang="en-US" altLang="zh-CN" sz="1200" b="0" i="0" kern="1200" dirty="0" smtClean="0">
                <a:solidFill>
                  <a:schemeClr val="tx1"/>
                </a:solidFill>
                <a:effectLst/>
                <a:latin typeface="+mn-lt"/>
                <a:ea typeface="+mn-ea"/>
                <a:cs typeface="+mn-cs"/>
              </a:rPr>
              <a:t>GRU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2014</a:t>
            </a:r>
            <a:r>
              <a:rPr lang="zh-CN" altLang="en-US" sz="1200" b="0" i="0" kern="1200" dirty="0" smtClean="0">
                <a:solidFill>
                  <a:schemeClr val="tx1"/>
                </a:solidFill>
                <a:effectLst/>
                <a:latin typeface="+mn-lt"/>
                <a:ea typeface="+mn-ea"/>
                <a:cs typeface="+mn-cs"/>
              </a:rPr>
              <a:t>年提出）而不是相对经受了更多考验的</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1997</a:t>
            </a:r>
            <a:r>
              <a:rPr lang="zh-CN" altLang="en-US" sz="1200" b="0" i="0" kern="1200" dirty="0" smtClean="0">
                <a:solidFill>
                  <a:schemeClr val="tx1"/>
                </a:solidFill>
                <a:effectLst/>
                <a:latin typeface="+mn-lt"/>
                <a:ea typeface="+mn-ea"/>
                <a:cs typeface="+mn-cs"/>
              </a:rPr>
              <a:t>提出）呢。计算简单</a:t>
            </a:r>
            <a:endParaRPr lang="en-US" altLang="zh-CN" sz="1200" b="0" i="0" kern="1200" dirty="0" smtClean="0">
              <a:solidFill>
                <a:schemeClr val="tx1"/>
              </a:solidFill>
              <a:effectLst/>
              <a:latin typeface="+mn-lt"/>
              <a:ea typeface="+mn-ea"/>
              <a:cs typeface="+mn-cs"/>
            </a:endParaRPr>
          </a:p>
          <a:p>
            <a:r>
              <a:rPr lang="en-US" altLang="zh-TW" dirty="0" smtClean="0"/>
              <a:t>https://</a:t>
            </a:r>
            <a:r>
              <a:rPr lang="en-US" altLang="zh-TW" dirty="0" err="1" smtClean="0"/>
              <a:t>zhuanlan.zhihu.com</a:t>
            </a:r>
            <a:r>
              <a:rPr lang="en-US" altLang="zh-TW" dirty="0" smtClean="0"/>
              <a:t>/p/32481747</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141</a:t>
            </a:fld>
            <a:endParaRPr lang="zh-TW" altLang="en-US"/>
          </a:p>
        </p:txBody>
      </p:sp>
    </p:spTree>
    <p:extLst>
      <p:ext uri="{BB962C8B-B14F-4D97-AF65-F5344CB8AC3E}">
        <p14:creationId xmlns:p14="http://schemas.microsoft.com/office/powerpoint/2010/main" val="2074084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medium.com</a:t>
            </a:r>
            <a:r>
              <a:rPr kumimoji="1" lang="en-US" altLang="zh-CN" dirty="0" smtClean="0"/>
              <a:t>/@</a:t>
            </a:r>
            <a:r>
              <a:rPr kumimoji="1" lang="en-US" altLang="zh-CN" dirty="0" err="1" smtClean="0"/>
              <a:t>purnasaigudikandula</a:t>
            </a:r>
            <a:r>
              <a:rPr kumimoji="1" lang="en-US" altLang="zh-CN" smtClean="0"/>
              <a:t>/recurrent-neural-networks-and-lstm-explained-7f51c7f6bbb9</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142</a:t>
            </a:fld>
            <a:endParaRPr lang="zh-CN" altLang="en-US"/>
          </a:p>
        </p:txBody>
      </p:sp>
    </p:spTree>
    <p:extLst>
      <p:ext uri="{BB962C8B-B14F-4D97-AF65-F5344CB8AC3E}">
        <p14:creationId xmlns:p14="http://schemas.microsoft.com/office/powerpoint/2010/main" val="1126736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t>Even </a:t>
            </a:r>
            <a:r>
              <a:rPr lang="en-US" altLang="zh-TW" sz="2400" dirty="0" err="1"/>
              <a:t>adagrad</a:t>
            </a:r>
            <a:r>
              <a:rPr lang="en-US" altLang="zh-TW" sz="2400" baseline="0" dirty="0"/>
              <a:t> can not handle this problem, maybe </a:t>
            </a:r>
            <a:r>
              <a:rPr lang="en-US" altLang="zh-TW" sz="2400" baseline="0" dirty="0" err="1" smtClean="0"/>
              <a:t>RMSprop</a:t>
            </a:r>
            <a:r>
              <a:rPr lang="en-US" altLang="zh-TW" sz="2400" baseline="0" dirty="0" smtClean="0"/>
              <a:t> </a:t>
            </a:r>
            <a:r>
              <a:rPr lang="en-US" altLang="zh-TW" sz="2400" baseline="0" dirty="0"/>
              <a:t>is better</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a:t>Source: http://jmlr.org/proceedings/papers/v28/pascanu13.pdf</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baseline="0" dirty="0" smtClean="0"/>
              <a:t>Large </a:t>
            </a:r>
            <a:r>
              <a:rPr lang="en-US" altLang="zh-TW" sz="2400" baseline="0" dirty="0"/>
              <a:t>or small is fine. Change quickly is bad</a:t>
            </a:r>
            <a:endParaRPr lang="zh-TW" altLang="en-US" sz="2400" dirty="0"/>
          </a:p>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144</a:t>
            </a:fld>
            <a:endParaRPr lang="zh-TW" altLang="en-US"/>
          </a:p>
        </p:txBody>
      </p:sp>
    </p:spTree>
    <p:extLst>
      <p:ext uri="{BB962C8B-B14F-4D97-AF65-F5344CB8AC3E}">
        <p14:creationId xmlns:p14="http://schemas.microsoft.com/office/powerpoint/2010/main" val="13712746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Gradient Explode/Gradient Vanishing</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en-US" altLang="zh-TW" dirty="0"/>
          </a:p>
          <a:p>
            <a:endParaRPr lang="en-US" altLang="zh-TW" dirty="0"/>
          </a:p>
          <a:p>
            <a:r>
              <a:rPr lang="en-US" altLang="zh-TW" dirty="0"/>
              <a:t>Echo state network -&gt; …..</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145</a:t>
            </a:fld>
            <a:endParaRPr lang="zh-TW" altLang="en-US"/>
          </a:p>
        </p:txBody>
      </p:sp>
    </p:spTree>
    <p:extLst>
      <p:ext uri="{BB962C8B-B14F-4D97-AF65-F5344CB8AC3E}">
        <p14:creationId xmlns:p14="http://schemas.microsoft.com/office/powerpoint/2010/main" val="1241422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www.jianshu.com</a:t>
            </a:r>
            <a:r>
              <a:rPr kumimoji="1" lang="en-US" altLang="zh-CN" smtClean="0"/>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146</a:t>
            </a:fld>
            <a:endParaRPr lang="zh-CN" altLang="en-US"/>
          </a:p>
        </p:txBody>
      </p:sp>
    </p:spTree>
    <p:extLst>
      <p:ext uri="{BB962C8B-B14F-4D97-AF65-F5344CB8AC3E}">
        <p14:creationId xmlns:p14="http://schemas.microsoft.com/office/powerpoint/2010/main" val="135568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Make sure you know how to do it</a:t>
            </a: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author: </a:t>
            </a:r>
            <a:r>
              <a:rPr lang="en-US" altLang="zh-TW" sz="1200" b="0" i="0" u="none" strike="noStrike" kern="1200" dirty="0" smtClean="0">
                <a:solidFill>
                  <a:schemeClr val="tx1"/>
                </a:solidFill>
                <a:effectLst/>
                <a:latin typeface="+mn-lt"/>
                <a:ea typeface="+mn-ea"/>
                <a:cs typeface="+mn-cs"/>
                <a:hlinkClick r:id="rId3"/>
              </a:rPr>
              <a:t>Adam Coates</a:t>
            </a:r>
            <a:r>
              <a:rPr lang="en-US" altLang="zh-TW" sz="1200" b="0" i="0" kern="1200" dirty="0" smtClean="0">
                <a:solidFill>
                  <a:schemeClr val="tx1"/>
                </a:solidFill>
                <a:effectLst/>
                <a:latin typeface="+mn-lt"/>
                <a:ea typeface="+mn-ea"/>
                <a:cs typeface="+mn-cs"/>
              </a:rPr>
              <a:t>, Baidu, Inc. </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Deep Learning (hopefully faster)</a:t>
            </a:r>
          </a:p>
          <a:p>
            <a:endParaRPr lang="en-US" altLang="zh-TW" dirty="0" smtClean="0"/>
          </a:p>
          <a:p>
            <a:r>
              <a:rPr lang="en-US" altLang="zh-TW" dirty="0" smtClean="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18</a:t>
            </a:fld>
            <a:endParaRPr lang="zh-TW" altLang="en-US"/>
          </a:p>
        </p:txBody>
      </p:sp>
    </p:spTree>
    <p:extLst>
      <p:ext uri="{BB962C8B-B14F-4D97-AF65-F5344CB8AC3E}">
        <p14:creationId xmlns:p14="http://schemas.microsoft.com/office/powerpoint/2010/main" val="153626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19</a:t>
            </a:fld>
            <a:endParaRPr lang="zh-TW" altLang="en-US"/>
          </a:p>
        </p:txBody>
      </p:sp>
    </p:spTree>
    <p:extLst>
      <p:ext uri="{BB962C8B-B14F-4D97-AF65-F5344CB8AC3E}">
        <p14:creationId xmlns:p14="http://schemas.microsoft.com/office/powerpoint/2010/main" val="1966401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20</a:t>
            </a:fld>
            <a:endParaRPr lang="zh-TW" altLang="en-US"/>
          </a:p>
        </p:txBody>
      </p:sp>
    </p:spTree>
    <p:extLst>
      <p:ext uri="{BB962C8B-B14F-4D97-AF65-F5344CB8AC3E}">
        <p14:creationId xmlns:p14="http://schemas.microsoft.com/office/powerpoint/2010/main" val="184631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a:t>Case 2: l is the output layer</a:t>
            </a:r>
            <a:endParaRPr lang="zh-TW" altLang="en-US" dirty="0"/>
          </a:p>
          <a:p>
            <a:endParaRPr lang="en-US" altLang="zh-TW" dirty="0"/>
          </a:p>
          <a:p>
            <a:r>
              <a:rPr lang="en-US" altLang="zh-TW" dirty="0"/>
              <a:t>Case</a:t>
            </a:r>
            <a:r>
              <a:rPr lang="en-US" altLang="zh-TW" baseline="0" dirty="0"/>
              <a:t> 1: l-1 is the input layer</a:t>
            </a:r>
          </a:p>
          <a:p>
            <a:endParaRPr lang="en-US" altLang="zh-TW" baseline="0" dirty="0"/>
          </a:p>
          <a:p>
            <a:r>
              <a:rPr lang="en-US" altLang="zh-TW" baseline="0" dirty="0"/>
              <a:t>Find the relation between the output of two layer</a:t>
            </a:r>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21</a:t>
            </a:fld>
            <a:endParaRPr lang="zh-TW" altLang="en-US"/>
          </a:p>
        </p:txBody>
      </p:sp>
    </p:spTree>
    <p:extLst>
      <p:ext uri="{BB962C8B-B14F-4D97-AF65-F5344CB8AC3E}">
        <p14:creationId xmlns:p14="http://schemas.microsoft.com/office/powerpoint/2010/main" val="112865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2021/1/20</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6">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10.png"/><Relationship Id="rId3"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2.png"/><Relationship Id="rId3" Type="http://schemas.openxmlformats.org/officeDocument/2006/relationships/image" Target="../media/image3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334.t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4.png"/><Relationship Id="rId3" Type="http://schemas.openxmlformats.org/officeDocument/2006/relationships/image" Target="../media/image3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1.tif"/><Relationship Id="rId3" Type="http://schemas.openxmlformats.org/officeDocument/2006/relationships/image" Target="../media/image3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6.png"/></Relationships>
</file>

<file path=ppt/slides/_rels/slide109.xml.rels><?xml version="1.0" encoding="UTF-8" standalone="yes"?>
<Relationships xmlns="http://schemas.openxmlformats.org/package/2006/relationships"><Relationship Id="rId3" Type="http://schemas.openxmlformats.org/officeDocument/2006/relationships/image" Target="../media/image347.png"/><Relationship Id="rId4" Type="http://schemas.openxmlformats.org/officeDocument/2006/relationships/image" Target="../media/image344.png"/><Relationship Id="rId1" Type="http://schemas.openxmlformats.org/officeDocument/2006/relationships/slideLayout" Target="../slideLayouts/slideLayout7.xml"/><Relationship Id="rId2" Type="http://schemas.openxmlformats.org/officeDocument/2006/relationships/image" Target="../media/image34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8.png"/><Relationship Id="rId3" Type="http://schemas.openxmlformats.org/officeDocument/2006/relationships/image" Target="../media/image6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1.png"/><Relationship Id="rId3" Type="http://schemas.openxmlformats.org/officeDocument/2006/relationships/image" Target="../media/image3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3.png"/><Relationship Id="rId3" Type="http://schemas.openxmlformats.org/officeDocument/2006/relationships/image" Target="../media/image35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5.png"/><Relationship Id="rId3" Type="http://schemas.openxmlformats.org/officeDocument/2006/relationships/image" Target="../media/image3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7.png"/><Relationship Id="rId3"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9.png"/></Relationships>
</file>

<file path=ppt/slides/_rels/slide122.xml.rels><?xml version="1.0" encoding="UTF-8" standalone="yes"?>
<Relationships xmlns="http://schemas.openxmlformats.org/package/2006/relationships"><Relationship Id="rId3" Type="http://schemas.openxmlformats.org/officeDocument/2006/relationships/image" Target="../media/image361.png"/><Relationship Id="rId4" Type="http://schemas.openxmlformats.org/officeDocument/2006/relationships/image" Target="../media/image362.png"/><Relationship Id="rId1" Type="http://schemas.openxmlformats.org/officeDocument/2006/relationships/slideLayout" Target="../slideLayouts/slideLayout7.xml"/><Relationship Id="rId2" Type="http://schemas.openxmlformats.org/officeDocument/2006/relationships/image" Target="../media/image360.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3.tmp"/><Relationship Id="rId3" Type="http://schemas.openxmlformats.org/officeDocument/2006/relationships/image" Target="../media/image364.tmp"/></Relationships>
</file>

<file path=ppt/slides/_rels/slide12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12.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8.png"/><Relationship Id="rId17"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154.png"/><Relationship Id="rId3" Type="http://schemas.openxmlformats.org/officeDocument/2006/relationships/image" Target="../media/image1610.png"/><Relationship Id="rId4" Type="http://schemas.openxmlformats.org/officeDocument/2006/relationships/image" Target="../media/image17.png"/><Relationship Id="rId5" Type="http://schemas.openxmlformats.org/officeDocument/2006/relationships/image" Target="../media/image1810.png"/><Relationship Id="rId6" Type="http://schemas.openxmlformats.org/officeDocument/2006/relationships/image" Target="../media/image1911.png"/><Relationship Id="rId7" Type="http://schemas.openxmlformats.org/officeDocument/2006/relationships/image" Target="../media/image2010.png"/><Relationship Id="rId8" Type="http://schemas.openxmlformats.org/officeDocument/2006/relationships/image" Target="../media/image2110.png"/><Relationship Id="rId9" Type="http://schemas.openxmlformats.org/officeDocument/2006/relationships/image" Target="../media/image2210.png"/><Relationship Id="rId10" Type="http://schemas.openxmlformats.org/officeDocument/2006/relationships/image" Target="../media/image23.png"/></Relationships>
</file>

<file path=ppt/slides/_rels/slide12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327.png"/><Relationship Id="rId6" Type="http://schemas.openxmlformats.org/officeDocument/2006/relationships/image" Target="../media/image200.png"/><Relationship Id="rId7" Type="http://schemas.openxmlformats.org/officeDocument/2006/relationships/image" Target="../media/image320.png"/><Relationship Id="rId8" Type="http://schemas.openxmlformats.org/officeDocument/2006/relationships/image" Target="../media/image220.png"/><Relationship Id="rId9" Type="http://schemas.openxmlformats.org/officeDocument/2006/relationships/image" Target="../media/image230.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29.xml.rels><?xml version="1.0" encoding="UTF-8" standalone="yes"?>
<Relationships xmlns="http://schemas.openxmlformats.org/package/2006/relationships"><Relationship Id="rId11" Type="http://schemas.openxmlformats.org/officeDocument/2006/relationships/image" Target="../media/image366.wmf"/><Relationship Id="rId12" Type="http://schemas.openxmlformats.org/officeDocument/2006/relationships/image" Target="../media/image120.png"/><Relationship Id="rId13" Type="http://schemas.openxmlformats.org/officeDocument/2006/relationships/image" Target="../media/image130.png"/><Relationship Id="rId1" Type="http://schemas.openxmlformats.org/officeDocument/2006/relationships/vmlDrawing" Target="../drawings/vmlDrawing27.v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164.bin"/><Relationship Id="rId5" Type="http://schemas.openxmlformats.org/officeDocument/2006/relationships/image" Target="../media/image9.wmf"/><Relationship Id="rId6" Type="http://schemas.openxmlformats.org/officeDocument/2006/relationships/oleObject" Target="../embeddings/oleObject165.bin"/><Relationship Id="rId7" Type="http://schemas.openxmlformats.org/officeDocument/2006/relationships/image" Target="../media/image8.wmf"/><Relationship Id="rId8" Type="http://schemas.openxmlformats.org/officeDocument/2006/relationships/oleObject" Target="../embeddings/oleObject166.bin"/><Relationship Id="rId9" Type="http://schemas.openxmlformats.org/officeDocument/2006/relationships/image" Target="../media/image365.wmf"/><Relationship Id="rId10" Type="http://schemas.openxmlformats.org/officeDocument/2006/relationships/oleObject" Target="../embeddings/oleObject16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1" Type="http://schemas.openxmlformats.org/officeDocument/2006/relationships/image" Target="../media/image366.wmf"/><Relationship Id="rId16" Type="http://schemas.openxmlformats.org/officeDocument/2006/relationships/image" Target="../media/image80.png"/><Relationship Id="rId17" Type="http://schemas.openxmlformats.org/officeDocument/2006/relationships/image" Target="../media/image90.png"/><Relationship Id="rId18" Type="http://schemas.openxmlformats.org/officeDocument/2006/relationships/image" Target="../media/image100.png"/><Relationship Id="rId19" Type="http://schemas.openxmlformats.org/officeDocument/2006/relationships/image" Target="../media/image110.png"/><Relationship Id="rId20" Type="http://schemas.openxmlformats.org/officeDocument/2006/relationships/image" Target="../media/image140.png"/><Relationship Id="rId21" Type="http://schemas.openxmlformats.org/officeDocument/2006/relationships/image" Target="../media/image120.png"/><Relationship Id="rId1" Type="http://schemas.openxmlformats.org/officeDocument/2006/relationships/vmlDrawing" Target="../drawings/vmlDrawing28.v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168.bin"/><Relationship Id="rId5" Type="http://schemas.openxmlformats.org/officeDocument/2006/relationships/image" Target="../media/image9.wmf"/><Relationship Id="rId6" Type="http://schemas.openxmlformats.org/officeDocument/2006/relationships/oleObject" Target="../embeddings/oleObject169.bin"/><Relationship Id="rId7" Type="http://schemas.openxmlformats.org/officeDocument/2006/relationships/image" Target="../media/image8.wmf"/><Relationship Id="rId8" Type="http://schemas.openxmlformats.org/officeDocument/2006/relationships/oleObject" Target="../embeddings/oleObject170.bin"/><Relationship Id="rId9" Type="http://schemas.openxmlformats.org/officeDocument/2006/relationships/image" Target="../media/image365.wmf"/><Relationship Id="rId22" Type="http://schemas.openxmlformats.org/officeDocument/2006/relationships/image" Target="../media/image130.png"/><Relationship Id="rId10" Type="http://schemas.openxmlformats.org/officeDocument/2006/relationships/oleObject" Target="../embeddings/oleObject171.bin"/></Relationships>
</file>

<file path=ppt/slides/_rels/slide131.xml.rels><?xml version="1.0" encoding="UTF-8" standalone="yes"?>
<Relationships xmlns="http://schemas.openxmlformats.org/package/2006/relationships"><Relationship Id="rId9" Type="http://schemas.openxmlformats.org/officeDocument/2006/relationships/image" Target="../media/image367.wmf"/><Relationship Id="rId20" Type="http://schemas.openxmlformats.org/officeDocument/2006/relationships/image" Target="../media/image140.png"/><Relationship Id="rId21" Type="http://schemas.openxmlformats.org/officeDocument/2006/relationships/image" Target="../media/image150.png"/><Relationship Id="rId10" Type="http://schemas.openxmlformats.org/officeDocument/2006/relationships/oleObject" Target="../embeddings/oleObject175.bin"/><Relationship Id="rId11" Type="http://schemas.openxmlformats.org/officeDocument/2006/relationships/image" Target="../media/image368.wmf"/><Relationship Id="rId12" Type="http://schemas.openxmlformats.org/officeDocument/2006/relationships/oleObject" Target="../embeddings/oleObject176.bin"/><Relationship Id="rId13" Type="http://schemas.openxmlformats.org/officeDocument/2006/relationships/image" Target="../media/image365.wmf"/><Relationship Id="rId14" Type="http://schemas.openxmlformats.org/officeDocument/2006/relationships/oleObject" Target="../embeddings/oleObject177.bin"/><Relationship Id="rId15" Type="http://schemas.openxmlformats.org/officeDocument/2006/relationships/image" Target="../media/image366.wmf"/><Relationship Id="rId16" Type="http://schemas.openxmlformats.org/officeDocument/2006/relationships/image" Target="../media/image80.png"/><Relationship Id="rId17" Type="http://schemas.openxmlformats.org/officeDocument/2006/relationships/image" Target="../media/image90.png"/><Relationship Id="rId18" Type="http://schemas.openxmlformats.org/officeDocument/2006/relationships/image" Target="../media/image100.png"/><Relationship Id="rId19" Type="http://schemas.openxmlformats.org/officeDocument/2006/relationships/image" Target="../media/image110.png"/><Relationship Id="rId1" Type="http://schemas.openxmlformats.org/officeDocument/2006/relationships/vmlDrawing" Target="../drawings/vmlDrawing29.v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172.bin"/><Relationship Id="rId5" Type="http://schemas.openxmlformats.org/officeDocument/2006/relationships/image" Target="../media/image9.wmf"/><Relationship Id="rId6" Type="http://schemas.openxmlformats.org/officeDocument/2006/relationships/oleObject" Target="../embeddings/oleObject173.bin"/><Relationship Id="rId7" Type="http://schemas.openxmlformats.org/officeDocument/2006/relationships/image" Target="../media/image8.wmf"/><Relationship Id="rId8" Type="http://schemas.openxmlformats.org/officeDocument/2006/relationships/oleObject" Target="../embeddings/oleObject174.bin"/></Relationships>
</file>

<file path=ppt/slides/_rels/slide132.xml.rels><?xml version="1.0" encoding="UTF-8" standalone="yes"?>
<Relationships xmlns="http://schemas.openxmlformats.org/package/2006/relationships"><Relationship Id="rId9" Type="http://schemas.openxmlformats.org/officeDocument/2006/relationships/image" Target="../media/image367.wmf"/><Relationship Id="rId20" Type="http://schemas.openxmlformats.org/officeDocument/2006/relationships/image" Target="../media/image140.png"/><Relationship Id="rId21" Type="http://schemas.openxmlformats.org/officeDocument/2006/relationships/image" Target="../media/image150.png"/><Relationship Id="rId22" Type="http://schemas.openxmlformats.org/officeDocument/2006/relationships/image" Target="../media/image160.png"/><Relationship Id="rId10" Type="http://schemas.openxmlformats.org/officeDocument/2006/relationships/oleObject" Target="../embeddings/oleObject181.bin"/><Relationship Id="rId11" Type="http://schemas.openxmlformats.org/officeDocument/2006/relationships/image" Target="../media/image368.wmf"/><Relationship Id="rId12" Type="http://schemas.openxmlformats.org/officeDocument/2006/relationships/oleObject" Target="../embeddings/oleObject182.bin"/><Relationship Id="rId13" Type="http://schemas.openxmlformats.org/officeDocument/2006/relationships/image" Target="../media/image365.wmf"/><Relationship Id="rId14" Type="http://schemas.openxmlformats.org/officeDocument/2006/relationships/oleObject" Target="../embeddings/oleObject183.bin"/><Relationship Id="rId15" Type="http://schemas.openxmlformats.org/officeDocument/2006/relationships/image" Target="../media/image366.wmf"/><Relationship Id="rId16" Type="http://schemas.openxmlformats.org/officeDocument/2006/relationships/image" Target="../media/image80.png"/><Relationship Id="rId17" Type="http://schemas.openxmlformats.org/officeDocument/2006/relationships/image" Target="../media/image90.png"/><Relationship Id="rId18" Type="http://schemas.openxmlformats.org/officeDocument/2006/relationships/image" Target="../media/image100.png"/><Relationship Id="rId19" Type="http://schemas.openxmlformats.org/officeDocument/2006/relationships/image" Target="../media/image110.png"/><Relationship Id="rId1" Type="http://schemas.openxmlformats.org/officeDocument/2006/relationships/vmlDrawing" Target="../drawings/vmlDrawing30.v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178.bin"/><Relationship Id="rId5" Type="http://schemas.openxmlformats.org/officeDocument/2006/relationships/image" Target="../media/image9.wmf"/><Relationship Id="rId6" Type="http://schemas.openxmlformats.org/officeDocument/2006/relationships/oleObject" Target="../embeddings/oleObject179.bin"/><Relationship Id="rId7" Type="http://schemas.openxmlformats.org/officeDocument/2006/relationships/image" Target="../media/image8.wmf"/><Relationship Id="rId8" Type="http://schemas.openxmlformats.org/officeDocument/2006/relationships/oleObject" Target="../embeddings/oleObject180.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137.xml.rels><?xml version="1.0" encoding="UTF-8" standalone="yes"?>
<Relationships xmlns="http://schemas.openxmlformats.org/package/2006/relationships"><Relationship Id="rId20" Type="http://schemas.openxmlformats.org/officeDocument/2006/relationships/image" Target="NULL"/><Relationship Id="rId21" Type="http://schemas.openxmlformats.org/officeDocument/2006/relationships/image" Target="NULL"/><Relationship Id="rId22" Type="http://schemas.openxmlformats.org/officeDocument/2006/relationships/image" Target="NULL"/><Relationship Id="rId23" Type="http://schemas.openxmlformats.org/officeDocument/2006/relationships/image" Target="../media/image280.png"/><Relationship Id="rId10" Type="http://schemas.openxmlformats.org/officeDocument/2006/relationships/image" Target="../media/image250.png"/><Relationship Id="rId13" Type="http://schemas.openxmlformats.org/officeDocument/2006/relationships/image" Target="NULL"/><Relationship Id="rId14" Type="http://schemas.openxmlformats.org/officeDocument/2006/relationships/image" Target="../media/image260.png"/><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media/image270.png"/><Relationship Id="rId1" Type="http://schemas.openxmlformats.org/officeDocument/2006/relationships/slideLayout" Target="../slideLayouts/slideLayout7.xml"/><Relationship Id="rId19" Type="http://schemas.openxmlformats.org/officeDocument/2006/relationships/image" Target="NULL"/><Relationship Id="rId2" Type="http://schemas.openxmlformats.org/officeDocument/2006/relationships/notesSlide" Target="../notesSlides/notesSlide48.xml"/><Relationship Id="rId3" Type="http://schemas.openxmlformats.org/officeDocument/2006/relationships/image" Target="../media/image369.png"/><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s>
</file>

<file path=ppt/slides/_rels/slide13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media/image370.png"/><Relationship Id="rId8" Type="http://schemas.openxmlformats.org/officeDocument/2006/relationships/image" Target="../media/image369.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13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media/image370.png"/><Relationship Id="rId10" Type="http://schemas.openxmlformats.org/officeDocument/2006/relationships/image" Target="NULL"/><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6.bin"/><Relationship Id="rId5" Type="http://schemas.openxmlformats.org/officeDocument/2006/relationships/image" Target="../media/image9.wmf"/><Relationship Id="rId6" Type="http://schemas.openxmlformats.org/officeDocument/2006/relationships/oleObject" Target="../embeddings/oleObject7.bin"/><Relationship Id="rId7" Type="http://schemas.openxmlformats.org/officeDocument/2006/relationships/image" Target="../media/image8.wmf"/><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1910.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141.xml.rels><?xml version="1.0" encoding="UTF-8" standalone="yes"?>
<Relationships xmlns="http://schemas.openxmlformats.org/package/2006/relationships"><Relationship Id="rId3" Type="http://schemas.openxmlformats.org/officeDocument/2006/relationships/image" Target="../media/image371.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3.png"/><Relationship Id="rId7" Type="http://schemas.openxmlformats.org/officeDocument/2006/relationships/image" Target="../media/image98.png"/><Relationship Id="rId8" Type="http://schemas.openxmlformats.org/officeDocument/2006/relationships/image" Target="../media/image37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7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4.png"/></Relationships>
</file>

<file path=ppt/slides/_rels/slide144.xml.rels><?xml version="1.0" encoding="UTF-8" standalone="yes"?>
<Relationships xmlns="http://schemas.openxmlformats.org/package/2006/relationships"><Relationship Id="rId3" Type="http://schemas.openxmlformats.org/officeDocument/2006/relationships/image" Target="../media/image375.png"/><Relationship Id="rId4" Type="http://schemas.openxmlformats.org/officeDocument/2006/relationships/image" Target="../media/image376.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45.xml.rels><?xml version="1.0" encoding="UTF-8" standalone="yes"?>
<Relationships xmlns="http://schemas.openxmlformats.org/package/2006/relationships"><Relationship Id="rId11" Type="http://schemas.openxmlformats.org/officeDocument/2006/relationships/image" Target="../media/image3500.png"/><Relationship Id="rId12" Type="http://schemas.openxmlformats.org/officeDocument/2006/relationships/image" Target="../media/image360.png"/><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860.png"/><Relationship Id="rId4" Type="http://schemas.openxmlformats.org/officeDocument/2006/relationships/image" Target="../media/image1870.png"/><Relationship Id="rId5" Type="http://schemas.openxmlformats.org/officeDocument/2006/relationships/image" Target="../media/image1880.png"/><Relationship Id="rId6" Type="http://schemas.openxmlformats.org/officeDocument/2006/relationships/image" Target="../media/image1891.png"/><Relationship Id="rId7" Type="http://schemas.openxmlformats.org/officeDocument/2006/relationships/image" Target="../media/image1901.png"/><Relationship Id="rId8" Type="http://schemas.openxmlformats.org/officeDocument/2006/relationships/image" Target="../media/image1910.png"/><Relationship Id="rId9" Type="http://schemas.openxmlformats.org/officeDocument/2006/relationships/image" Target="../media/image1920.png"/><Relationship Id="rId10" Type="http://schemas.openxmlformats.org/officeDocument/2006/relationships/image" Target="../media/image193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9.png"/><Relationship Id="rId5" Type="http://schemas.openxmlformats.org/officeDocument/2006/relationships/oleObject" Target="../embeddings/oleObject8.bin"/><Relationship Id="rId6" Type="http://schemas.openxmlformats.org/officeDocument/2006/relationships/image" Target="../media/image26.wmf"/><Relationship Id="rId7" Type="http://schemas.openxmlformats.org/officeDocument/2006/relationships/oleObject" Target="../embeddings/oleObject9.bin"/><Relationship Id="rId8" Type="http://schemas.openxmlformats.org/officeDocument/2006/relationships/image" Target="../media/image27.wmf"/><Relationship Id="rId9" Type="http://schemas.openxmlformats.org/officeDocument/2006/relationships/oleObject" Target="../embeddings/oleObject10.bin"/><Relationship Id="rId10" Type="http://schemas.openxmlformats.org/officeDocument/2006/relationships/image" Target="../media/image28.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4" Type="http://schemas.openxmlformats.org/officeDocument/2006/relationships/image" Target="../media/image222.png"/><Relationship Id="rId15" Type="http://schemas.openxmlformats.org/officeDocument/2006/relationships/image" Target="../media/image2511.png"/><Relationship Id="rId12" Type="http://schemas.openxmlformats.org/officeDocument/2006/relationships/image" Target="../media/image241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1.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6.xml"/><Relationship Id="rId4" Type="http://schemas.openxmlformats.org/officeDocument/2006/relationships/image" Target="../media/image285.png"/><Relationship Id="rId9" Type="http://schemas.openxmlformats.org/officeDocument/2006/relationships/image" Target="../media/image2911.png"/><Relationship Id="rId10" Type="http://schemas.openxmlformats.org/officeDocument/2006/relationships/image" Target="../media/image30.png"/></Relationships>
</file>

<file path=ppt/slides/_rels/slide19.xml.rels><?xml version="1.0" encoding="UTF-8" standalone="yes"?>
<Relationships xmlns="http://schemas.openxmlformats.org/package/2006/relationships"><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52.png"/><Relationship Id="rId25" Type="http://schemas.openxmlformats.org/officeDocument/2006/relationships/image" Target="../media/image53.png"/><Relationship Id="rId26" Type="http://schemas.openxmlformats.org/officeDocument/2006/relationships/image" Target="../media/image54.png"/><Relationship Id="rId27" Type="http://schemas.openxmlformats.org/officeDocument/2006/relationships/image" Target="../media/image55.png"/><Relationship Id="rId28" Type="http://schemas.openxmlformats.org/officeDocument/2006/relationships/image" Target="../media/image56.png"/><Relationship Id="rId29" Type="http://schemas.openxmlformats.org/officeDocument/2006/relationships/image" Target="../media/image47.png"/><Relationship Id="rId30" Type="http://schemas.openxmlformats.org/officeDocument/2006/relationships/image" Target="../media/image57.png"/><Relationship Id="rId31" Type="http://schemas.openxmlformats.org/officeDocument/2006/relationships/image" Target="../media/image58.png"/><Relationship Id="rId32" Type="http://schemas.openxmlformats.org/officeDocument/2006/relationships/image" Target="../media/image580.png"/><Relationship Id="rId10" Type="http://schemas.openxmlformats.org/officeDocument/2006/relationships/image" Target="../media/image40.png"/><Relationship Id="rId11" Type="http://schemas.openxmlformats.org/officeDocument/2006/relationships/image" Target="../media/image390.png"/><Relationship Id="rId12" Type="http://schemas.openxmlformats.org/officeDocument/2006/relationships/image" Target="../media/image40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 Type="http://schemas.openxmlformats.org/officeDocument/2006/relationships/vmlDrawing" Target="../drawings/vmlDrawing6.v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11.bin"/><Relationship Id="rId5" Type="http://schemas.openxmlformats.org/officeDocument/2006/relationships/image" Target="../media/image9.wmf"/><Relationship Id="rId6" Type="http://schemas.openxmlformats.org/officeDocument/2006/relationships/oleObject" Target="../embeddings/oleObject12.bin"/><Relationship Id="rId7" Type="http://schemas.openxmlformats.org/officeDocument/2006/relationships/image" Target="../media/image8.wmf"/><Relationship Id="rId8" Type="http://schemas.openxmlformats.org/officeDocument/2006/relationships/image" Target="../media/image38.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9" Type="http://schemas.openxmlformats.org/officeDocument/2006/relationships/image" Target="../media/image8.wmf"/><Relationship Id="rId20" Type="http://schemas.openxmlformats.org/officeDocument/2006/relationships/image" Target="../media/image65.png"/><Relationship Id="rId21" Type="http://schemas.openxmlformats.org/officeDocument/2006/relationships/image" Target="../media/image42.png"/><Relationship Id="rId22" Type="http://schemas.openxmlformats.org/officeDocument/2006/relationships/image" Target="../media/image650.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390.png"/><Relationship Id="rId27" Type="http://schemas.openxmlformats.org/officeDocument/2006/relationships/image" Target="../media/image400.png"/><Relationship Id="rId28" Type="http://schemas.openxmlformats.org/officeDocument/2006/relationships/image" Target="../media/image41.png"/><Relationship Id="rId29" Type="http://schemas.openxmlformats.org/officeDocument/2006/relationships/image" Target="../media/image43.png"/><Relationship Id="rId30" Type="http://schemas.openxmlformats.org/officeDocument/2006/relationships/image" Target="../media/image69.png"/><Relationship Id="rId31" Type="http://schemas.openxmlformats.org/officeDocument/2006/relationships/image" Target="../media/image70.png"/><Relationship Id="rId32" Type="http://schemas.openxmlformats.org/officeDocument/2006/relationships/image" Target="../media/image71.png"/><Relationship Id="rId10" Type="http://schemas.openxmlformats.org/officeDocument/2006/relationships/image" Target="../media/image32.png"/><Relationship Id="rId33" Type="http://schemas.openxmlformats.org/officeDocument/2006/relationships/image" Target="../media/image38.png"/><Relationship Id="rId34" Type="http://schemas.openxmlformats.org/officeDocument/2006/relationships/image" Target="../media/image72.png"/><Relationship Id="rId14" Type="http://schemas.openxmlformats.org/officeDocument/2006/relationships/image" Target="../media/image460.png"/><Relationship Id="rId15" Type="http://schemas.openxmlformats.org/officeDocument/2006/relationships/image" Target="../media/image41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vmlDrawing" Target="../drawings/vmlDrawing7.v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oleObject" Target="../embeddings/oleObject13.bin"/><Relationship Id="rId7" Type="http://schemas.openxmlformats.org/officeDocument/2006/relationships/image" Target="../media/image9.wmf"/><Relationship Id="rId8"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17.bin"/><Relationship Id="rId20" Type="http://schemas.openxmlformats.org/officeDocument/2006/relationships/image" Target="../media/image72.wmf"/><Relationship Id="rId21" Type="http://schemas.openxmlformats.org/officeDocument/2006/relationships/oleObject" Target="../embeddings/oleObject23.bin"/><Relationship Id="rId22" Type="http://schemas.openxmlformats.org/officeDocument/2006/relationships/oleObject" Target="../embeddings/oleObject24.bin"/><Relationship Id="rId23" Type="http://schemas.openxmlformats.org/officeDocument/2006/relationships/oleObject" Target="../embeddings/oleObject25.bin"/><Relationship Id="rId24" Type="http://schemas.openxmlformats.org/officeDocument/2006/relationships/image" Target="../media/image73.wmf"/><Relationship Id="rId25" Type="http://schemas.openxmlformats.org/officeDocument/2006/relationships/image" Target="../media/image73.png"/><Relationship Id="rId26" Type="http://schemas.openxmlformats.org/officeDocument/2006/relationships/image" Target="../media/image662.png"/><Relationship Id="rId27" Type="http://schemas.openxmlformats.org/officeDocument/2006/relationships/image" Target="../media/image671.png"/><Relationship Id="rId28" Type="http://schemas.openxmlformats.org/officeDocument/2006/relationships/image" Target="../media/image681.png"/><Relationship Id="rId29" Type="http://schemas.openxmlformats.org/officeDocument/2006/relationships/image" Target="../media/image96.png"/><Relationship Id="rId30" Type="http://schemas.openxmlformats.org/officeDocument/2006/relationships/image" Target="../media/image97.png"/><Relationship Id="rId31" Type="http://schemas.openxmlformats.org/officeDocument/2006/relationships/image" Target="../media/image98.png"/><Relationship Id="rId10" Type="http://schemas.openxmlformats.org/officeDocument/2006/relationships/image" Target="../media/image68.wmf"/><Relationship Id="rId11" Type="http://schemas.openxmlformats.org/officeDocument/2006/relationships/oleObject" Target="../embeddings/oleObject18.bin"/><Relationship Id="rId12" Type="http://schemas.openxmlformats.org/officeDocument/2006/relationships/image" Target="../media/image69.wmf"/><Relationship Id="rId13" Type="http://schemas.openxmlformats.org/officeDocument/2006/relationships/image" Target="../media/image721.png"/><Relationship Id="rId14" Type="http://schemas.openxmlformats.org/officeDocument/2006/relationships/oleObject" Target="../embeddings/oleObject19.bin"/><Relationship Id="rId15" Type="http://schemas.openxmlformats.org/officeDocument/2006/relationships/oleObject" Target="../embeddings/oleObject20.bin"/><Relationship Id="rId16" Type="http://schemas.openxmlformats.org/officeDocument/2006/relationships/image" Target="../media/image70.wmf"/><Relationship Id="rId17" Type="http://schemas.openxmlformats.org/officeDocument/2006/relationships/oleObject" Target="../embeddings/oleObject21.bin"/><Relationship Id="rId18" Type="http://schemas.openxmlformats.org/officeDocument/2006/relationships/image" Target="../media/image71.wmf"/><Relationship Id="rId19" Type="http://schemas.openxmlformats.org/officeDocument/2006/relationships/oleObject" Target="../embeddings/oleObject22.bin"/><Relationship Id="rId1" Type="http://schemas.openxmlformats.org/officeDocument/2006/relationships/vmlDrawing" Target="../drawings/vmlDrawing8.v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image" Target="../media/image80.png"/><Relationship Id="rId5" Type="http://schemas.openxmlformats.org/officeDocument/2006/relationships/oleObject" Target="../embeddings/oleObject15.bin"/><Relationship Id="rId6" Type="http://schemas.openxmlformats.org/officeDocument/2006/relationships/image" Target="../media/image66.wmf"/><Relationship Id="rId7" Type="http://schemas.openxmlformats.org/officeDocument/2006/relationships/oleObject" Target="../embeddings/oleObject16.bin"/><Relationship Id="rId8" Type="http://schemas.openxmlformats.org/officeDocument/2006/relationships/image" Target="../media/image67.wmf"/></Relationships>
</file>

<file path=ppt/slides/_rels/slide22.xml.rels><?xml version="1.0" encoding="UTF-8" standalone="yes"?>
<Relationships xmlns="http://schemas.openxmlformats.org/package/2006/relationships"><Relationship Id="rId46" Type="http://schemas.openxmlformats.org/officeDocument/2006/relationships/image" Target="../media/image68.wmf"/><Relationship Id="rId47" Type="http://schemas.openxmlformats.org/officeDocument/2006/relationships/oleObject" Target="../embeddings/oleObject35.bin"/><Relationship Id="rId48" Type="http://schemas.openxmlformats.org/officeDocument/2006/relationships/image" Target="../media/image69.wmf"/><Relationship Id="rId1" Type="http://schemas.openxmlformats.org/officeDocument/2006/relationships/vmlDrawing" Target="../drawings/vmlDrawing9.v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6.bin"/><Relationship Id="rId5" Type="http://schemas.openxmlformats.org/officeDocument/2006/relationships/image" Target="../media/image70.wmf"/><Relationship Id="rId30" Type="http://schemas.openxmlformats.org/officeDocument/2006/relationships/image" Target="../media/image93.png"/><Relationship Id="rId31" Type="http://schemas.openxmlformats.org/officeDocument/2006/relationships/image" Target="../media/image94.png"/><Relationship Id="rId32" Type="http://schemas.openxmlformats.org/officeDocument/2006/relationships/image" Target="../media/image95.png"/><Relationship Id="rId6" Type="http://schemas.openxmlformats.org/officeDocument/2006/relationships/oleObject" Target="../embeddings/oleObject27.bin"/><Relationship Id="rId34" Type="http://schemas.openxmlformats.org/officeDocument/2006/relationships/image" Target="../media/image97.png"/><Relationship Id="rId35" Type="http://schemas.openxmlformats.org/officeDocument/2006/relationships/image" Target="../media/image98.png"/><Relationship Id="rId36" Type="http://schemas.openxmlformats.org/officeDocument/2006/relationships/image" Target="../media/image90.png"/><Relationship Id="rId37" Type="http://schemas.openxmlformats.org/officeDocument/2006/relationships/image" Target="../media/image91.png"/><Relationship Id="rId38" Type="http://schemas.openxmlformats.org/officeDocument/2006/relationships/image" Target="../media/image99.png"/><Relationship Id="rId39" Type="http://schemas.openxmlformats.org/officeDocument/2006/relationships/image" Target="../media/image108.png"/><Relationship Id="rId7" Type="http://schemas.openxmlformats.org/officeDocument/2006/relationships/image" Target="../media/image71.wmf"/><Relationship Id="rId10" Type="http://schemas.openxmlformats.org/officeDocument/2006/relationships/oleObject" Target="../embeddings/oleObject29.bin"/><Relationship Id="rId11" Type="http://schemas.openxmlformats.org/officeDocument/2006/relationships/oleObject" Target="../embeddings/oleObject30.bin"/><Relationship Id="rId12" Type="http://schemas.openxmlformats.org/officeDocument/2006/relationships/oleObject" Target="../embeddings/oleObject31.bin"/><Relationship Id="rId13" Type="http://schemas.openxmlformats.org/officeDocument/2006/relationships/image" Target="../media/image75.wmf"/><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8" Type="http://schemas.openxmlformats.org/officeDocument/2006/relationships/oleObject" Target="../embeddings/oleObject28.bin"/><Relationship Id="rId9" Type="http://schemas.openxmlformats.org/officeDocument/2006/relationships/image" Target="../media/image74.wmf"/><Relationship Id="rId33" Type="http://schemas.openxmlformats.org/officeDocument/2006/relationships/image" Target="../media/image96.png"/><Relationship Id="rId40" Type="http://schemas.openxmlformats.org/officeDocument/2006/relationships/image" Target="../media/image109.png"/><Relationship Id="rId41" Type="http://schemas.openxmlformats.org/officeDocument/2006/relationships/oleObject" Target="../embeddings/oleObject32.bin"/><Relationship Id="rId42" Type="http://schemas.openxmlformats.org/officeDocument/2006/relationships/image" Target="../media/image66.wmf"/><Relationship Id="rId43" Type="http://schemas.openxmlformats.org/officeDocument/2006/relationships/oleObject" Target="../embeddings/oleObject33.bin"/><Relationship Id="rId44" Type="http://schemas.openxmlformats.org/officeDocument/2006/relationships/image" Target="../media/image67.wmf"/><Relationship Id="rId45" Type="http://schemas.openxmlformats.org/officeDocument/2006/relationships/oleObject" Target="../embeddings/oleObject34.bin"/></Relationships>
</file>

<file path=ppt/slides/_rels/slide23.xml.rels><?xml version="1.0" encoding="UTF-8" standalone="yes"?>
<Relationships xmlns="http://schemas.openxmlformats.org/package/2006/relationships"><Relationship Id="rId26" Type="http://schemas.openxmlformats.org/officeDocument/2006/relationships/image" Target="../media/image93.png"/><Relationship Id="rId27" Type="http://schemas.openxmlformats.org/officeDocument/2006/relationships/image" Target="../media/image94.png"/><Relationship Id="rId28" Type="http://schemas.openxmlformats.org/officeDocument/2006/relationships/image" Target="../media/image95.png"/><Relationship Id="rId29" Type="http://schemas.openxmlformats.org/officeDocument/2006/relationships/image" Target="../media/image96.png"/><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36.bin"/><Relationship Id="rId5" Type="http://schemas.openxmlformats.org/officeDocument/2006/relationships/image" Target="../media/image70.wmf"/><Relationship Id="rId30" Type="http://schemas.openxmlformats.org/officeDocument/2006/relationships/image" Target="../media/image97.png"/><Relationship Id="rId31" Type="http://schemas.openxmlformats.org/officeDocument/2006/relationships/image" Target="../media/image98.png"/><Relationship Id="rId32" Type="http://schemas.openxmlformats.org/officeDocument/2006/relationships/image" Target="../media/image112.png"/><Relationship Id="rId6" Type="http://schemas.openxmlformats.org/officeDocument/2006/relationships/oleObject" Target="../embeddings/oleObject37.bin"/><Relationship Id="rId34" Type="http://schemas.openxmlformats.org/officeDocument/2006/relationships/image" Target="../media/image114.png"/><Relationship Id="rId35" Type="http://schemas.openxmlformats.org/officeDocument/2006/relationships/image" Target="../media/image115.png"/><Relationship Id="rId36" Type="http://schemas.openxmlformats.org/officeDocument/2006/relationships/image" Target="../media/image691.png"/><Relationship Id="rId37" Type="http://schemas.openxmlformats.org/officeDocument/2006/relationships/oleObject" Target="../embeddings/oleObject43.bin"/><Relationship Id="rId38" Type="http://schemas.openxmlformats.org/officeDocument/2006/relationships/image" Target="../media/image66.wmf"/><Relationship Id="rId39" Type="http://schemas.openxmlformats.org/officeDocument/2006/relationships/oleObject" Target="../embeddings/oleObject44.bin"/><Relationship Id="rId7" Type="http://schemas.openxmlformats.org/officeDocument/2006/relationships/image" Target="../media/image71.wmf"/><Relationship Id="rId10" Type="http://schemas.openxmlformats.org/officeDocument/2006/relationships/oleObject" Target="../embeddings/oleObject39.bin"/><Relationship Id="rId11" Type="http://schemas.openxmlformats.org/officeDocument/2006/relationships/oleObject" Target="../embeddings/oleObject40.bin"/><Relationship Id="rId12" Type="http://schemas.openxmlformats.org/officeDocument/2006/relationships/oleObject" Target="../embeddings/oleObject41.bin"/><Relationship Id="rId13" Type="http://schemas.openxmlformats.org/officeDocument/2006/relationships/image" Target="../media/image75.wmf"/><Relationship Id="rId14" Type="http://schemas.openxmlformats.org/officeDocument/2006/relationships/image" Target="../media/image81.png"/><Relationship Id="rId15" Type="http://schemas.openxmlformats.org/officeDocument/2006/relationships/oleObject" Target="../embeddings/oleObject42.bin"/><Relationship Id="rId16" Type="http://schemas.openxmlformats.org/officeDocument/2006/relationships/image" Target="../media/image76.wmf"/><Relationship Id="rId17" Type="http://schemas.openxmlformats.org/officeDocument/2006/relationships/image" Target="../media/image82.png"/><Relationship Id="rId8" Type="http://schemas.openxmlformats.org/officeDocument/2006/relationships/oleObject" Target="../embeddings/oleObject38.bin"/><Relationship Id="rId9" Type="http://schemas.openxmlformats.org/officeDocument/2006/relationships/image" Target="../media/image74.wmf"/><Relationship Id="rId33" Type="http://schemas.openxmlformats.org/officeDocument/2006/relationships/image" Target="../media/image113.png"/><Relationship Id="rId40" Type="http://schemas.openxmlformats.org/officeDocument/2006/relationships/image" Target="../media/image67.wmf"/><Relationship Id="rId41" Type="http://schemas.openxmlformats.org/officeDocument/2006/relationships/oleObject" Target="../embeddings/oleObject45.bin"/><Relationship Id="rId42" Type="http://schemas.openxmlformats.org/officeDocument/2006/relationships/image" Target="../media/image68.wmf"/><Relationship Id="rId43" Type="http://schemas.openxmlformats.org/officeDocument/2006/relationships/oleObject" Target="../embeddings/oleObject46.bin"/><Relationship Id="rId44" Type="http://schemas.openxmlformats.org/officeDocument/2006/relationships/image" Target="../media/image69.wmf"/></Relationships>
</file>

<file path=ppt/slides/_rels/slide24.xml.rels><?xml version="1.0" encoding="UTF-8" standalone="yes"?>
<Relationships xmlns="http://schemas.openxmlformats.org/package/2006/relationships"><Relationship Id="rId22" Type="http://schemas.openxmlformats.org/officeDocument/2006/relationships/image" Target="../media/image96.png"/><Relationship Id="rId23" Type="http://schemas.openxmlformats.org/officeDocument/2006/relationships/image" Target="../media/image97.png"/><Relationship Id="rId24" Type="http://schemas.openxmlformats.org/officeDocument/2006/relationships/image" Target="../media/image98.png"/><Relationship Id="rId25" Type="http://schemas.openxmlformats.org/officeDocument/2006/relationships/image" Target="../media/image114.png"/><Relationship Id="rId26" Type="http://schemas.openxmlformats.org/officeDocument/2006/relationships/image" Target="../media/image74.png"/><Relationship Id="rId27" Type="http://schemas.openxmlformats.org/officeDocument/2006/relationships/image" Target="../media/image75.png"/><Relationship Id="rId28" Type="http://schemas.openxmlformats.org/officeDocument/2006/relationships/image" Target="../media/image83.png"/><Relationship Id="rId29" Type="http://schemas.openxmlformats.org/officeDocument/2006/relationships/image" Target="../media/image95.png"/><Relationship Id="rId1" Type="http://schemas.openxmlformats.org/officeDocument/2006/relationships/vmlDrawing" Target="../drawings/vmlDrawing11.v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47.bin"/><Relationship Id="rId5" Type="http://schemas.openxmlformats.org/officeDocument/2006/relationships/image" Target="../media/image70.wmf"/><Relationship Id="rId30" Type="http://schemas.openxmlformats.org/officeDocument/2006/relationships/image" Target="../media/image121.png"/><Relationship Id="rId31" Type="http://schemas.openxmlformats.org/officeDocument/2006/relationships/image" Target="../media/image661.png"/><Relationship Id="rId32" Type="http://schemas.openxmlformats.org/officeDocument/2006/relationships/image" Target="../media/image110.png"/><Relationship Id="rId6" Type="http://schemas.openxmlformats.org/officeDocument/2006/relationships/oleObject" Target="../embeddings/oleObject48.bin"/><Relationship Id="rId7" Type="http://schemas.openxmlformats.org/officeDocument/2006/relationships/image" Target="../media/image71.wmf"/><Relationship Id="rId8" Type="http://schemas.openxmlformats.org/officeDocument/2006/relationships/oleObject" Target="../embeddings/oleObject49.bin"/><Relationship Id="rId36" Type="http://schemas.openxmlformats.org/officeDocument/2006/relationships/image" Target="../media/image66.wmf"/><Relationship Id="rId37" Type="http://schemas.openxmlformats.org/officeDocument/2006/relationships/oleObject" Target="../embeddings/oleObject53.bin"/><Relationship Id="rId38" Type="http://schemas.openxmlformats.org/officeDocument/2006/relationships/image" Target="../media/image67.wmf"/><Relationship Id="rId9" Type="http://schemas.openxmlformats.org/officeDocument/2006/relationships/image" Target="../media/image77.wmf"/><Relationship Id="rId33" Type="http://schemas.openxmlformats.org/officeDocument/2006/relationships/image" Target="../media/image111.png"/><Relationship Id="rId10" Type="http://schemas.openxmlformats.org/officeDocument/2006/relationships/oleObject" Target="../embeddings/oleObject50.bin"/><Relationship Id="rId11" Type="http://schemas.openxmlformats.org/officeDocument/2006/relationships/image" Target="../media/image78.wmf"/><Relationship Id="rId12" Type="http://schemas.openxmlformats.org/officeDocument/2006/relationships/image" Target="../media/image85.png"/><Relationship Id="rId13" Type="http://schemas.openxmlformats.org/officeDocument/2006/relationships/oleObject" Target="../embeddings/oleObject51.bin"/><Relationship Id="rId14" Type="http://schemas.openxmlformats.org/officeDocument/2006/relationships/image" Target="../media/image76.wmf"/><Relationship Id="rId15" Type="http://schemas.openxmlformats.org/officeDocument/2006/relationships/image" Target="../media/image86.png"/><Relationship Id="rId34" Type="http://schemas.openxmlformats.org/officeDocument/2006/relationships/image" Target="../media/image125.png"/><Relationship Id="rId35" Type="http://schemas.openxmlformats.org/officeDocument/2006/relationships/oleObject" Target="../embeddings/oleObject52.bin"/><Relationship Id="rId39" Type="http://schemas.openxmlformats.org/officeDocument/2006/relationships/oleObject" Target="../embeddings/oleObject54.bin"/><Relationship Id="rId40" Type="http://schemas.openxmlformats.org/officeDocument/2006/relationships/image" Target="../media/image68.wmf"/><Relationship Id="rId41" Type="http://schemas.openxmlformats.org/officeDocument/2006/relationships/oleObject" Target="../embeddings/oleObject55.bin"/><Relationship Id="rId42" Type="http://schemas.openxmlformats.org/officeDocument/2006/relationships/image" Target="../media/image69.wmf"/></Relationships>
</file>

<file path=ppt/slides/_rels/slide25.xml.rels><?xml version="1.0" encoding="UTF-8" standalone="yes"?>
<Relationships xmlns="http://schemas.openxmlformats.org/package/2006/relationships"><Relationship Id="rId22" Type="http://schemas.openxmlformats.org/officeDocument/2006/relationships/image" Target="../media/image93.png"/><Relationship Id="rId23" Type="http://schemas.openxmlformats.org/officeDocument/2006/relationships/image" Target="../media/image94.png"/><Relationship Id="rId24" Type="http://schemas.openxmlformats.org/officeDocument/2006/relationships/image" Target="../media/image670.png"/><Relationship Id="rId25" Type="http://schemas.openxmlformats.org/officeDocument/2006/relationships/image" Target="../media/image680.png"/><Relationship Id="rId26" Type="http://schemas.openxmlformats.org/officeDocument/2006/relationships/image" Target="../media/image690.png"/><Relationship Id="rId27" Type="http://schemas.openxmlformats.org/officeDocument/2006/relationships/image" Target="../media/image700.png"/><Relationship Id="rId28" Type="http://schemas.openxmlformats.org/officeDocument/2006/relationships/image" Target="../media/image126.png"/><Relationship Id="rId29" Type="http://schemas.openxmlformats.org/officeDocument/2006/relationships/image" Target="../media/image127.png"/><Relationship Id="rId1" Type="http://schemas.openxmlformats.org/officeDocument/2006/relationships/vmlDrawing" Target="../drawings/vmlDrawing12.v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56.bin"/><Relationship Id="rId5" Type="http://schemas.openxmlformats.org/officeDocument/2006/relationships/image" Target="../media/image70.wmf"/><Relationship Id="rId30" Type="http://schemas.openxmlformats.org/officeDocument/2006/relationships/image" Target="../media/image712.png"/><Relationship Id="rId31" Type="http://schemas.openxmlformats.org/officeDocument/2006/relationships/image" Target="../media/image720.png"/><Relationship Id="rId32" Type="http://schemas.openxmlformats.org/officeDocument/2006/relationships/image" Target="../media/image730.png"/><Relationship Id="rId33" Type="http://schemas.openxmlformats.org/officeDocument/2006/relationships/image" Target="../media/image130.png"/><Relationship Id="rId6" Type="http://schemas.openxmlformats.org/officeDocument/2006/relationships/oleObject" Target="../embeddings/oleObject57.bin"/><Relationship Id="rId7" Type="http://schemas.openxmlformats.org/officeDocument/2006/relationships/image" Target="../media/image71.wmf"/><Relationship Id="rId8" Type="http://schemas.openxmlformats.org/officeDocument/2006/relationships/oleObject" Target="../embeddings/oleObject58.bin"/><Relationship Id="rId9" Type="http://schemas.openxmlformats.org/officeDocument/2006/relationships/image" Target="../media/image74.wmf"/><Relationship Id="rId38" Type="http://schemas.openxmlformats.org/officeDocument/2006/relationships/oleObject" Target="../embeddings/oleObject62.bin"/><Relationship Id="rId39" Type="http://schemas.openxmlformats.org/officeDocument/2006/relationships/image" Target="../media/image66.wmf"/><Relationship Id="rId34" Type="http://schemas.openxmlformats.org/officeDocument/2006/relationships/image" Target="../media/image84.png"/><Relationship Id="rId10" Type="http://schemas.openxmlformats.org/officeDocument/2006/relationships/oleObject" Target="../embeddings/oleObject59.bin"/><Relationship Id="rId11" Type="http://schemas.openxmlformats.org/officeDocument/2006/relationships/oleObject" Target="../embeddings/oleObject60.bin"/><Relationship Id="rId12" Type="http://schemas.openxmlformats.org/officeDocument/2006/relationships/oleObject" Target="../embeddings/oleObject61.bin"/><Relationship Id="rId13" Type="http://schemas.openxmlformats.org/officeDocument/2006/relationships/image" Target="../media/image75.wmf"/><Relationship Id="rId35" Type="http://schemas.openxmlformats.org/officeDocument/2006/relationships/image" Target="../media/image116.png"/><Relationship Id="rId36" Type="http://schemas.openxmlformats.org/officeDocument/2006/relationships/image" Target="../media/image117.png"/><Relationship Id="rId37" Type="http://schemas.openxmlformats.org/officeDocument/2006/relationships/image" Target="../media/image118.png"/><Relationship Id="rId40" Type="http://schemas.openxmlformats.org/officeDocument/2006/relationships/oleObject" Target="../embeddings/oleObject63.bin"/><Relationship Id="rId41" Type="http://schemas.openxmlformats.org/officeDocument/2006/relationships/image" Target="../media/image67.wmf"/><Relationship Id="rId42" Type="http://schemas.openxmlformats.org/officeDocument/2006/relationships/oleObject" Target="../embeddings/oleObject64.bin"/><Relationship Id="rId43" Type="http://schemas.openxmlformats.org/officeDocument/2006/relationships/image" Target="../media/image68.wmf"/><Relationship Id="rId44" Type="http://schemas.openxmlformats.org/officeDocument/2006/relationships/oleObject" Target="../embeddings/oleObject65.bin"/><Relationship Id="rId45" Type="http://schemas.openxmlformats.org/officeDocument/2006/relationships/image" Target="../media/image69.wmf"/></Relationships>
</file>

<file path=ppt/slides/_rels/slide26.xml.rels><?xml version="1.0" encoding="UTF-8" standalone="yes"?>
<Relationships xmlns="http://schemas.openxmlformats.org/package/2006/relationships"><Relationship Id="rId46" Type="http://schemas.openxmlformats.org/officeDocument/2006/relationships/image" Target="../media/image75.wmf"/><Relationship Id="rId70" Type="http://schemas.openxmlformats.org/officeDocument/2006/relationships/image" Target="../media/image67.wmf"/><Relationship Id="rId71" Type="http://schemas.openxmlformats.org/officeDocument/2006/relationships/oleObject" Target="../embeddings/oleObject74.bin"/><Relationship Id="rId72" Type="http://schemas.openxmlformats.org/officeDocument/2006/relationships/image" Target="../media/image68.wmf"/><Relationship Id="rId73" Type="http://schemas.openxmlformats.org/officeDocument/2006/relationships/oleObject" Target="../embeddings/oleObject75.bin"/><Relationship Id="rId74" Type="http://schemas.openxmlformats.org/officeDocument/2006/relationships/image" Target="../media/image69.wmf"/><Relationship Id="rId55" Type="http://schemas.openxmlformats.org/officeDocument/2006/relationships/image" Target="../media/image790.png"/><Relationship Id="rId56" Type="http://schemas.openxmlformats.org/officeDocument/2006/relationships/image" Target="../media/image800.png"/><Relationship Id="rId57" Type="http://schemas.openxmlformats.org/officeDocument/2006/relationships/image" Target="../media/image810.png"/><Relationship Id="rId1" Type="http://schemas.openxmlformats.org/officeDocument/2006/relationships/vmlDrawing" Target="../drawings/vmlDrawing13.vml"/><Relationship Id="rId2" Type="http://schemas.openxmlformats.org/officeDocument/2006/relationships/slideLayout" Target="../slideLayouts/slideLayout7.xml"/><Relationship Id="rId3" Type="http://schemas.openxmlformats.org/officeDocument/2006/relationships/image" Target="../media/image87.png"/><Relationship Id="rId58" Type="http://schemas.openxmlformats.org/officeDocument/2006/relationships/image" Target="../media/image820.png"/><Relationship Id="rId59" Type="http://schemas.openxmlformats.org/officeDocument/2006/relationships/image" Target="../media/image830.png"/><Relationship Id="rId34" Type="http://schemas.openxmlformats.org/officeDocument/2006/relationships/image" Target="../media/image134.png"/><Relationship Id="rId35" Type="http://schemas.openxmlformats.org/officeDocument/2006/relationships/image" Target="../media/image88.png"/><Relationship Id="rId36" Type="http://schemas.openxmlformats.org/officeDocument/2006/relationships/image" Target="../media/image89.png"/><Relationship Id="rId37" Type="http://schemas.openxmlformats.org/officeDocument/2006/relationships/oleObject" Target="../embeddings/oleObject66.bin"/><Relationship Id="rId38" Type="http://schemas.openxmlformats.org/officeDocument/2006/relationships/image" Target="../media/image70.wmf"/><Relationship Id="rId39" Type="http://schemas.openxmlformats.org/officeDocument/2006/relationships/oleObject" Target="../embeddings/oleObject67.bin"/><Relationship Id="rId60" Type="http://schemas.openxmlformats.org/officeDocument/2006/relationships/image" Target="../media/image840.png"/><Relationship Id="rId61" Type="http://schemas.openxmlformats.org/officeDocument/2006/relationships/image" Target="../media/image92.png"/><Relationship Id="rId62" Type="http://schemas.openxmlformats.org/officeDocument/2006/relationships/image" Target="../media/image100.png"/><Relationship Id="rId63" Type="http://schemas.openxmlformats.org/officeDocument/2006/relationships/image" Target="../media/image881.png"/><Relationship Id="rId64" Type="http://schemas.openxmlformats.org/officeDocument/2006/relationships/image" Target="../media/image892.png"/><Relationship Id="rId65" Type="http://schemas.openxmlformats.org/officeDocument/2006/relationships/image" Target="../media/image900.png"/><Relationship Id="rId66" Type="http://schemas.openxmlformats.org/officeDocument/2006/relationships/image" Target="../media/image990.png"/><Relationship Id="rId67" Type="http://schemas.openxmlformats.org/officeDocument/2006/relationships/oleObject" Target="../embeddings/oleObject72.bin"/><Relationship Id="rId68" Type="http://schemas.openxmlformats.org/officeDocument/2006/relationships/image" Target="../media/image66.wmf"/><Relationship Id="rId69" Type="http://schemas.openxmlformats.org/officeDocument/2006/relationships/oleObject" Target="../embeddings/oleObject73.bin"/><Relationship Id="rId40" Type="http://schemas.openxmlformats.org/officeDocument/2006/relationships/image" Target="../media/image71.wmf"/><Relationship Id="rId41" Type="http://schemas.openxmlformats.org/officeDocument/2006/relationships/oleObject" Target="../embeddings/oleObject68.bin"/><Relationship Id="rId42" Type="http://schemas.openxmlformats.org/officeDocument/2006/relationships/image" Target="../media/image74.wmf"/><Relationship Id="rId43" Type="http://schemas.openxmlformats.org/officeDocument/2006/relationships/oleObject" Target="../embeddings/oleObject69.bin"/><Relationship Id="rId44" Type="http://schemas.openxmlformats.org/officeDocument/2006/relationships/oleObject" Target="../embeddings/oleObject70.bin"/><Relationship Id="rId45" Type="http://schemas.openxmlformats.org/officeDocument/2006/relationships/oleObject" Target="../embeddings/oleObject71.bin"/></Relationships>
</file>

<file path=ppt/slides/_rels/slide27.xml.rels><?xml version="1.0" encoding="UTF-8" standalone="yes"?>
<Relationships xmlns="http://schemas.openxmlformats.org/package/2006/relationships"><Relationship Id="rId70" Type="http://schemas.openxmlformats.org/officeDocument/2006/relationships/oleObject" Target="../embeddings/oleObject84.bin"/><Relationship Id="rId71" Type="http://schemas.openxmlformats.org/officeDocument/2006/relationships/image" Target="../media/image68.wmf"/><Relationship Id="rId72" Type="http://schemas.openxmlformats.org/officeDocument/2006/relationships/oleObject" Target="../embeddings/oleObject85.bin"/><Relationship Id="rId73" Type="http://schemas.openxmlformats.org/officeDocument/2006/relationships/image" Target="../media/image69.wmf"/><Relationship Id="rId54" Type="http://schemas.openxmlformats.org/officeDocument/2006/relationships/image" Target="../media/image790.png"/><Relationship Id="rId55" Type="http://schemas.openxmlformats.org/officeDocument/2006/relationships/image" Target="../media/image800.png"/><Relationship Id="rId56" Type="http://schemas.openxmlformats.org/officeDocument/2006/relationships/image" Target="../media/image810.png"/><Relationship Id="rId57" Type="http://schemas.openxmlformats.org/officeDocument/2006/relationships/image" Target="../media/image820.png"/><Relationship Id="rId1" Type="http://schemas.openxmlformats.org/officeDocument/2006/relationships/vmlDrawing" Target="../drawings/vmlDrawing14.vml"/><Relationship Id="rId59" Type="http://schemas.openxmlformats.org/officeDocument/2006/relationships/image" Target="../media/image840.png"/><Relationship Id="rId2" Type="http://schemas.openxmlformats.org/officeDocument/2006/relationships/slideLayout" Target="../slideLayouts/slideLayout7.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oleObject" Target="../embeddings/oleObject76.bin"/><Relationship Id="rId7" Type="http://schemas.openxmlformats.org/officeDocument/2006/relationships/image" Target="../media/image70.wmf"/><Relationship Id="rId8" Type="http://schemas.openxmlformats.org/officeDocument/2006/relationships/oleObject" Target="../embeddings/oleObject77.bin"/><Relationship Id="rId9" Type="http://schemas.openxmlformats.org/officeDocument/2006/relationships/image" Target="../media/image71.wmf"/><Relationship Id="rId58" Type="http://schemas.openxmlformats.org/officeDocument/2006/relationships/image" Target="../media/image830.png"/><Relationship Id="rId10" Type="http://schemas.openxmlformats.org/officeDocument/2006/relationships/oleObject" Target="../embeddings/oleObject78.bin"/><Relationship Id="rId11" Type="http://schemas.openxmlformats.org/officeDocument/2006/relationships/image" Target="../media/image74.wmf"/><Relationship Id="rId12" Type="http://schemas.openxmlformats.org/officeDocument/2006/relationships/oleObject" Target="../embeddings/oleObject79.bin"/><Relationship Id="rId13" Type="http://schemas.openxmlformats.org/officeDocument/2006/relationships/oleObject" Target="../embeddings/oleObject80.bin"/><Relationship Id="rId14" Type="http://schemas.openxmlformats.org/officeDocument/2006/relationships/oleObject" Target="../embeddings/oleObject81.bin"/><Relationship Id="rId15" Type="http://schemas.openxmlformats.org/officeDocument/2006/relationships/image" Target="../media/image75.wmf"/><Relationship Id="rId60" Type="http://schemas.openxmlformats.org/officeDocument/2006/relationships/image" Target="../media/image92.png"/><Relationship Id="rId61" Type="http://schemas.openxmlformats.org/officeDocument/2006/relationships/image" Target="../media/image100.png"/><Relationship Id="rId62" Type="http://schemas.openxmlformats.org/officeDocument/2006/relationships/image" Target="../media/image881.png"/><Relationship Id="rId63" Type="http://schemas.openxmlformats.org/officeDocument/2006/relationships/image" Target="../media/image892.png"/><Relationship Id="rId64" Type="http://schemas.openxmlformats.org/officeDocument/2006/relationships/image" Target="../media/image900.png"/><Relationship Id="rId65" Type="http://schemas.openxmlformats.org/officeDocument/2006/relationships/image" Target="../media/image990.png"/><Relationship Id="rId66" Type="http://schemas.openxmlformats.org/officeDocument/2006/relationships/oleObject" Target="../embeddings/oleObject82.bin"/><Relationship Id="rId67" Type="http://schemas.openxmlformats.org/officeDocument/2006/relationships/image" Target="../media/image66.wmf"/><Relationship Id="rId68" Type="http://schemas.openxmlformats.org/officeDocument/2006/relationships/oleObject" Target="../embeddings/oleObject83.bin"/><Relationship Id="rId69" Type="http://schemas.openxmlformats.org/officeDocument/2006/relationships/image" Target="../media/image67.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9" Type="http://schemas.openxmlformats.org/officeDocument/2006/relationships/image" Target="../media/image122.png"/><Relationship Id="rId20" Type="http://schemas.openxmlformats.org/officeDocument/2006/relationships/image" Target="../media/image138.png"/><Relationship Id="rId21" Type="http://schemas.openxmlformats.org/officeDocument/2006/relationships/image" Target="../media/image139.png"/><Relationship Id="rId22" Type="http://schemas.openxmlformats.org/officeDocument/2006/relationships/image" Target="../media/image140.png"/><Relationship Id="rId23" Type="http://schemas.openxmlformats.org/officeDocument/2006/relationships/image" Target="../media/image141.png"/><Relationship Id="rId24" Type="http://schemas.openxmlformats.org/officeDocument/2006/relationships/image" Target="../media/image142.png"/><Relationship Id="rId25" Type="http://schemas.openxmlformats.org/officeDocument/2006/relationships/image" Target="../media/image143.png"/><Relationship Id="rId26" Type="http://schemas.openxmlformats.org/officeDocument/2006/relationships/image" Target="../media/image144.png"/><Relationship Id="rId27" Type="http://schemas.openxmlformats.org/officeDocument/2006/relationships/image" Target="../media/image145.png"/><Relationship Id="rId10" Type="http://schemas.openxmlformats.org/officeDocument/2006/relationships/image" Target="../media/image123.png"/><Relationship Id="rId11" Type="http://schemas.openxmlformats.org/officeDocument/2006/relationships/image" Target="../media/image124.png"/><Relationship Id="rId12" Type="http://schemas.openxmlformats.org/officeDocument/2006/relationships/image" Target="../media/image128.png"/><Relationship Id="rId13" Type="http://schemas.openxmlformats.org/officeDocument/2006/relationships/image" Target="../media/image129.png"/><Relationship Id="rId14" Type="http://schemas.openxmlformats.org/officeDocument/2006/relationships/image" Target="../media/image131.png"/><Relationship Id="rId15" Type="http://schemas.openxmlformats.org/officeDocument/2006/relationships/image" Target="../media/image132.png"/><Relationship Id="rId16" Type="http://schemas.openxmlformats.org/officeDocument/2006/relationships/image" Target="../media/image133.png"/><Relationship Id="rId17" Type="http://schemas.openxmlformats.org/officeDocument/2006/relationships/image" Target="../media/image135.png"/><Relationship Id="rId18" Type="http://schemas.openxmlformats.org/officeDocument/2006/relationships/image" Target="../media/image136.png"/><Relationship Id="rId19" Type="http://schemas.openxmlformats.org/officeDocument/2006/relationships/image" Target="../media/image137.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19.png"/><Relationship Id="rId8" Type="http://schemas.openxmlformats.org/officeDocument/2006/relationships/image" Target="../media/image1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1" Type="http://schemas.openxmlformats.org/officeDocument/2006/relationships/image" Target="../media/image158.png"/><Relationship Id="rId12" Type="http://schemas.openxmlformats.org/officeDocument/2006/relationships/image" Target="../media/image1310.png"/><Relationship Id="rId13" Type="http://schemas.openxmlformats.org/officeDocument/2006/relationships/image" Target="../media/image1320.png"/><Relationship Id="rId14" Type="http://schemas.openxmlformats.org/officeDocument/2006/relationships/image" Target="../media/image1330.png"/><Relationship Id="rId15" Type="http://schemas.openxmlformats.org/officeDocument/2006/relationships/image" Target="../media/image1340.png"/><Relationship Id="rId16" Type="http://schemas.openxmlformats.org/officeDocument/2006/relationships/image" Target="../media/image1350.png"/><Relationship Id="rId17" Type="http://schemas.openxmlformats.org/officeDocument/2006/relationships/image" Target="../media/image1360.png"/><Relationship Id="rId18" Type="http://schemas.openxmlformats.org/officeDocument/2006/relationships/image" Target="../media/image1370.pn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6.png"/><Relationship Id="rId4" Type="http://schemas.openxmlformats.org/officeDocument/2006/relationships/image" Target="../media/image932.png"/><Relationship Id="rId6" Type="http://schemas.openxmlformats.org/officeDocument/2006/relationships/image" Target="../media/image270.png"/><Relationship Id="rId7" Type="http://schemas.openxmlformats.org/officeDocument/2006/relationships/image" Target="../media/image1260.png"/><Relationship Id="rId8" Type="http://schemas.openxmlformats.org/officeDocument/2006/relationships/image" Target="../media/image1270.png"/><Relationship Id="rId9" Type="http://schemas.openxmlformats.org/officeDocument/2006/relationships/image" Target="../media/image157.png"/><Relationship Id="rId10" Type="http://schemas.openxmlformats.org/officeDocument/2006/relationships/image" Target="../media/image1290.png"/></Relationships>
</file>

<file path=ppt/slides/_rels/slide31.xml.rels><?xml version="1.0" encoding="UTF-8" standalone="yes"?>
<Relationships xmlns="http://schemas.openxmlformats.org/package/2006/relationships"><Relationship Id="rId11" Type="http://schemas.openxmlformats.org/officeDocument/2006/relationships/image" Target="../media/image1410.png"/><Relationship Id="rId12" Type="http://schemas.openxmlformats.org/officeDocument/2006/relationships/image" Target="../media/image1420.png"/><Relationship Id="rId13" Type="http://schemas.openxmlformats.org/officeDocument/2006/relationships/image" Target="../media/image161.png"/><Relationship Id="rId14" Type="http://schemas.openxmlformats.org/officeDocument/2006/relationships/image" Target="../media/image1270.png"/><Relationship Id="rId15" Type="http://schemas.openxmlformats.org/officeDocument/2006/relationships/image" Target="../media/image1290.png"/><Relationship Id="rId16" Type="http://schemas.openxmlformats.org/officeDocument/2006/relationships/image" Target="../media/image1320.png"/><Relationship Id="rId17" Type="http://schemas.openxmlformats.org/officeDocument/2006/relationships/image" Target="../media/image1330.png"/><Relationship Id="rId18" Type="http://schemas.openxmlformats.org/officeDocument/2006/relationships/image" Target="../media/image1360.png"/><Relationship Id="rId1" Type="http://schemas.openxmlformats.org/officeDocument/2006/relationships/slideLayout" Target="../slideLayouts/slideLayout7.xml"/><Relationship Id="rId2" Type="http://schemas.openxmlformats.org/officeDocument/2006/relationships/image" Target="../media/image146.png"/><Relationship Id="rId3" Type="http://schemas.openxmlformats.org/officeDocument/2006/relationships/image" Target="../media/image932.png"/><Relationship Id="rId6" Type="http://schemas.openxmlformats.org/officeDocument/2006/relationships/image" Target="../media/image270.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390.png"/><Relationship Id="rId10" Type="http://schemas.openxmlformats.org/officeDocument/2006/relationships/image" Target="../media/image14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90.png"/><Relationship Id="rId4" Type="http://schemas.openxmlformats.org/officeDocument/2006/relationships/image" Target="../media/image1100.png"/><Relationship Id="rId5" Type="http://schemas.openxmlformats.org/officeDocument/2006/relationships/image" Target="../media/image1110.png"/><Relationship Id="rId6" Type="http://schemas.openxmlformats.org/officeDocument/2006/relationships/image" Target="../media/image163.png"/><Relationship Id="rId1" Type="http://schemas.openxmlformats.org/officeDocument/2006/relationships/slideLayout" Target="../slideLayouts/slideLayout7.xml"/><Relationship Id="rId2" Type="http://schemas.openxmlformats.org/officeDocument/2006/relationships/image" Target="../media/image147.png"/></Relationships>
</file>

<file path=ppt/slides/_rels/slide33.xml.rels><?xml version="1.0" encoding="UTF-8" standalone="yes"?>
<Relationships xmlns="http://schemas.openxmlformats.org/package/2006/relationships"><Relationship Id="rId3" Type="http://schemas.openxmlformats.org/officeDocument/2006/relationships/image" Target="../media/image1460.png"/><Relationship Id="rId4" Type="http://schemas.openxmlformats.org/officeDocument/2006/relationships/image" Target="../media/image1470.png"/><Relationship Id="rId5" Type="http://schemas.openxmlformats.org/officeDocument/2006/relationships/image" Target="../media/image16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71.png"/><Relationship Id="rId10" Type="http://schemas.openxmlformats.org/officeDocument/2006/relationships/image" Target="../media/image172.png"/></Relationships>
</file>

<file path=ppt/slides/_rels/slide35.xml.rels><?xml version="1.0" encoding="UTF-8" standalone="yes"?>
<Relationships xmlns="http://schemas.openxmlformats.org/package/2006/relationships"><Relationship Id="rId3" Type="http://schemas.openxmlformats.org/officeDocument/2006/relationships/image" Target="../media/image1471.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76.png"/><Relationship Id="rId7" Type="http://schemas.openxmlformats.org/officeDocument/2006/relationships/image" Target="../media/image1481.png"/><Relationship Id="rId8" Type="http://schemas.openxmlformats.org/officeDocument/2006/relationships/image" Target="../media/image19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20" Type="http://schemas.openxmlformats.org/officeDocument/2006/relationships/oleObject" Target="../embeddings/oleObject91.bin"/><Relationship Id="rId22" Type="http://schemas.openxmlformats.org/officeDocument/2006/relationships/oleObject" Target="../embeddings/oleObject970.bin"/><Relationship Id="rId23" Type="http://schemas.openxmlformats.org/officeDocument/2006/relationships/image" Target="NULL"/><Relationship Id="rId24" Type="http://schemas.openxmlformats.org/officeDocument/2006/relationships/image" Target="../media/image1391.png"/><Relationship Id="rId25" Type="http://schemas.openxmlformats.org/officeDocument/2006/relationships/image" Target="../media/image1431.png"/><Relationship Id="rId26" Type="http://schemas.openxmlformats.org/officeDocument/2006/relationships/oleObject" Target="../embeddings/oleObject92.bin"/><Relationship Id="rId27" Type="http://schemas.openxmlformats.org/officeDocument/2006/relationships/oleObject" Target="../embeddings/oleObject93.bin"/><Relationship Id="rId28" Type="http://schemas.openxmlformats.org/officeDocument/2006/relationships/oleObject" Target="../embeddings/oleObject94.bin"/><Relationship Id="rId1" Type="http://schemas.openxmlformats.org/officeDocument/2006/relationships/vmlDrawing" Target="../drawings/vmlDrawing15.vml"/><Relationship Id="rId2" Type="http://schemas.openxmlformats.org/officeDocument/2006/relationships/slideLayout" Target="../slideLayouts/slideLayout7.xml"/><Relationship Id="rId3" Type="http://schemas.openxmlformats.org/officeDocument/2006/relationships/image" Target="../media/image183.png"/><Relationship Id="rId4" Type="http://schemas.openxmlformats.org/officeDocument/2006/relationships/oleObject" Target="../embeddings/oleObject86.bin"/><Relationship Id="rId5" Type="http://schemas.openxmlformats.org/officeDocument/2006/relationships/image" Target="../media/image148.wmf"/><Relationship Id="rId6" Type="http://schemas.openxmlformats.org/officeDocument/2006/relationships/oleObject" Target="../embeddings/oleObject920.bin"/><Relationship Id="rId31" Type="http://schemas.openxmlformats.org/officeDocument/2006/relationships/image" Target="../media/image1040.png"/><Relationship Id="rId32" Type="http://schemas.openxmlformats.org/officeDocument/2006/relationships/image" Target="../media/image1411.png"/><Relationship Id="rId9" Type="http://schemas.openxmlformats.org/officeDocument/2006/relationships/image" Target="../media/image149.wmf"/><Relationship Id="rId34" Type="http://schemas.openxmlformats.org/officeDocument/2006/relationships/image" Target="../media/image184.png"/><Relationship Id="rId35" Type="http://schemas.openxmlformats.org/officeDocument/2006/relationships/image" Target="../media/image212.png"/><Relationship Id="rId36" Type="http://schemas.openxmlformats.org/officeDocument/2006/relationships/image" Target="../media/image155.png"/><Relationship Id="rId33" Type="http://schemas.openxmlformats.org/officeDocument/2006/relationships/image" Target="../media/image210.png"/><Relationship Id="rId7" Type="http://schemas.openxmlformats.org/officeDocument/2006/relationships/image" Target="NULL"/><Relationship Id="rId8" Type="http://schemas.openxmlformats.org/officeDocument/2006/relationships/oleObject" Target="../embeddings/oleObject87.bin"/><Relationship Id="rId37" Type="http://schemas.openxmlformats.org/officeDocument/2006/relationships/image" Target="../media/image156.png"/><Relationship Id="rId10" Type="http://schemas.openxmlformats.org/officeDocument/2006/relationships/oleObject" Target="../embeddings/oleObject930.bin"/><Relationship Id="rId11" Type="http://schemas.openxmlformats.org/officeDocument/2006/relationships/image" Target="NULL"/><Relationship Id="rId12" Type="http://schemas.openxmlformats.org/officeDocument/2006/relationships/oleObject" Target="../embeddings/oleObject88.bin"/><Relationship Id="rId38" Type="http://schemas.openxmlformats.org/officeDocument/2006/relationships/image" Target="../media/image162.png"/><Relationship Id="rId14" Type="http://schemas.openxmlformats.org/officeDocument/2006/relationships/oleObject" Target="../embeddings/oleObject940.bin"/><Relationship Id="rId15" Type="http://schemas.openxmlformats.org/officeDocument/2006/relationships/image" Target="NULL"/><Relationship Id="rId16" Type="http://schemas.openxmlformats.org/officeDocument/2006/relationships/oleObject" Target="../embeddings/oleObject89.bin"/><Relationship Id="rId17" Type="http://schemas.openxmlformats.org/officeDocument/2006/relationships/oleObject" Target="../embeddings/oleObject950.bin"/><Relationship Id="rId18" Type="http://schemas.openxmlformats.org/officeDocument/2006/relationships/oleObject" Target="../embeddings/oleObject90.bin"/><Relationship Id="rId19" Type="http://schemas.openxmlformats.org/officeDocument/2006/relationships/oleObject" Target="../embeddings/oleObject960.bin"/><Relationship Id="rId39" Type="http://schemas.openxmlformats.org/officeDocument/2006/relationships/image" Target="../media/image175.png"/><Relationship Id="rId40" Type="http://schemas.openxmlformats.org/officeDocument/2006/relationships/image" Target="../media/image1430.png"/><Relationship Id="rId41" Type="http://schemas.openxmlformats.org/officeDocument/2006/relationships/image" Target="../media/image1450.png"/></Relationships>
</file>

<file path=ppt/slides/_rels/slide37.xml.rels><?xml version="1.0" encoding="UTF-8" standalone="yes"?>
<Relationships xmlns="http://schemas.openxmlformats.org/package/2006/relationships"><Relationship Id="rId36" Type="http://schemas.openxmlformats.org/officeDocument/2006/relationships/image" Target="../media/image187.png"/><Relationship Id="rId37" Type="http://schemas.openxmlformats.org/officeDocument/2006/relationships/oleObject" Target="../embeddings/oleObject95.bin"/><Relationship Id="rId38" Type="http://schemas.openxmlformats.org/officeDocument/2006/relationships/image" Target="../media/image148.wmf"/><Relationship Id="rId39" Type="http://schemas.openxmlformats.org/officeDocument/2006/relationships/oleObject" Target="../embeddings/oleObject96.bin"/><Relationship Id="rId40" Type="http://schemas.openxmlformats.org/officeDocument/2006/relationships/image" Target="../media/image149.wmf"/><Relationship Id="rId41" Type="http://schemas.openxmlformats.org/officeDocument/2006/relationships/oleObject" Target="../embeddings/oleObject97.bin"/><Relationship Id="rId42" Type="http://schemas.openxmlformats.org/officeDocument/2006/relationships/image" Target="../media/image151.wmf"/><Relationship Id="rId43" Type="http://schemas.openxmlformats.org/officeDocument/2006/relationships/oleObject" Target="../embeddings/oleObject98.bin"/><Relationship Id="rId44" Type="http://schemas.openxmlformats.org/officeDocument/2006/relationships/oleObject" Target="../embeddings/oleObject99.bin"/><Relationship Id="rId45" Type="http://schemas.openxmlformats.org/officeDocument/2006/relationships/image" Target="../media/image150.png"/><Relationship Id="rId46" Type="http://schemas.openxmlformats.org/officeDocument/2006/relationships/image" Target="../media/image151.png"/><Relationship Id="rId1" Type="http://schemas.openxmlformats.org/officeDocument/2006/relationships/vmlDrawing" Target="../drawings/vmlDrawing16.vml"/><Relationship Id="rId2" Type="http://schemas.openxmlformats.org/officeDocument/2006/relationships/slideLayout" Target="../slideLayouts/slideLayout7.xml"/><Relationship Id="rId3" Type="http://schemas.openxmlformats.org/officeDocument/2006/relationships/image" Target="../media/image1463.png"/><Relationship Id="rId4" Type="http://schemas.openxmlformats.org/officeDocument/2006/relationships/image" Target="../media/image1452.png"/><Relationship Id="rId5" Type="http://schemas.openxmlformats.org/officeDocument/2006/relationships/image" Target="../media/image1464.png"/><Relationship Id="rId6" Type="http://schemas.openxmlformats.org/officeDocument/2006/relationships/image" Target="../media/image1492.png"/><Relationship Id="rId47" Type="http://schemas.openxmlformats.org/officeDocument/2006/relationships/image" Target="../media/image1431.png"/><Relationship Id="rId35" Type="http://schemas.openxmlformats.org/officeDocument/2006/relationships/image" Target="../media/image186.png"/></Relationships>
</file>

<file path=ppt/slides/_rels/slide38.xml.rels><?xml version="1.0" encoding="UTF-8" standalone="yes"?>
<Relationships xmlns="http://schemas.openxmlformats.org/package/2006/relationships"><Relationship Id="rId28" Type="http://schemas.openxmlformats.org/officeDocument/2006/relationships/image" Target="../media/image149.wmf"/><Relationship Id="rId29" Type="http://schemas.openxmlformats.org/officeDocument/2006/relationships/oleObject" Target="../embeddings/oleObject102.bin"/><Relationship Id="rId30" Type="http://schemas.openxmlformats.org/officeDocument/2006/relationships/image" Target="../media/image151.wmf"/><Relationship Id="rId19" Type="http://schemas.openxmlformats.org/officeDocument/2006/relationships/image" Target="../media/image190.png"/><Relationship Id="rId20" Type="http://schemas.openxmlformats.org/officeDocument/2006/relationships/image" Target="../media/image1451.png"/><Relationship Id="rId21" Type="http://schemas.openxmlformats.org/officeDocument/2006/relationships/image" Target="../media/image1462.png"/><Relationship Id="rId22" Type="http://schemas.openxmlformats.org/officeDocument/2006/relationships/image" Target="../media/image1771.png"/><Relationship Id="rId23" Type="http://schemas.openxmlformats.org/officeDocument/2006/relationships/image" Target="../media/image1781.png"/><Relationship Id="rId3" Type="http://schemas.openxmlformats.org/officeDocument/2006/relationships/image" Target="../media/image1501.png"/><Relationship Id="rId4" Type="http://schemas.openxmlformats.org/officeDocument/2006/relationships/image" Target="../media/image152.png"/><Relationship Id="rId5" Type="http://schemas.openxmlformats.org/officeDocument/2006/relationships/image" Target="../media/image177.png"/><Relationship Id="rId6" Type="http://schemas.openxmlformats.org/officeDocument/2006/relationships/image" Target="../media/image178.png"/><Relationship Id="rId1" Type="http://schemas.openxmlformats.org/officeDocument/2006/relationships/vmlDrawing" Target="../drawings/vmlDrawing17.vml"/><Relationship Id="rId2" Type="http://schemas.openxmlformats.org/officeDocument/2006/relationships/slideLayout" Target="../slideLayouts/slideLayout7.xml"/><Relationship Id="rId24" Type="http://schemas.openxmlformats.org/officeDocument/2006/relationships/image" Target="../media/image179.png"/><Relationship Id="rId25" Type="http://schemas.openxmlformats.org/officeDocument/2006/relationships/oleObject" Target="../embeddings/oleObject100.bin"/><Relationship Id="rId26" Type="http://schemas.openxmlformats.org/officeDocument/2006/relationships/image" Target="../media/image148.wmf"/><Relationship Id="rId27" Type="http://schemas.openxmlformats.org/officeDocument/2006/relationships/oleObject" Target="../embeddings/oleObject101.bin"/></Relationships>
</file>

<file path=ppt/slides/_rels/slide39.xml.rels><?xml version="1.0" encoding="UTF-8" standalone="yes"?>
<Relationships xmlns="http://schemas.openxmlformats.org/package/2006/relationships"><Relationship Id="rId20" Type="http://schemas.openxmlformats.org/officeDocument/2006/relationships/image" Target="../media/image193.png"/><Relationship Id="rId21" Type="http://schemas.openxmlformats.org/officeDocument/2006/relationships/image" Target="../media/image200.png"/><Relationship Id="rId22" Type="http://schemas.openxmlformats.org/officeDocument/2006/relationships/image" Target="../media/image1861.png"/><Relationship Id="rId23" Type="http://schemas.openxmlformats.org/officeDocument/2006/relationships/oleObject" Target="../embeddings/oleObject109.bin"/><Relationship Id="rId24" Type="http://schemas.openxmlformats.org/officeDocument/2006/relationships/oleObject" Target="../embeddings/oleObject110.bin"/><Relationship Id="rId25" Type="http://schemas.openxmlformats.org/officeDocument/2006/relationships/image" Target="../media/image202.png"/><Relationship Id="rId26" Type="http://schemas.openxmlformats.org/officeDocument/2006/relationships/oleObject" Target="../embeddings/oleObject111.bin"/><Relationship Id="rId27" Type="http://schemas.openxmlformats.org/officeDocument/2006/relationships/oleObject" Target="../embeddings/oleObject112.bin"/><Relationship Id="rId28" Type="http://schemas.openxmlformats.org/officeDocument/2006/relationships/image" Target="../media/image203.png"/><Relationship Id="rId29" Type="http://schemas.openxmlformats.org/officeDocument/2006/relationships/image" Target="../media/image204.png"/><Relationship Id="rId1" Type="http://schemas.openxmlformats.org/officeDocument/2006/relationships/vmlDrawing" Target="../drawings/vmlDrawing18.vml"/><Relationship Id="rId2" Type="http://schemas.openxmlformats.org/officeDocument/2006/relationships/slideLayout" Target="../slideLayouts/slideLayout7.xml"/><Relationship Id="rId3" Type="http://schemas.openxmlformats.org/officeDocument/2006/relationships/image" Target="../media/image182.png"/><Relationship Id="rId4" Type="http://schemas.openxmlformats.org/officeDocument/2006/relationships/image" Target="../media/image1831.png"/><Relationship Id="rId5" Type="http://schemas.openxmlformats.org/officeDocument/2006/relationships/image" Target="../media/image1841.png"/><Relationship Id="rId30" Type="http://schemas.openxmlformats.org/officeDocument/2006/relationships/image" Target="../media/image205.png"/><Relationship Id="rId31" Type="http://schemas.openxmlformats.org/officeDocument/2006/relationships/image" Target="../media/image206.png"/><Relationship Id="rId32" Type="http://schemas.openxmlformats.org/officeDocument/2006/relationships/image" Target="../media/image1901.png"/><Relationship Id="rId9" Type="http://schemas.openxmlformats.org/officeDocument/2006/relationships/image" Target="../media/image180.png"/><Relationship Id="rId6" Type="http://schemas.openxmlformats.org/officeDocument/2006/relationships/image" Target="../media/image1851.png"/><Relationship Id="rId7" Type="http://schemas.openxmlformats.org/officeDocument/2006/relationships/image" Target="../media/image1871.png"/><Relationship Id="rId8" Type="http://schemas.openxmlformats.org/officeDocument/2006/relationships/image" Target="../media/image1881.png"/><Relationship Id="rId33" Type="http://schemas.openxmlformats.org/officeDocument/2006/relationships/image" Target="../media/image1921.png"/><Relationship Id="rId34" Type="http://schemas.openxmlformats.org/officeDocument/2006/relationships/image" Target="../media/image1931.png"/><Relationship Id="rId35" Type="http://schemas.openxmlformats.org/officeDocument/2006/relationships/image" Target="../media/image201.png"/><Relationship Id="rId36" Type="http://schemas.openxmlformats.org/officeDocument/2006/relationships/image" Target="../media/image151.png"/><Relationship Id="rId10" Type="http://schemas.openxmlformats.org/officeDocument/2006/relationships/oleObject" Target="../embeddings/oleObject103.bin"/><Relationship Id="rId11" Type="http://schemas.openxmlformats.org/officeDocument/2006/relationships/image" Target="../media/image148.wmf"/><Relationship Id="rId12" Type="http://schemas.openxmlformats.org/officeDocument/2006/relationships/oleObject" Target="../embeddings/oleObject104.bin"/><Relationship Id="rId13" Type="http://schemas.openxmlformats.org/officeDocument/2006/relationships/image" Target="../media/image149.wmf"/><Relationship Id="rId14" Type="http://schemas.openxmlformats.org/officeDocument/2006/relationships/oleObject" Target="../embeddings/oleObject105.bin"/><Relationship Id="rId15" Type="http://schemas.openxmlformats.org/officeDocument/2006/relationships/image" Target="../media/image150.wmf"/><Relationship Id="rId16" Type="http://schemas.openxmlformats.org/officeDocument/2006/relationships/oleObject" Target="../embeddings/oleObject106.bin"/><Relationship Id="rId17" Type="http://schemas.openxmlformats.org/officeDocument/2006/relationships/oleObject" Target="../embeddings/oleObject107.bin"/><Relationship Id="rId18" Type="http://schemas.openxmlformats.org/officeDocument/2006/relationships/oleObject" Target="../embeddings/oleObject108.bin"/><Relationship Id="rId19" Type="http://schemas.openxmlformats.org/officeDocument/2006/relationships/image" Target="../media/image151.wmf"/><Relationship Id="rId37" Type="http://schemas.openxmlformats.org/officeDocument/2006/relationships/image" Target="../media/image1431.png"/><Relationship Id="rId38" Type="http://schemas.openxmlformats.org/officeDocument/2006/relationships/image" Target="../media/image181.png"/><Relationship Id="rId39" Type="http://schemas.openxmlformats.org/officeDocument/2006/relationships/image" Target="../media/image1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image" Target="../media/image148.wmf"/><Relationship Id="rId20" Type="http://schemas.openxmlformats.org/officeDocument/2006/relationships/image" Target="../media/image223.png"/><Relationship Id="rId21" Type="http://schemas.openxmlformats.org/officeDocument/2006/relationships/image" Target="../media/image224.png"/><Relationship Id="rId22" Type="http://schemas.openxmlformats.org/officeDocument/2006/relationships/image" Target="../media/image1861.png"/><Relationship Id="rId23" Type="http://schemas.openxmlformats.org/officeDocument/2006/relationships/image" Target="../media/image185.png"/><Relationship Id="rId10" Type="http://schemas.openxmlformats.org/officeDocument/2006/relationships/oleObject" Target="../embeddings/oleObject114.bin"/><Relationship Id="rId11" Type="http://schemas.openxmlformats.org/officeDocument/2006/relationships/image" Target="../media/image149.wmf"/><Relationship Id="rId12" Type="http://schemas.openxmlformats.org/officeDocument/2006/relationships/image" Target="../media/image204.png"/><Relationship Id="rId13" Type="http://schemas.openxmlformats.org/officeDocument/2006/relationships/image" Target="../media/image205.png"/><Relationship Id="rId14" Type="http://schemas.openxmlformats.org/officeDocument/2006/relationships/image" Target="../media/image206.png"/><Relationship Id="rId15" Type="http://schemas.openxmlformats.org/officeDocument/2006/relationships/image" Target="../media/image207.png"/><Relationship Id="rId16" Type="http://schemas.openxmlformats.org/officeDocument/2006/relationships/image" Target="../media/image219.png"/><Relationship Id="rId17" Type="http://schemas.openxmlformats.org/officeDocument/2006/relationships/image" Target="../media/image1491.png"/><Relationship Id="rId18" Type="http://schemas.openxmlformats.org/officeDocument/2006/relationships/image" Target="../media/image29.png"/><Relationship Id="rId19" Type="http://schemas.openxmlformats.org/officeDocument/2006/relationships/image" Target="../media/image221.png"/><Relationship Id="rId1" Type="http://schemas.openxmlformats.org/officeDocument/2006/relationships/vmlDrawing" Target="../drawings/vmlDrawing19.v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image" Target="../media/image180.png"/><Relationship Id="rId5" Type="http://schemas.openxmlformats.org/officeDocument/2006/relationships/image" Target="../media/image193.png"/><Relationship Id="rId6" Type="http://schemas.openxmlformats.org/officeDocument/2006/relationships/image" Target="../media/image200.png"/><Relationship Id="rId7" Type="http://schemas.openxmlformats.org/officeDocument/2006/relationships/image" Target="../media/image202.png"/><Relationship Id="rId8" Type="http://schemas.openxmlformats.org/officeDocument/2006/relationships/oleObject" Target="../embeddings/oleObject113.bin"/></Relationships>
</file>

<file path=ppt/slides/_rels/slide41.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200.png"/><Relationship Id="rId5" Type="http://schemas.openxmlformats.org/officeDocument/2006/relationships/image" Target="../media/image209.png"/><Relationship Id="rId6" Type="http://schemas.openxmlformats.org/officeDocument/2006/relationships/image" Target="../media/image1502.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1861.png"/><Relationship Id="rId1" Type="http://schemas.openxmlformats.org/officeDocument/2006/relationships/slideLayout" Target="../slideLayouts/slideLayout7.xml"/><Relationship Id="rId2" Type="http://schemas.openxmlformats.org/officeDocument/2006/relationships/image" Target="../media/image180.png"/></Relationships>
</file>

<file path=ppt/slides/_rels/slide42.xml.rels><?xml version="1.0" encoding="UTF-8" standalone="yes"?>
<Relationships xmlns="http://schemas.openxmlformats.org/package/2006/relationships"><Relationship Id="rId20" Type="http://schemas.openxmlformats.org/officeDocument/2006/relationships/image" Target="../media/image200.png"/><Relationship Id="rId21" Type="http://schemas.openxmlformats.org/officeDocument/2006/relationships/oleObject" Target="../embeddings/oleObject118.bin"/><Relationship Id="rId22" Type="http://schemas.openxmlformats.org/officeDocument/2006/relationships/oleObject" Target="../embeddings/oleObject119.bin"/><Relationship Id="rId23" Type="http://schemas.openxmlformats.org/officeDocument/2006/relationships/image" Target="../media/image235.png"/><Relationship Id="rId24" Type="http://schemas.openxmlformats.org/officeDocument/2006/relationships/image" Target="../media/image236.png"/><Relationship Id="rId25" Type="http://schemas.openxmlformats.org/officeDocument/2006/relationships/image" Target="../media/image220.png"/><Relationship Id="rId26" Type="http://schemas.openxmlformats.org/officeDocument/2006/relationships/image" Target="../media/image225.png"/><Relationship Id="rId27" Type="http://schemas.openxmlformats.org/officeDocument/2006/relationships/image" Target="../media/image226.png"/><Relationship Id="rId28" Type="http://schemas.openxmlformats.org/officeDocument/2006/relationships/image" Target="../media/image241.png"/><Relationship Id="rId29" Type="http://schemas.openxmlformats.org/officeDocument/2006/relationships/image" Target="../media/image242.png"/><Relationship Id="rId1" Type="http://schemas.openxmlformats.org/officeDocument/2006/relationships/vmlDrawing" Target="../drawings/vmlDrawing20.v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image" Target="../media/image1861.png"/><Relationship Id="rId5" Type="http://schemas.openxmlformats.org/officeDocument/2006/relationships/image" Target="../media/image229.png"/><Relationship Id="rId30" Type="http://schemas.openxmlformats.org/officeDocument/2006/relationships/image" Target="../media/image243.png"/><Relationship Id="rId31" Type="http://schemas.openxmlformats.org/officeDocument/2006/relationships/image" Target="../media/image194.png"/><Relationship Id="rId32" Type="http://schemas.openxmlformats.org/officeDocument/2006/relationships/image" Target="../media/image197.png"/><Relationship Id="rId9" Type="http://schemas.openxmlformats.org/officeDocument/2006/relationships/image" Target="../media/image233.png"/><Relationship Id="rId6" Type="http://schemas.openxmlformats.org/officeDocument/2006/relationships/image" Target="../media/image230.png"/><Relationship Id="rId7" Type="http://schemas.openxmlformats.org/officeDocument/2006/relationships/image" Target="../media/image231.png"/><Relationship Id="rId8" Type="http://schemas.openxmlformats.org/officeDocument/2006/relationships/image" Target="../media/image232.png"/><Relationship Id="rId33" Type="http://schemas.openxmlformats.org/officeDocument/2006/relationships/image" Target="../media/image188.png"/><Relationship Id="rId34" Type="http://schemas.openxmlformats.org/officeDocument/2006/relationships/image" Target="../media/image189.png"/><Relationship Id="rId10" Type="http://schemas.openxmlformats.org/officeDocument/2006/relationships/image" Target="../media/image234.png"/><Relationship Id="rId11" Type="http://schemas.openxmlformats.org/officeDocument/2006/relationships/image" Target="../media/image1881.png"/><Relationship Id="rId12" Type="http://schemas.openxmlformats.org/officeDocument/2006/relationships/image" Target="../media/image180.png"/><Relationship Id="rId13" Type="http://schemas.openxmlformats.org/officeDocument/2006/relationships/oleObject" Target="../embeddings/oleObject115.bin"/><Relationship Id="rId14" Type="http://schemas.openxmlformats.org/officeDocument/2006/relationships/image" Target="../media/image148.wmf"/><Relationship Id="rId15" Type="http://schemas.openxmlformats.org/officeDocument/2006/relationships/oleObject" Target="../embeddings/oleObject116.bin"/><Relationship Id="rId16" Type="http://schemas.openxmlformats.org/officeDocument/2006/relationships/image" Target="../media/image149.wmf"/><Relationship Id="rId17" Type="http://schemas.openxmlformats.org/officeDocument/2006/relationships/oleObject" Target="../embeddings/oleObject117.bin"/><Relationship Id="rId18" Type="http://schemas.openxmlformats.org/officeDocument/2006/relationships/image" Target="../media/image151.wmf"/><Relationship Id="rId19" Type="http://schemas.openxmlformats.org/officeDocument/2006/relationships/image" Target="../media/image193.png"/></Relationships>
</file>

<file path=ppt/slides/_rels/slide43.xml.rels><?xml version="1.0" encoding="UTF-8" standalone="yes"?>
<Relationships xmlns="http://schemas.openxmlformats.org/package/2006/relationships"><Relationship Id="rId20" Type="http://schemas.openxmlformats.org/officeDocument/2006/relationships/oleObject" Target="../embeddings/oleObject124.bin"/><Relationship Id="rId21" Type="http://schemas.openxmlformats.org/officeDocument/2006/relationships/image" Target="../media/image231.png"/><Relationship Id="rId22" Type="http://schemas.openxmlformats.org/officeDocument/2006/relationships/image" Target="../media/image244.png"/><Relationship Id="rId23" Type="http://schemas.openxmlformats.org/officeDocument/2006/relationships/image" Target="../media/image227.png"/><Relationship Id="rId24" Type="http://schemas.openxmlformats.org/officeDocument/2006/relationships/image" Target="../media/image228.png"/><Relationship Id="rId25" Type="http://schemas.openxmlformats.org/officeDocument/2006/relationships/image" Target="../media/image237.png"/><Relationship Id="rId26" Type="http://schemas.openxmlformats.org/officeDocument/2006/relationships/image" Target="../media/image241.png"/><Relationship Id="rId27" Type="http://schemas.openxmlformats.org/officeDocument/2006/relationships/image" Target="../media/image191.png"/><Relationship Id="rId28" Type="http://schemas.openxmlformats.org/officeDocument/2006/relationships/image" Target="../media/image192.png"/><Relationship Id="rId29" Type="http://schemas.openxmlformats.org/officeDocument/2006/relationships/image" Target="../media/image198.png"/><Relationship Id="rId1" Type="http://schemas.openxmlformats.org/officeDocument/2006/relationships/vmlDrawing" Target="../drawings/vmlDrawing21.v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image" Target="../media/image232.png"/><Relationship Id="rId5" Type="http://schemas.openxmlformats.org/officeDocument/2006/relationships/image" Target="../media/image233.png"/><Relationship Id="rId30" Type="http://schemas.openxmlformats.org/officeDocument/2006/relationships/image" Target="../media/image208.png"/><Relationship Id="rId31" Type="http://schemas.openxmlformats.org/officeDocument/2006/relationships/image" Target="../media/image1980.png"/><Relationship Id="rId32" Type="http://schemas.openxmlformats.org/officeDocument/2006/relationships/image" Target="../media/image188.png"/><Relationship Id="rId9" Type="http://schemas.openxmlformats.org/officeDocument/2006/relationships/image" Target="../media/image1881.png"/><Relationship Id="rId6" Type="http://schemas.openxmlformats.org/officeDocument/2006/relationships/image" Target="../media/image234.png"/><Relationship Id="rId7" Type="http://schemas.openxmlformats.org/officeDocument/2006/relationships/image" Target="../media/image229.png"/><Relationship Id="rId8" Type="http://schemas.openxmlformats.org/officeDocument/2006/relationships/image" Target="../media/image230.png"/><Relationship Id="rId33" Type="http://schemas.openxmlformats.org/officeDocument/2006/relationships/image" Target="../media/image189.png"/><Relationship Id="rId10" Type="http://schemas.openxmlformats.org/officeDocument/2006/relationships/image" Target="../media/image180.png"/><Relationship Id="rId11" Type="http://schemas.openxmlformats.org/officeDocument/2006/relationships/oleObject" Target="../embeddings/oleObject120.bin"/><Relationship Id="rId12" Type="http://schemas.openxmlformats.org/officeDocument/2006/relationships/image" Target="../media/image148.wmf"/><Relationship Id="rId13" Type="http://schemas.openxmlformats.org/officeDocument/2006/relationships/oleObject" Target="../embeddings/oleObject121.bin"/><Relationship Id="rId14" Type="http://schemas.openxmlformats.org/officeDocument/2006/relationships/image" Target="../media/image149.wmf"/><Relationship Id="rId15" Type="http://schemas.openxmlformats.org/officeDocument/2006/relationships/oleObject" Target="../embeddings/oleObject122.bin"/><Relationship Id="rId16" Type="http://schemas.openxmlformats.org/officeDocument/2006/relationships/image" Target="../media/image151.wmf"/><Relationship Id="rId17" Type="http://schemas.openxmlformats.org/officeDocument/2006/relationships/image" Target="../media/image193.png"/><Relationship Id="rId18" Type="http://schemas.openxmlformats.org/officeDocument/2006/relationships/image" Target="../media/image200.png"/><Relationship Id="rId19" Type="http://schemas.openxmlformats.org/officeDocument/2006/relationships/oleObject" Target="../embeddings/oleObject123.bin"/></Relationships>
</file>

<file path=ppt/slides/_rels/slide44.xml.rels><?xml version="1.0" encoding="UTF-8" standalone="yes"?>
<Relationships xmlns="http://schemas.openxmlformats.org/package/2006/relationships"><Relationship Id="rId20" Type="http://schemas.openxmlformats.org/officeDocument/2006/relationships/oleObject" Target="../embeddings/oleObject129.bin"/><Relationship Id="rId21" Type="http://schemas.openxmlformats.org/officeDocument/2006/relationships/image" Target="../media/image231.png"/><Relationship Id="rId22" Type="http://schemas.openxmlformats.org/officeDocument/2006/relationships/image" Target="../media/image1970.png"/><Relationship Id="rId23" Type="http://schemas.openxmlformats.org/officeDocument/2006/relationships/image" Target="../media/image153.png"/><Relationship Id="rId24" Type="http://schemas.openxmlformats.org/officeDocument/2006/relationships/image" Target="../media/image256.png"/><Relationship Id="rId25" Type="http://schemas.openxmlformats.org/officeDocument/2006/relationships/image" Target="../media/image257.png"/><Relationship Id="rId26" Type="http://schemas.openxmlformats.org/officeDocument/2006/relationships/image" Target="../media/image258.png"/><Relationship Id="rId27" Type="http://schemas.openxmlformats.org/officeDocument/2006/relationships/image" Target="../media/image259.png"/><Relationship Id="rId28" Type="http://schemas.openxmlformats.org/officeDocument/2006/relationships/image" Target="../media/image261.png"/><Relationship Id="rId29" Type="http://schemas.openxmlformats.org/officeDocument/2006/relationships/image" Target="../media/image240.png"/><Relationship Id="rId1" Type="http://schemas.openxmlformats.org/officeDocument/2006/relationships/vmlDrawing" Target="../drawings/vmlDrawing22.v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image" Target="../media/image232.png"/><Relationship Id="rId5" Type="http://schemas.openxmlformats.org/officeDocument/2006/relationships/image" Target="../media/image233.png"/><Relationship Id="rId30" Type="http://schemas.openxmlformats.org/officeDocument/2006/relationships/image" Target="../media/image245.png"/><Relationship Id="rId31" Type="http://schemas.openxmlformats.org/officeDocument/2006/relationships/image" Target="../media/image246.png"/><Relationship Id="rId32" Type="http://schemas.openxmlformats.org/officeDocument/2006/relationships/image" Target="../media/image188.png"/><Relationship Id="rId9" Type="http://schemas.openxmlformats.org/officeDocument/2006/relationships/image" Target="../media/image1881.png"/><Relationship Id="rId6" Type="http://schemas.openxmlformats.org/officeDocument/2006/relationships/image" Target="../media/image234.png"/><Relationship Id="rId7" Type="http://schemas.openxmlformats.org/officeDocument/2006/relationships/image" Target="../media/image229.png"/><Relationship Id="rId8" Type="http://schemas.openxmlformats.org/officeDocument/2006/relationships/image" Target="../media/image230.png"/><Relationship Id="rId33" Type="http://schemas.openxmlformats.org/officeDocument/2006/relationships/image" Target="../media/image189.png"/><Relationship Id="rId10" Type="http://schemas.openxmlformats.org/officeDocument/2006/relationships/image" Target="../media/image180.png"/><Relationship Id="rId11" Type="http://schemas.openxmlformats.org/officeDocument/2006/relationships/oleObject" Target="../embeddings/oleObject125.bin"/><Relationship Id="rId12" Type="http://schemas.openxmlformats.org/officeDocument/2006/relationships/image" Target="../media/image148.wmf"/><Relationship Id="rId13" Type="http://schemas.openxmlformats.org/officeDocument/2006/relationships/oleObject" Target="../embeddings/oleObject126.bin"/><Relationship Id="rId14" Type="http://schemas.openxmlformats.org/officeDocument/2006/relationships/image" Target="../media/image149.wmf"/><Relationship Id="rId15" Type="http://schemas.openxmlformats.org/officeDocument/2006/relationships/oleObject" Target="../embeddings/oleObject127.bin"/><Relationship Id="rId16" Type="http://schemas.openxmlformats.org/officeDocument/2006/relationships/image" Target="../media/image151.wmf"/><Relationship Id="rId17" Type="http://schemas.openxmlformats.org/officeDocument/2006/relationships/image" Target="../media/image193.png"/><Relationship Id="rId18" Type="http://schemas.openxmlformats.org/officeDocument/2006/relationships/image" Target="../media/image200.png"/><Relationship Id="rId19" Type="http://schemas.openxmlformats.org/officeDocument/2006/relationships/oleObject" Target="../embeddings/oleObject128.bin"/></Relationships>
</file>

<file path=ppt/slides/_rels/slide45.xml.rels><?xml version="1.0" encoding="UTF-8" standalone="yes"?>
<Relationships xmlns="http://schemas.openxmlformats.org/package/2006/relationships"><Relationship Id="rId46" Type="http://schemas.openxmlformats.org/officeDocument/2006/relationships/image" Target="../media/image284.png"/><Relationship Id="rId47" Type="http://schemas.openxmlformats.org/officeDocument/2006/relationships/image" Target="../media/image252.png"/><Relationship Id="rId48" Type="http://schemas.openxmlformats.org/officeDocument/2006/relationships/image" Target="../media/image260.png"/><Relationship Id="rId49" Type="http://schemas.openxmlformats.org/officeDocument/2006/relationships/image" Target="../media/image215.png"/><Relationship Id="rId20" Type="http://schemas.openxmlformats.org/officeDocument/2006/relationships/oleObject" Target="../embeddings/oleObject1570.bin"/><Relationship Id="rId21" Type="http://schemas.openxmlformats.org/officeDocument/2006/relationships/image" Target="NULL"/><Relationship Id="rId22" Type="http://schemas.openxmlformats.org/officeDocument/2006/relationships/oleObject" Target="../embeddings/oleObject132.bin"/><Relationship Id="rId24" Type="http://schemas.openxmlformats.org/officeDocument/2006/relationships/oleObject" Target="../embeddings/oleObject1580.bin"/><Relationship Id="rId25" Type="http://schemas.openxmlformats.org/officeDocument/2006/relationships/image" Target="../media/image156.wmf"/><Relationship Id="rId27" Type="http://schemas.openxmlformats.org/officeDocument/2006/relationships/image" Target="../media/image278.png"/><Relationship Id="rId28" Type="http://schemas.openxmlformats.org/officeDocument/2006/relationships/image" Target="../media/image279.png"/><Relationship Id="rId29" Type="http://schemas.openxmlformats.org/officeDocument/2006/relationships/image" Target="../media/image280.png"/><Relationship Id="rId50" Type="http://schemas.openxmlformats.org/officeDocument/2006/relationships/image" Target="../media/image216.png"/><Relationship Id="rId51" Type="http://schemas.openxmlformats.org/officeDocument/2006/relationships/image" Target="../media/image238.png"/><Relationship Id="rId1" Type="http://schemas.openxmlformats.org/officeDocument/2006/relationships/vmlDrawing" Target="../drawings/vmlDrawing23.v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image" Target="../media/image271.png"/><Relationship Id="rId5" Type="http://schemas.openxmlformats.org/officeDocument/2006/relationships/image" Target="../media/image272.png"/><Relationship Id="rId30" Type="http://schemas.openxmlformats.org/officeDocument/2006/relationships/oleObject" Target="../embeddings/oleObject133.bin"/><Relationship Id="rId6" Type="http://schemas.openxmlformats.org/officeDocument/2006/relationships/image" Target="../media/image273.png"/><Relationship Id="rId7" Type="http://schemas.openxmlformats.org/officeDocument/2006/relationships/image" Target="../media/image274.png"/><Relationship Id="rId8" Type="http://schemas.openxmlformats.org/officeDocument/2006/relationships/image" Target="../media/image275.png"/><Relationship Id="rId9" Type="http://schemas.openxmlformats.org/officeDocument/2006/relationships/image" Target="../media/image276.png"/><Relationship Id="rId35" Type="http://schemas.openxmlformats.org/officeDocument/2006/relationships/oleObject" Target="../embeddings/oleObject1590.bin"/><Relationship Id="rId36" Type="http://schemas.openxmlformats.org/officeDocument/2006/relationships/image" Target="NULL"/><Relationship Id="rId37" Type="http://schemas.openxmlformats.org/officeDocument/2006/relationships/oleObject" Target="../embeddings/oleObject134.bin"/><Relationship Id="rId38" Type="http://schemas.openxmlformats.org/officeDocument/2006/relationships/oleObject" Target="../embeddings/oleObject1600.bin"/><Relationship Id="rId10" Type="http://schemas.openxmlformats.org/officeDocument/2006/relationships/image" Target="../media/image180.png"/><Relationship Id="rId11" Type="http://schemas.openxmlformats.org/officeDocument/2006/relationships/image" Target="../media/image250.png"/><Relationship Id="rId12" Type="http://schemas.openxmlformats.org/officeDocument/2006/relationships/oleObject" Target="../embeddings/oleObject130.bin"/><Relationship Id="rId13" Type="http://schemas.openxmlformats.org/officeDocument/2006/relationships/image" Target="../media/image154.wmf"/><Relationship Id="rId16" Type="http://schemas.openxmlformats.org/officeDocument/2006/relationships/oleObject" Target="../embeddings/oleObject1560.bin"/><Relationship Id="rId17" Type="http://schemas.openxmlformats.org/officeDocument/2006/relationships/image" Target="NULL"/><Relationship Id="rId18" Type="http://schemas.openxmlformats.org/officeDocument/2006/relationships/oleObject" Target="../embeddings/oleObject131.bin"/><Relationship Id="rId44" Type="http://schemas.openxmlformats.org/officeDocument/2006/relationships/image" Target="../media/image282.png"/><Relationship Id="rId45" Type="http://schemas.openxmlformats.org/officeDocument/2006/relationships/image" Target="../media/image283.png"/></Relationships>
</file>

<file path=ppt/slides/_rels/slide46.xml.rels><?xml version="1.0" encoding="UTF-8" standalone="yes"?>
<Relationships xmlns="http://schemas.openxmlformats.org/package/2006/relationships"><Relationship Id="rId47" Type="http://schemas.openxmlformats.org/officeDocument/2006/relationships/image" Target="../media/image300.png"/><Relationship Id="rId48" Type="http://schemas.openxmlformats.org/officeDocument/2006/relationships/image" Target="../media/image301.png"/><Relationship Id="rId49" Type="http://schemas.openxmlformats.org/officeDocument/2006/relationships/image" Target="../media/image302.png"/><Relationship Id="rId20" Type="http://schemas.openxmlformats.org/officeDocument/2006/relationships/oleObject" Target="../embeddings/oleObject1570.bin"/><Relationship Id="rId21" Type="http://schemas.openxmlformats.org/officeDocument/2006/relationships/image" Target="NULL"/><Relationship Id="rId22" Type="http://schemas.openxmlformats.org/officeDocument/2006/relationships/oleObject" Target="../embeddings/oleObject137.bin"/><Relationship Id="rId24" Type="http://schemas.openxmlformats.org/officeDocument/2006/relationships/oleObject" Target="../embeddings/oleObject1580.bin"/><Relationship Id="rId25" Type="http://schemas.openxmlformats.org/officeDocument/2006/relationships/image" Target="../media/image156.wmf"/><Relationship Id="rId27" Type="http://schemas.openxmlformats.org/officeDocument/2006/relationships/image" Target="../media/image294.png"/><Relationship Id="rId28" Type="http://schemas.openxmlformats.org/officeDocument/2006/relationships/image" Target="../media/image295.png"/><Relationship Id="rId29" Type="http://schemas.openxmlformats.org/officeDocument/2006/relationships/image" Target="../media/image296.png"/><Relationship Id="rId50" Type="http://schemas.openxmlformats.org/officeDocument/2006/relationships/image" Target="../media/image303.png"/><Relationship Id="rId51" Type="http://schemas.openxmlformats.org/officeDocument/2006/relationships/image" Target="../media/image304.png"/><Relationship Id="rId52" Type="http://schemas.openxmlformats.org/officeDocument/2006/relationships/image" Target="../media/image305.png"/><Relationship Id="rId53" Type="http://schemas.openxmlformats.org/officeDocument/2006/relationships/image" Target="../media/image306.png"/><Relationship Id="rId54" Type="http://schemas.openxmlformats.org/officeDocument/2006/relationships/image" Target="../media/image1881.png"/><Relationship Id="rId55" Type="http://schemas.openxmlformats.org/officeDocument/2006/relationships/oleObject" Target="../embeddings/oleObject139.bin"/><Relationship Id="rId1" Type="http://schemas.openxmlformats.org/officeDocument/2006/relationships/vmlDrawing" Target="../drawings/vmlDrawing24.v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image" Target="../media/image287.png"/><Relationship Id="rId5" Type="http://schemas.openxmlformats.org/officeDocument/2006/relationships/image" Target="../media/image288.png"/><Relationship Id="rId30" Type="http://schemas.openxmlformats.org/officeDocument/2006/relationships/oleObject" Target="../embeddings/oleObject138.bin"/><Relationship Id="rId31" Type="http://schemas.openxmlformats.org/officeDocument/2006/relationships/image" Target="../media/image239.png"/><Relationship Id="rId32" Type="http://schemas.openxmlformats.org/officeDocument/2006/relationships/image" Target="../media/image247.png"/><Relationship Id="rId33" Type="http://schemas.openxmlformats.org/officeDocument/2006/relationships/image" Target="../media/image248.png"/><Relationship Id="rId6" Type="http://schemas.openxmlformats.org/officeDocument/2006/relationships/image" Target="../media/image289.png"/><Relationship Id="rId7" Type="http://schemas.openxmlformats.org/officeDocument/2006/relationships/image" Target="../media/image290.png"/><Relationship Id="rId8" Type="http://schemas.openxmlformats.org/officeDocument/2006/relationships/image" Target="../media/image291.png"/><Relationship Id="rId9" Type="http://schemas.openxmlformats.org/officeDocument/2006/relationships/image" Target="../media/image292.png"/><Relationship Id="rId56" Type="http://schemas.openxmlformats.org/officeDocument/2006/relationships/image" Target="../media/image148.wmf"/><Relationship Id="rId57" Type="http://schemas.openxmlformats.org/officeDocument/2006/relationships/oleObject" Target="../embeddings/oleObject140.bin"/><Relationship Id="rId58" Type="http://schemas.openxmlformats.org/officeDocument/2006/relationships/image" Target="../media/image149.wmf"/><Relationship Id="rId10" Type="http://schemas.openxmlformats.org/officeDocument/2006/relationships/image" Target="../media/image180.png"/><Relationship Id="rId11" Type="http://schemas.openxmlformats.org/officeDocument/2006/relationships/oleObject" Target="../embeddings/oleObject135.bin"/><Relationship Id="rId12" Type="http://schemas.openxmlformats.org/officeDocument/2006/relationships/image" Target="../media/image154.wmf"/><Relationship Id="rId59" Type="http://schemas.openxmlformats.org/officeDocument/2006/relationships/oleObject" Target="../embeddings/oleObject141.bin"/><Relationship Id="rId16" Type="http://schemas.openxmlformats.org/officeDocument/2006/relationships/oleObject" Target="../embeddings/oleObject1560.bin"/><Relationship Id="rId17" Type="http://schemas.openxmlformats.org/officeDocument/2006/relationships/image" Target="NULL"/><Relationship Id="rId18" Type="http://schemas.openxmlformats.org/officeDocument/2006/relationships/oleObject" Target="../embeddings/oleObject136.bin"/><Relationship Id="rId60" Type="http://schemas.openxmlformats.org/officeDocument/2006/relationships/image" Target="../media/image151.wmf"/><Relationship Id="rId61" Type="http://schemas.openxmlformats.org/officeDocument/2006/relationships/oleObject" Target="../embeddings/oleObject142.bin"/><Relationship Id="rId62" Type="http://schemas.openxmlformats.org/officeDocument/2006/relationships/oleObject" Target="../embeddings/oleObject143.bin"/><Relationship Id="rId63" Type="http://schemas.openxmlformats.org/officeDocument/2006/relationships/image" Target="../media/image2501.png"/><Relationship Id="rId64" Type="http://schemas.openxmlformats.org/officeDocument/2006/relationships/oleObject" Target="../embeddings/oleObject144.bin"/><Relationship Id="rId65" Type="http://schemas.openxmlformats.org/officeDocument/2006/relationships/image" Target="../media/image215.png"/><Relationship Id="rId66" Type="http://schemas.openxmlformats.org/officeDocument/2006/relationships/image" Target="../media/image249.png"/><Relationship Id="rId67" Type="http://schemas.openxmlformats.org/officeDocument/2006/relationships/image" Target="../media/image189.png"/></Relationships>
</file>

<file path=ppt/slides/_rels/slide47.xml.rels><?xml version="1.0" encoding="UTF-8" standalone="yes"?>
<Relationships xmlns="http://schemas.openxmlformats.org/package/2006/relationships"><Relationship Id="rId66" Type="http://schemas.openxmlformats.org/officeDocument/2006/relationships/image" Target="../media/image1780.png"/><Relationship Id="rId67" Type="http://schemas.openxmlformats.org/officeDocument/2006/relationships/image" Target="../media/image1790.png"/><Relationship Id="rId68" Type="http://schemas.openxmlformats.org/officeDocument/2006/relationships/image" Target="../media/image1800.png"/><Relationship Id="rId16" Type="http://schemas.openxmlformats.org/officeDocument/2006/relationships/oleObject" Target="../embeddings/oleObject1560.bin"/><Relationship Id="rId17" Type="http://schemas.openxmlformats.org/officeDocument/2006/relationships/image" Target="NULL"/><Relationship Id="rId18" Type="http://schemas.openxmlformats.org/officeDocument/2006/relationships/oleObject" Target="../embeddings/oleObject146.bin"/><Relationship Id="rId69" Type="http://schemas.openxmlformats.org/officeDocument/2006/relationships/image" Target="../media/image1820.png"/><Relationship Id="rId52" Type="http://schemas.openxmlformats.org/officeDocument/2006/relationships/image" Target="../media/image1461.png"/><Relationship Id="rId53" Type="http://schemas.openxmlformats.org/officeDocument/2006/relationships/image" Target="../media/image1472.png"/><Relationship Id="rId54" Type="http://schemas.openxmlformats.org/officeDocument/2006/relationships/image" Target="../media/image1480.png"/><Relationship Id="rId55" Type="http://schemas.openxmlformats.org/officeDocument/2006/relationships/image" Target="../media/image1490.png"/><Relationship Id="rId56" Type="http://schemas.openxmlformats.org/officeDocument/2006/relationships/image" Target="../media/image1500.png"/><Relationship Id="rId57" Type="http://schemas.openxmlformats.org/officeDocument/2006/relationships/image" Target="../media/image1750.png"/><Relationship Id="rId58" Type="http://schemas.openxmlformats.org/officeDocument/2006/relationships/oleObject" Target="../embeddings/oleObject153.bin"/><Relationship Id="rId59" Type="http://schemas.openxmlformats.org/officeDocument/2006/relationships/oleObject" Target="../embeddings/oleObject1590.bin"/><Relationship Id="rId41" Type="http://schemas.openxmlformats.org/officeDocument/2006/relationships/oleObject" Target="../embeddings/oleObject1610.bin"/><Relationship Id="rId42" Type="http://schemas.openxmlformats.org/officeDocument/2006/relationships/image" Target="../media/image2500.wmf"/><Relationship Id="rId1" Type="http://schemas.openxmlformats.org/officeDocument/2006/relationships/vmlDrawing" Target="../drawings/vmlDrawing25.v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image" Target="../media/image308.png"/><Relationship Id="rId5" Type="http://schemas.openxmlformats.org/officeDocument/2006/relationships/image" Target="../media/image309.png"/><Relationship Id="rId6" Type="http://schemas.openxmlformats.org/officeDocument/2006/relationships/image" Target="../media/image310.png"/><Relationship Id="rId7" Type="http://schemas.openxmlformats.org/officeDocument/2006/relationships/oleObject" Target="../embeddings/oleObject145.bin"/><Relationship Id="rId8" Type="http://schemas.openxmlformats.org/officeDocument/2006/relationships/image" Target="../media/image154.wmf"/><Relationship Id="rId80" Type="http://schemas.openxmlformats.org/officeDocument/2006/relationships/image" Target="../media/image264.png"/><Relationship Id="rId30" Type="http://schemas.openxmlformats.org/officeDocument/2006/relationships/oleObject" Target="../embeddings/oleObject148.bin"/><Relationship Id="rId31" Type="http://schemas.openxmlformats.org/officeDocument/2006/relationships/oleObject" Target="../embeddings/oleObject149.bin"/><Relationship Id="rId32" Type="http://schemas.openxmlformats.org/officeDocument/2006/relationships/image" Target="../media/image251.png"/><Relationship Id="rId33" Type="http://schemas.openxmlformats.org/officeDocument/2006/relationships/image" Target="../media/image253.png"/><Relationship Id="rId34" Type="http://schemas.openxmlformats.org/officeDocument/2006/relationships/image" Target="../media/image248.png"/><Relationship Id="rId35" Type="http://schemas.openxmlformats.org/officeDocument/2006/relationships/oleObject" Target="../embeddings/oleObject150.bin"/><Relationship Id="rId36" Type="http://schemas.openxmlformats.org/officeDocument/2006/relationships/oleObject" Target="../embeddings/oleObject151.bin"/><Relationship Id="rId37" Type="http://schemas.openxmlformats.org/officeDocument/2006/relationships/oleObject" Target="../embeddings/oleObject152.bin"/><Relationship Id="rId38" Type="http://schemas.openxmlformats.org/officeDocument/2006/relationships/image" Target="../media/image157.wmf"/><Relationship Id="rId70" Type="http://schemas.openxmlformats.org/officeDocument/2006/relationships/image" Target="../media/image1311.png"/><Relationship Id="rId71" Type="http://schemas.openxmlformats.org/officeDocument/2006/relationships/image" Target="../media/image262.png"/><Relationship Id="rId72" Type="http://schemas.openxmlformats.org/officeDocument/2006/relationships/image" Target="../media/image263.png"/><Relationship Id="rId20" Type="http://schemas.openxmlformats.org/officeDocument/2006/relationships/oleObject" Target="../embeddings/oleObject1570.bin"/><Relationship Id="rId21" Type="http://schemas.openxmlformats.org/officeDocument/2006/relationships/image" Target="NULL"/><Relationship Id="rId22" Type="http://schemas.openxmlformats.org/officeDocument/2006/relationships/oleObject" Target="../embeddings/oleObject147.bin"/><Relationship Id="rId73" Type="http://schemas.openxmlformats.org/officeDocument/2006/relationships/image" Target="../media/image2510.png"/><Relationship Id="rId24" Type="http://schemas.openxmlformats.org/officeDocument/2006/relationships/oleObject" Target="../embeddings/oleObject1580.bin"/><Relationship Id="rId25" Type="http://schemas.openxmlformats.org/officeDocument/2006/relationships/image" Target="../media/image156.wmf"/><Relationship Id="rId74" Type="http://schemas.openxmlformats.org/officeDocument/2006/relationships/image" Target="../media/image320.png"/><Relationship Id="rId27" Type="http://schemas.openxmlformats.org/officeDocument/2006/relationships/image" Target="../media/image294.png"/><Relationship Id="rId28" Type="http://schemas.openxmlformats.org/officeDocument/2006/relationships/image" Target="../media/image312.png"/><Relationship Id="rId29" Type="http://schemas.openxmlformats.org/officeDocument/2006/relationships/image" Target="../media/image313.png"/><Relationship Id="rId75" Type="http://schemas.openxmlformats.org/officeDocument/2006/relationships/image" Target="../media/image254.png"/><Relationship Id="rId76" Type="http://schemas.openxmlformats.org/officeDocument/2006/relationships/image" Target="../media/image215.png"/><Relationship Id="rId77" Type="http://schemas.openxmlformats.org/officeDocument/2006/relationships/image" Target="../media/image249.png"/><Relationship Id="rId78" Type="http://schemas.openxmlformats.org/officeDocument/2006/relationships/image" Target="../media/image189.png"/><Relationship Id="rId79" Type="http://schemas.openxmlformats.org/officeDocument/2006/relationships/image" Target="../media/image255.png"/><Relationship Id="rId60" Type="http://schemas.openxmlformats.org/officeDocument/2006/relationships/image" Target="NULL"/><Relationship Id="rId61" Type="http://schemas.openxmlformats.org/officeDocument/2006/relationships/oleObject" Target="../embeddings/oleObject154.bin"/><Relationship Id="rId62" Type="http://schemas.openxmlformats.org/officeDocument/2006/relationships/oleObject" Target="../embeddings/oleObject1600.bin"/><Relationship Id="rId63" Type="http://schemas.openxmlformats.org/officeDocument/2006/relationships/oleObject" Target="../embeddings/oleObject155.bin"/><Relationship Id="rId64" Type="http://schemas.openxmlformats.org/officeDocument/2006/relationships/image" Target="../media/image316.png"/><Relationship Id="rId65" Type="http://schemas.openxmlformats.org/officeDocument/2006/relationships/image" Target="../media/image1770.png"/></Relationships>
</file>

<file path=ppt/slides/_rels/slide48.xml.rels><?xml version="1.0" encoding="UTF-8" standalone="yes"?>
<Relationships xmlns="http://schemas.openxmlformats.org/package/2006/relationships"><Relationship Id="rId46" Type="http://schemas.openxmlformats.org/officeDocument/2006/relationships/image" Target="../media/image1780.png"/><Relationship Id="rId47" Type="http://schemas.openxmlformats.org/officeDocument/2006/relationships/image" Target="../media/image1790.png"/><Relationship Id="rId48" Type="http://schemas.openxmlformats.org/officeDocument/2006/relationships/image" Target="../media/image1800.png"/><Relationship Id="rId49" Type="http://schemas.openxmlformats.org/officeDocument/2006/relationships/image" Target="../media/image1820.png"/><Relationship Id="rId20" Type="http://schemas.openxmlformats.org/officeDocument/2006/relationships/oleObject" Target="../embeddings/oleObject1570.bin"/><Relationship Id="rId21" Type="http://schemas.openxmlformats.org/officeDocument/2006/relationships/image" Target="NULL"/><Relationship Id="rId22" Type="http://schemas.openxmlformats.org/officeDocument/2006/relationships/oleObject" Target="../embeddings/oleObject160.bin"/><Relationship Id="rId24" Type="http://schemas.openxmlformats.org/officeDocument/2006/relationships/oleObject" Target="../embeddings/oleObject1580.bin"/><Relationship Id="rId25" Type="http://schemas.openxmlformats.org/officeDocument/2006/relationships/image" Target="../media/image156.wmf"/><Relationship Id="rId27" Type="http://schemas.openxmlformats.org/officeDocument/2006/relationships/image" Target="../media/image1461.png"/><Relationship Id="rId28" Type="http://schemas.openxmlformats.org/officeDocument/2006/relationships/image" Target="../media/image1472.png"/><Relationship Id="rId29" Type="http://schemas.openxmlformats.org/officeDocument/2006/relationships/image" Target="../media/image1480.png"/><Relationship Id="rId50" Type="http://schemas.openxmlformats.org/officeDocument/2006/relationships/image" Target="../media/image1311.png"/><Relationship Id="rId51" Type="http://schemas.openxmlformats.org/officeDocument/2006/relationships/image" Target="../media/image214.png"/><Relationship Id="rId52" Type="http://schemas.openxmlformats.org/officeDocument/2006/relationships/image" Target="../media/image265.png"/><Relationship Id="rId1" Type="http://schemas.openxmlformats.org/officeDocument/2006/relationships/vmlDrawing" Target="../drawings/vmlDrawing26.vml"/><Relationship Id="rId2" Type="http://schemas.openxmlformats.org/officeDocument/2006/relationships/slideLayout" Target="../slideLayouts/slideLayout7.xml"/><Relationship Id="rId3" Type="http://schemas.openxmlformats.org/officeDocument/2006/relationships/image" Target="../media/image2540.png"/><Relationship Id="rId4" Type="http://schemas.openxmlformats.org/officeDocument/2006/relationships/image" Target="../media/image1520.png"/><Relationship Id="rId5" Type="http://schemas.openxmlformats.org/officeDocument/2006/relationships/oleObject" Target="../embeddings/oleObject156.bin"/><Relationship Id="rId30" Type="http://schemas.openxmlformats.org/officeDocument/2006/relationships/image" Target="../media/image1490.png"/><Relationship Id="rId31" Type="http://schemas.openxmlformats.org/officeDocument/2006/relationships/image" Target="../media/image1500.png"/><Relationship Id="rId32" Type="http://schemas.openxmlformats.org/officeDocument/2006/relationships/image" Target="../media/image1750.png"/><Relationship Id="rId6" Type="http://schemas.openxmlformats.org/officeDocument/2006/relationships/image" Target="../media/image159.wmf"/><Relationship Id="rId7" Type="http://schemas.openxmlformats.org/officeDocument/2006/relationships/oleObject" Target="../embeddings/oleObject1540.bin"/><Relationship Id="rId35" Type="http://schemas.openxmlformats.org/officeDocument/2006/relationships/oleObject" Target="../embeddings/oleObject1590.bin"/><Relationship Id="rId36" Type="http://schemas.openxmlformats.org/officeDocument/2006/relationships/image" Target="NULL"/><Relationship Id="rId37" Type="http://schemas.openxmlformats.org/officeDocument/2006/relationships/oleObject" Target="../embeddings/oleObject162.bin"/><Relationship Id="rId8" Type="http://schemas.openxmlformats.org/officeDocument/2006/relationships/image" Target="NULL"/><Relationship Id="rId9" Type="http://schemas.openxmlformats.org/officeDocument/2006/relationships/oleObject" Target="../embeddings/oleObject157.bin"/><Relationship Id="rId33" Type="http://schemas.openxmlformats.org/officeDocument/2006/relationships/oleObject" Target="../embeddings/oleObject161.bin"/><Relationship Id="rId10" Type="http://schemas.openxmlformats.org/officeDocument/2006/relationships/oleObject" Target="../embeddings/oleObject1550.bin"/><Relationship Id="rId11" Type="http://schemas.openxmlformats.org/officeDocument/2006/relationships/image" Target="../media/image1560.png"/><Relationship Id="rId12" Type="http://schemas.openxmlformats.org/officeDocument/2006/relationships/image" Target="../media/image211.png"/><Relationship Id="rId13" Type="http://schemas.openxmlformats.org/officeDocument/2006/relationships/image" Target="../media/image213.png"/><Relationship Id="rId14" Type="http://schemas.openxmlformats.org/officeDocument/2006/relationships/oleObject" Target="../embeddings/oleObject158.bin"/><Relationship Id="rId38" Type="http://schemas.openxmlformats.org/officeDocument/2006/relationships/oleObject" Target="../embeddings/oleObject1600.bin"/><Relationship Id="rId16" Type="http://schemas.openxmlformats.org/officeDocument/2006/relationships/oleObject" Target="../embeddings/oleObject1560.bin"/><Relationship Id="rId17" Type="http://schemas.openxmlformats.org/officeDocument/2006/relationships/image" Target="NULL"/><Relationship Id="rId18" Type="http://schemas.openxmlformats.org/officeDocument/2006/relationships/oleObject" Target="../embeddings/oleObject159.bin"/><Relationship Id="rId39" Type="http://schemas.openxmlformats.org/officeDocument/2006/relationships/oleObject" Target="../embeddings/oleObject163.bin"/><Relationship Id="rId41" Type="http://schemas.openxmlformats.org/officeDocument/2006/relationships/oleObject" Target="../embeddings/oleObject1610.bin"/><Relationship Id="rId42" Type="http://schemas.openxmlformats.org/officeDocument/2006/relationships/image" Target="../media/image2500.wmf"/><Relationship Id="rId44" Type="http://schemas.openxmlformats.org/officeDocument/2006/relationships/image" Target="../media/image323.png"/><Relationship Id="rId45" Type="http://schemas.openxmlformats.org/officeDocument/2006/relationships/image" Target="../media/image1770.png"/></Relationships>
</file>

<file path=ppt/slides/_rels/slide49.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7" Type="http://schemas.openxmlformats.org/officeDocument/2006/relationships/image" Target="../media/image281.png"/><Relationship Id="rId8" Type="http://schemas.openxmlformats.org/officeDocument/2006/relationships/image" Target="../media/image286.png"/><Relationship Id="rId9" Type="http://schemas.openxmlformats.org/officeDocument/2006/relationships/image" Target="../media/image267.png"/><Relationship Id="rId1" Type="http://schemas.openxmlformats.org/officeDocument/2006/relationships/slideLayout" Target="../slideLayouts/slideLayout7.xml"/><Relationship Id="rId2" Type="http://schemas.openxmlformats.org/officeDocument/2006/relationships/image" Target="../media/image2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9.png"/><Relationship Id="rId3"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93.png"/><Relationship Id="rId4" Type="http://schemas.openxmlformats.org/officeDocument/2006/relationships/image" Target="../media/image297.png"/><Relationship Id="rId1" Type="http://schemas.openxmlformats.org/officeDocument/2006/relationships/slideLayout" Target="../slideLayouts/slideLayout7.xml"/><Relationship Id="rId2" Type="http://schemas.openxmlformats.org/officeDocument/2006/relationships/image" Target="../media/image278.jpeg"/></Relationships>
</file>

<file path=ppt/slides/_rels/slide57.xml.rels><?xml version="1.0" encoding="UTF-8" standalone="yes"?>
<Relationships xmlns="http://schemas.openxmlformats.org/package/2006/relationships"><Relationship Id="rId3" Type="http://schemas.openxmlformats.org/officeDocument/2006/relationships/image" Target="../media/image278.jpeg"/><Relationship Id="rId4" Type="http://schemas.openxmlformats.org/officeDocument/2006/relationships/image" Target="../media/image297.png"/><Relationship Id="rId5" Type="http://schemas.openxmlformats.org/officeDocument/2006/relationships/image" Target="../media/image299.png"/><Relationship Id="rId1" Type="http://schemas.openxmlformats.org/officeDocument/2006/relationships/slideLayout" Target="../slideLayouts/slideLayout7.xml"/><Relationship Id="rId2" Type="http://schemas.openxmlformats.org/officeDocument/2006/relationships/image" Target="../media/image29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0.jpeg"/><Relationship Id="rId3" Type="http://schemas.openxmlformats.org/officeDocument/2006/relationships/image" Target="../media/image30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7.png"/><Relationship Id="rId3" Type="http://schemas.openxmlformats.org/officeDocument/2006/relationships/image" Target="../media/image30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7.png"/><Relationship Id="rId3" Type="http://schemas.openxmlformats.org/officeDocument/2006/relationships/image" Target="../media/image30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0.png"/><Relationship Id="rId3" Type="http://schemas.openxmlformats.org/officeDocument/2006/relationships/image" Target="../media/image1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5.png"/></Relationships>
</file>

<file path=ppt/slides/_rels/slide7.xml.rels><?xml version="1.0" encoding="UTF-8" standalone="yes"?>
<Relationships xmlns="http://schemas.openxmlformats.org/package/2006/relationships"><Relationship Id="rId11" Type="http://schemas.openxmlformats.org/officeDocument/2006/relationships/image" Target="../media/image8.wmf"/><Relationship Id="rId12" Type="http://schemas.openxmlformats.org/officeDocument/2006/relationships/oleObject" Target="../embeddings/oleObject3.bin"/><Relationship Id="rId13" Type="http://schemas.openxmlformats.org/officeDocument/2006/relationships/image" Target="../media/image9.wmf"/><Relationship Id="rId14" Type="http://schemas.openxmlformats.org/officeDocument/2006/relationships/image" Target="../media/image16.png"/><Relationship Id="rId15"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3" Type="http://schemas.openxmlformats.org/officeDocument/2006/relationships/image" Target="../media/image3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12.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2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8.png"/><Relationship Id="rId3" Type="http://schemas.openxmlformats.org/officeDocument/2006/relationships/image" Target="../media/image298.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7.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319.png"/><Relationship Id="rId4" Type="http://schemas.openxmlformats.org/officeDocument/2006/relationships/image" Target="../media/image29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7.png"/><Relationship Id="rId3" Type="http://schemas.openxmlformats.org/officeDocument/2006/relationships/image" Target="../media/image308.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8.jpeg"/></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9.wmf"/><Relationship Id="rId13" Type="http://schemas.openxmlformats.org/officeDocument/2006/relationships/image" Target="../media/image18.png"/><Relationship Id="rId14" Type="http://schemas.openxmlformats.org/officeDocument/2006/relationships/image" Target="../media/image17.emf"/><Relationship Id="rId15" Type="http://schemas.openxmlformats.org/officeDocument/2006/relationships/image" Target="../media/image19.png"/><Relationship Id="rId16" Type="http://schemas.openxmlformats.org/officeDocument/2006/relationships/image" Target="../media/image20.pn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oleObject" Target="../embeddings/oleObject4.bin"/><Relationship Id="rId10" Type="http://schemas.openxmlformats.org/officeDocument/2006/relationships/image" Target="../media/image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7.png"/><Relationship Id="rId3" Type="http://schemas.openxmlformats.org/officeDocument/2006/relationships/image" Target="../media/image30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0.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2.png"/><Relationship Id="rId3" Type="http://schemas.openxmlformats.org/officeDocument/2006/relationships/image" Target="../media/image32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www.jithub.cn/fileserver/activationfunctionallinone.html" TargetMode="External"/><Relationship Id="rId1" Type="http://schemas.openxmlformats.org/officeDocument/2006/relationships/slideLayout" Target="../slideLayouts/slideLayout2.xml"/><Relationship Id="rId2" Type="http://schemas.openxmlformats.org/officeDocument/2006/relationships/image" Target="../media/image19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1.xml.rels><?xml version="1.0" encoding="UTF-8" standalone="yes"?>
<Relationships xmlns="http://schemas.openxmlformats.org/package/2006/relationships"><Relationship Id="rId3" Type="http://schemas.openxmlformats.org/officeDocument/2006/relationships/image" Target="../media/image400.png"/><Relationship Id="rId4" Type="http://schemas.openxmlformats.org/officeDocument/2006/relationships/image" Target="../media/image327.jpeg"/><Relationship Id="rId5" Type="http://schemas.openxmlformats.org/officeDocument/2006/relationships/image" Target="../media/image410.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9.t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331.tif"/><Relationship Id="rId5" Type="http://schemas.openxmlformats.org/officeDocument/2006/relationships/image" Target="../media/image332.png"/><Relationship Id="rId6" Type="http://schemas.openxmlformats.org/officeDocument/2006/relationships/image" Target="../media/image33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4.t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7.png"/><Relationship Id="rId3" Type="http://schemas.openxmlformats.org/officeDocument/2006/relationships/image" Target="../media/image3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rPr>
              <a:t>8</a:t>
            </a: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章 </a:t>
            </a: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神经网络结构</a:t>
            </a:r>
            <a:endPar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713"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副标题 1"/>
          <p:cNvSpPr>
            <a:spLocks noGrp="1"/>
          </p:cNvSpPr>
          <p:nvPr>
            <p:ph type="subTitle" idx="1"/>
          </p:nvPr>
        </p:nvSpPr>
        <p:spPr/>
        <p:txBody>
          <a:bodyPr/>
          <a:lstStyle/>
          <a:p>
            <a:endParaRPr kumimoji="1" lang="zh-CN" altLang="en-US"/>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err="1"/>
                  <a:t>T</a:t>
                </a:r>
                <a:r>
                  <a:rPr lang="en-US" altLang="zh-CN" dirty="0" err="1" smtClean="0"/>
                  <a:t>anh</a:t>
                </a:r>
                <a:r>
                  <a:rPr lang="zh-CN" altLang="zh-CN" dirty="0" smtClean="0"/>
                  <a:t>函数</a:t>
                </a:r>
                <a:r>
                  <a:rPr lang="zh-CN" altLang="en-US" dirty="0" smtClean="0"/>
                  <a:t>：</a:t>
                </a:r>
                <a14:m>
                  <m:oMath xmlns:m="http://schemas.openxmlformats.org/officeDocument/2006/math">
                    <m:r>
                      <m:rPr>
                        <m:sty m:val="p"/>
                      </m:rPr>
                      <a:rPr lang="en-US" altLang="zh-CN" dirty="0">
                        <a:latin typeface="Cambria Math" charset="0"/>
                      </a:rPr>
                      <m:t>tanh</m:t>
                    </m:r>
                    <m:r>
                      <a:rPr lang="en-US" altLang="zh-CN" i="1" dirty="0">
                        <a:latin typeface="Cambria Math" charset="0"/>
                      </a:rPr>
                      <m:t>(</m:t>
                    </m:r>
                    <m:r>
                      <a:rPr lang="en-US" altLang="zh-CN" i="1" dirty="0">
                        <a:latin typeface="Cambria Math" charset="0"/>
                      </a:rPr>
                      <m:t>𝑥</m:t>
                    </m:r>
                    <m:r>
                      <a:rPr lang="en-US" altLang="zh-CN" i="1" dirty="0">
                        <a:latin typeface="Cambria Math" charset="0"/>
                      </a:rPr>
                      <m:t>)=</m:t>
                    </m:r>
                    <m:f>
                      <m:fPr>
                        <m:ctrlPr>
                          <a:rPr lang="zh-CN" altLang="zh-CN" i="1" dirty="0">
                            <a:latin typeface="Cambria Math" charset="0"/>
                          </a:rPr>
                        </m:ctrlPr>
                      </m:fPr>
                      <m:num>
                        <m:r>
                          <a:rPr lang="en-US" altLang="zh-CN" i="1" dirty="0">
                            <a:latin typeface="Cambria Math" charset="0"/>
                          </a:rPr>
                          <m:t>1−</m:t>
                        </m:r>
                        <m:r>
                          <m:rPr>
                            <m:sty m:val="p"/>
                          </m:rPr>
                          <a:rPr lang="en-US" altLang="zh-CN" dirty="0">
                            <a:latin typeface="Cambria Math" charset="0"/>
                          </a:rPr>
                          <m:t>exp</m:t>
                        </m:r>
                        <m:r>
                          <a:rPr lang="en-US" altLang="zh-CN" i="1" dirty="0">
                            <a:latin typeface="Cambria Math" charset="0"/>
                          </a:rPr>
                          <m:t>(−2</m:t>
                        </m:r>
                        <m:r>
                          <a:rPr lang="en-US" altLang="zh-CN" i="1" dirty="0">
                            <a:latin typeface="Cambria Math" charset="0"/>
                          </a:rPr>
                          <m:t>𝑥</m:t>
                        </m:r>
                        <m:r>
                          <a:rPr lang="en-US" altLang="zh-CN" i="1" dirty="0">
                            <a:latin typeface="Cambria Math" charset="0"/>
                          </a:rPr>
                          <m:t>)</m:t>
                        </m:r>
                      </m:num>
                      <m:den>
                        <m:r>
                          <a:rPr lang="en-US" altLang="zh-CN" i="1" dirty="0">
                            <a:latin typeface="Cambria Math" charset="0"/>
                          </a:rPr>
                          <m:t>1+</m:t>
                        </m:r>
                        <m:r>
                          <m:rPr>
                            <m:sty m:val="p"/>
                          </m:rPr>
                          <a:rPr lang="en-US" altLang="zh-CN" dirty="0">
                            <a:latin typeface="Cambria Math" charset="0"/>
                          </a:rPr>
                          <m:t>exp</m:t>
                        </m:r>
                        <m:r>
                          <a:rPr lang="en-US" altLang="zh-CN" i="1" dirty="0">
                            <a:latin typeface="Cambria Math" charset="0"/>
                          </a:rPr>
                          <m:t>(−2</m:t>
                        </m:r>
                        <m:r>
                          <a:rPr lang="en-US" altLang="zh-CN" i="1" dirty="0">
                            <a:latin typeface="Cambria Math" charset="0"/>
                          </a:rPr>
                          <m:t>𝑥</m:t>
                        </m:r>
                        <m:r>
                          <a:rPr lang="en-US" altLang="zh-CN" i="1" dirty="0">
                            <a:latin typeface="Cambria Math" charset="0"/>
                          </a:rPr>
                          <m:t>)</m:t>
                        </m:r>
                      </m:den>
                    </m:f>
                    <m:r>
                      <a:rPr lang="en-US" altLang="zh-CN" i="1" dirty="0">
                        <a:latin typeface="Cambria Math" charset="0"/>
                      </a:rPr>
                      <m:t>=2</m:t>
                    </m:r>
                    <m:r>
                      <a:rPr lang="en-US" altLang="zh-CN" i="1" dirty="0">
                        <a:latin typeface="Cambria Math" charset="0"/>
                      </a:rPr>
                      <m:t>𝑠𝑖𝑔𝑚𝑜𝑖𝑑</m:t>
                    </m:r>
                    <m:r>
                      <a:rPr lang="en-US" altLang="zh-CN" i="1" dirty="0">
                        <a:latin typeface="Cambria Math" charset="0"/>
                      </a:rPr>
                      <m:t>(</m:t>
                    </m:r>
                    <m:r>
                      <a:rPr lang="en-US" altLang="zh-CN" i="1" dirty="0">
                        <a:latin typeface="Cambria Math" charset="0"/>
                      </a:rPr>
                      <m:t>𝑥</m:t>
                    </m:r>
                    <m:r>
                      <a:rPr lang="en-US" altLang="zh-CN" i="1" dirty="0">
                        <a:latin typeface="Cambria Math" charset="0"/>
                      </a:rPr>
                      <m:t>)−1</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5" name="矩形 4"/>
          <p:cNvSpPr/>
          <p:nvPr/>
        </p:nvSpPr>
        <p:spPr>
          <a:xfrm>
            <a:off x="6339840" y="2502331"/>
            <a:ext cx="5852160" cy="2308324"/>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形状和</a:t>
            </a:r>
            <a:r>
              <a:rPr lang="en-US" altLang="zh-CN" sz="2400" dirty="0">
                <a:solidFill>
                  <a:srgbClr val="09405E"/>
                </a:solidFill>
                <a:latin typeface="微软雅黑" panose="020B0503020204020204" pitchFamily="34" charset="-122"/>
                <a:ea typeface="微软雅黑" panose="020B0503020204020204" pitchFamily="34" charset="-122"/>
              </a:rPr>
              <a:t>sigmoid</a:t>
            </a:r>
            <a:r>
              <a:rPr lang="zh-CN" altLang="zh-CN" sz="2400" dirty="0">
                <a:solidFill>
                  <a:srgbClr val="09405E"/>
                </a:solidFill>
                <a:latin typeface="微软雅黑" panose="020B0503020204020204" pitchFamily="34" charset="-122"/>
                <a:ea typeface="微软雅黑" panose="020B0503020204020204" pitchFamily="34" charset="-122"/>
              </a:rPr>
              <a:t>函数的形状很像，</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但</a:t>
            </a:r>
            <a:r>
              <a:rPr lang="en-US" altLang="zh-CN" sz="2400" dirty="0" err="1">
                <a:solidFill>
                  <a:srgbClr val="09405E"/>
                </a:solidFill>
                <a:latin typeface="微软雅黑" panose="020B0503020204020204" pitchFamily="34" charset="-122"/>
                <a:ea typeface="微软雅黑" panose="020B0503020204020204" pitchFamily="34" charset="-122"/>
              </a:rPr>
              <a:t>tanh</a:t>
            </a:r>
            <a:r>
              <a:rPr lang="zh-CN" altLang="zh-CN" sz="2400" dirty="0">
                <a:solidFill>
                  <a:srgbClr val="09405E"/>
                </a:solidFill>
                <a:latin typeface="微软雅黑" panose="020B0503020204020204" pitchFamily="34" charset="-122"/>
                <a:ea typeface="微软雅黑" panose="020B0503020204020204" pitchFamily="34" charset="-122"/>
              </a:rPr>
              <a:t>函数在坐标系的原点上对称</a:t>
            </a:r>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使用</a:t>
            </a:r>
            <a:r>
              <a:rPr lang="en-US" altLang="zh-CN" sz="2400" dirty="0" err="1">
                <a:solidFill>
                  <a:srgbClr val="09405E"/>
                </a:solidFill>
                <a:latin typeface="微软雅黑" panose="020B0503020204020204" pitchFamily="34" charset="-122"/>
                <a:ea typeface="微软雅黑" panose="020B0503020204020204" pitchFamily="34" charset="-122"/>
              </a:rPr>
              <a:t>tanh</a:t>
            </a:r>
            <a:r>
              <a:rPr lang="zh-CN" altLang="zh-CN" sz="2400" dirty="0">
                <a:solidFill>
                  <a:srgbClr val="09405E"/>
                </a:solidFill>
                <a:latin typeface="微软雅黑" panose="020B0503020204020204" pitchFamily="34" charset="-122"/>
                <a:ea typeface="微软雅黑" panose="020B0503020204020204" pitchFamily="34" charset="-122"/>
              </a:rPr>
              <a:t>激活函数收敛会更快，减轻消失梯度的现象</a:t>
            </a:r>
            <a:endParaRPr lang="en-US" altLang="zh-CN" sz="2400" dirty="0">
              <a:solidFill>
                <a:srgbClr val="09405E"/>
              </a:solidFill>
              <a:latin typeface="微软雅黑" panose="020B0503020204020204" pitchFamily="34" charset="-122"/>
              <a:ea typeface="微软雅黑" panose="020B0503020204020204" pitchFamily="34" charset="-122"/>
            </a:endParaRPr>
          </a:p>
          <a:p>
            <a:endParaRPr lang="en-US" altLang="zh-CN" sz="2400" dirty="0">
              <a:solidFill>
                <a:srgbClr val="09405E"/>
              </a:solidFill>
              <a:latin typeface="微软雅黑" panose="020B0503020204020204" pitchFamily="34" charset="-122"/>
              <a:ea typeface="微软雅黑" panose="020B0503020204020204" pitchFamily="34" charset="-122"/>
            </a:endParaRPr>
          </a:p>
          <a:p>
            <a:r>
              <a:rPr lang="en-US" altLang="zh-CN" sz="2400" dirty="0">
                <a:solidFill>
                  <a:srgbClr val="09405E"/>
                </a:solidFill>
                <a:latin typeface="微软雅黑" panose="020B0503020204020204" pitchFamily="34" charset="-122"/>
                <a:ea typeface="微软雅黑" panose="020B0503020204020204" pitchFamily="34" charset="-122"/>
              </a:rPr>
              <a:t>LSTM</a:t>
            </a:r>
            <a:r>
              <a:rPr lang="zh-CN" altLang="en-US" sz="2400" dirty="0">
                <a:solidFill>
                  <a:srgbClr val="09405E"/>
                </a:solidFill>
                <a:latin typeface="微软雅黑" panose="020B0503020204020204" pitchFamily="34" charset="-122"/>
                <a:ea typeface="微软雅黑" panose="020B0503020204020204" pitchFamily="34" charset="-122"/>
              </a:rPr>
              <a:t>中使用</a:t>
            </a:r>
            <a:endParaRPr lang="en-US" altLang="zh-CN" sz="2400" dirty="0">
              <a:solidFill>
                <a:srgbClr val="09405E"/>
              </a:solidFill>
              <a:latin typeface="微软雅黑" panose="020B0503020204020204" pitchFamily="34" charset="-122"/>
              <a:ea typeface="微软雅黑" panose="020B0503020204020204" pitchFamily="34" charset="-122"/>
            </a:endParaRPr>
          </a:p>
        </p:txBody>
      </p:sp>
      <p:pic>
        <p:nvPicPr>
          <p:cNvPr id="6" name="Picture"/>
          <p:cNvPicPr/>
          <p:nvPr/>
        </p:nvPicPr>
        <p:blipFill>
          <a:blip r:embed="rId3"/>
          <a:stretch>
            <a:fillRect/>
          </a:stretch>
        </p:blipFill>
        <p:spPr bwMode="auto">
          <a:xfrm>
            <a:off x="746125" y="2193425"/>
            <a:ext cx="5475600" cy="3664800"/>
          </a:xfrm>
          <a:prstGeom prst="rect">
            <a:avLst/>
          </a:prstGeom>
          <a:noFill/>
          <a:ln w="9525">
            <a:noFill/>
            <a:headEnd/>
            <a:tailEnd/>
          </a:ln>
        </p:spPr>
      </p:pic>
    </p:spTree>
    <p:extLst>
      <p:ext uri="{BB962C8B-B14F-4D97-AF65-F5344CB8AC3E}">
        <p14:creationId xmlns:p14="http://schemas.microsoft.com/office/powerpoint/2010/main" val="6567581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2" name="内容占位符 1"/>
          <p:cNvSpPr>
            <a:spLocks noGrp="1"/>
          </p:cNvSpPr>
          <p:nvPr>
            <p:ph sz="quarter" idx="10"/>
          </p:nvPr>
        </p:nvSpPr>
        <p:spPr/>
        <p:txBody>
          <a:bodyPr/>
          <a:lstStyle/>
          <a:p>
            <a:endParaRPr kumimoji="1" lang="zh-CN" altLang="en-US"/>
          </a:p>
        </p:txBody>
      </p:sp>
      <p:sp>
        <p:nvSpPr>
          <p:cNvPr id="313" name="Complexity"/>
          <p:cNvSpPr txBox="1">
            <a:spLocks noGrp="1"/>
          </p:cNvSpPr>
          <p:nvPr>
            <p:ph type="title"/>
          </p:nvPr>
        </p:nvSpPr>
        <p:spPr>
          <a:prstGeom prst="rect">
            <a:avLst/>
          </a:prstGeom>
        </p:spPr>
        <p:txBody>
          <a:bodyPr/>
          <a:lstStyle/>
          <a:p>
            <a:r>
              <a:rPr lang="ja-JP" altLang="en-US"/>
              <a:t>复杂度</a:t>
            </a:r>
            <a:endParaRPr dirty="0"/>
          </a:p>
        </p:txBody>
      </p:sp>
      <p:graphicFrame>
        <p:nvGraphicFramePr>
          <p:cNvPr id="314" name="Table"/>
          <p:cNvGraphicFramePr/>
          <p:nvPr>
            <p:extLst/>
          </p:nvPr>
        </p:nvGraphicFramePr>
        <p:xfrm>
          <a:off x="336587" y="1214792"/>
          <a:ext cx="9056727" cy="5040713"/>
        </p:xfrm>
        <a:graphic>
          <a:graphicData uri="http://schemas.openxmlformats.org/drawingml/2006/table">
            <a:tbl>
              <a:tblPr bandRow="1"/>
              <a:tblGrid>
                <a:gridCol w="2018568">
                  <a:extLst>
                    <a:ext uri="{9D8B030D-6E8A-4147-A177-3AD203B41FA5}">
                      <a16:colId xmlns="" xmlns:a16="http://schemas.microsoft.com/office/drawing/2014/main" val="20000"/>
                    </a:ext>
                  </a:extLst>
                </a:gridCol>
                <a:gridCol w="1831379">
                  <a:extLst>
                    <a:ext uri="{9D8B030D-6E8A-4147-A177-3AD203B41FA5}">
                      <a16:colId xmlns="" xmlns:a16="http://schemas.microsoft.com/office/drawing/2014/main" val="20001"/>
                    </a:ext>
                  </a:extLst>
                </a:gridCol>
                <a:gridCol w="1645060">
                  <a:extLst>
                    <a:ext uri="{9D8B030D-6E8A-4147-A177-3AD203B41FA5}">
                      <a16:colId xmlns="" xmlns:a16="http://schemas.microsoft.com/office/drawing/2014/main" val="20002"/>
                    </a:ext>
                  </a:extLst>
                </a:gridCol>
                <a:gridCol w="1911116">
                  <a:extLst>
                    <a:ext uri="{9D8B030D-6E8A-4147-A177-3AD203B41FA5}">
                      <a16:colId xmlns="" xmlns:a16="http://schemas.microsoft.com/office/drawing/2014/main" val="20003"/>
                    </a:ext>
                  </a:extLst>
                </a:gridCol>
                <a:gridCol w="1650604">
                  <a:extLst>
                    <a:ext uri="{9D8B030D-6E8A-4147-A177-3AD203B41FA5}">
                      <a16:colId xmlns="" xmlns:a16="http://schemas.microsoft.com/office/drawing/2014/main" val="20004"/>
                    </a:ext>
                  </a:extLst>
                </a:gridCol>
              </a:tblGrid>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gridSpan="2">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lang="zh-CN" altLang="en-US" sz="2400" b="0" dirty="0">
                          <a:solidFill>
                            <a:srgbClr val="001F99"/>
                          </a:solidFill>
                          <a:latin typeface="Microsoft YaHei" charset="-122"/>
                          <a:ea typeface="Microsoft YaHei" charset="-122"/>
                          <a:cs typeface="Microsoft YaHei" charset="-122"/>
                        </a:rPr>
                        <a:t>量</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hMerge="1">
                  <a:txBody>
                    <a:bodyPr/>
                    <a:lstStyle/>
                    <a:p>
                      <a:endParaRPr lang="en-US"/>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浮点计算量</a:t>
                      </a:r>
                      <a:r>
                        <a:rPr lang="zh-CN" altLang="en-US" sz="2400" b="0" dirty="0">
                          <a:solidFill>
                            <a:srgbClr val="001F99"/>
                          </a:solidFill>
                          <a:latin typeface="Microsoft YaHei" charset="-122"/>
                          <a:ea typeface="Microsoft YaHei" charset="-122"/>
                          <a:cs typeface="Microsoft YaHei" charset="-122"/>
                        </a:rPr>
                        <a:t>（</a:t>
                      </a:r>
                      <a:r>
                        <a:rPr sz="2400" b="0" dirty="0">
                          <a:solidFill>
                            <a:srgbClr val="001F99"/>
                          </a:solidFill>
                          <a:latin typeface="Microsoft YaHei" charset="-122"/>
                          <a:ea typeface="Microsoft YaHei" charset="-122"/>
                          <a:cs typeface="Microsoft YaHei" charset="-122"/>
                        </a:rPr>
                        <a:t>FLOP</a:t>
                      </a:r>
                      <a:r>
                        <a:rPr lang="zh-CN" altLang="en-US" sz="2400" b="0" dirty="0">
                          <a:solidFill>
                            <a:srgbClr val="001F99"/>
                          </a:solidFill>
                          <a:latin typeface="Microsoft YaHei" charset="-122"/>
                          <a:ea typeface="Microsoft YaHei" charset="-122"/>
                          <a:cs typeface="Microsoft YaHei" charset="-122"/>
                        </a:rPr>
                        <a:t>）</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hMerge="1">
                  <a:txBody>
                    <a:bodyPr/>
                    <a:lstStyle/>
                    <a:p>
                      <a:endParaRPr lang="en-US"/>
                    </a:p>
                  </a:txBody>
                  <a:tcPr/>
                </a:tc>
                <a:extLst>
                  <a:ext uri="{0D108BD9-81ED-4DB2-BD59-A6C34878D82A}">
                    <a16:rowId xmlns="" xmlns:a16="http://schemas.microsoft.com/office/drawing/2014/main" val="10000"/>
                  </a:ext>
                </a:extLst>
              </a:tr>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extLst>
                  <a:ext uri="{0D108BD9-81ED-4DB2-BD59-A6C34878D82A}">
                    <a16:rowId xmlns="" xmlns:a16="http://schemas.microsoft.com/office/drawing/2014/main" val="10001"/>
                  </a:ext>
                </a:extLst>
              </a:tr>
              <a:tr h="55223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35K</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150</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101M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1.2M</a:t>
                      </a:r>
                    </a:p>
                  </a:txBody>
                  <a:tcPr marL="0" marR="0" marT="0" marB="0" anchor="ctr" horzOverflow="overflow"/>
                </a:tc>
                <a:extLst>
                  <a:ext uri="{0D108BD9-81ED-4DB2-BD59-A6C34878D82A}">
                    <a16:rowId xmlns="" xmlns:a16="http://schemas.microsoft.com/office/drawing/2014/main" val="10002"/>
                  </a:ext>
                </a:extLst>
              </a:tr>
              <a:tr h="53491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614K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415M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2.4M</a:t>
                      </a:r>
                    </a:p>
                  </a:txBody>
                  <a:tcPr marL="0" marR="0" marT="0" marB="0" anchor="ctr" horzOverflow="overflow"/>
                </a:tc>
                <a:extLst>
                  <a:ext uri="{0D108BD9-81ED-4DB2-BD59-A6C34878D82A}">
                    <a16:rowId xmlns="" xmlns:a16="http://schemas.microsoft.com/office/drawing/2014/main" val="10003"/>
                  </a:ext>
                </a:extLst>
              </a:tr>
              <a:tr h="523115">
                <a:tc>
                  <a:txBody>
                    <a:bodyPr/>
                    <a:lstStyle/>
                    <a:p>
                      <a:pPr algn="ctr">
                        <a:defRPr sz="1800">
                          <a:solidFill>
                            <a:srgbClr val="000000"/>
                          </a:solidFill>
                        </a:defRPr>
                      </a:pPr>
                      <a:r>
                        <a:rPr lang="ja-JP" altLang="en-US" sz="2400" b="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3-5</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445M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extLst>
                  <a:ext uri="{0D108BD9-81ED-4DB2-BD59-A6C34878D82A}">
                    <a16:rowId xmlns="" xmlns:a16="http://schemas.microsoft.com/office/drawing/2014/main" val="10004"/>
                  </a:ext>
                </a:extLst>
              </a:tr>
              <a:tr h="5350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extLst>
                  <a:ext uri="{0D108BD9-81ED-4DB2-BD59-A6C34878D82A}">
                    <a16:rowId xmlns="" xmlns:a16="http://schemas.microsoft.com/office/drawing/2014/main" val="10005"/>
                  </a:ext>
                </a:extLst>
              </a:tr>
              <a:tr h="618217">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extLst>
                  <a:ext uri="{0D108BD9-81ED-4DB2-BD59-A6C34878D82A}">
                    <a16:rowId xmlns="" xmlns:a16="http://schemas.microsoft.com/office/drawing/2014/main" val="10006"/>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总共</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1G</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4M</a:t>
                      </a:r>
                    </a:p>
                  </a:txBody>
                  <a:tcPr marL="0" marR="0" marT="0" marB="0" anchor="ctr" horzOverflow="overflow"/>
                </a:tc>
                <a:extLst>
                  <a:ext uri="{0D108BD9-81ED-4DB2-BD59-A6C34878D82A}">
                    <a16:rowId xmlns="" xmlns:a16="http://schemas.microsoft.com/office/drawing/2014/main" val="10007"/>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倍数增加</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250x</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1x</a:t>
                      </a:r>
                    </a:p>
                  </a:txBody>
                  <a:tcPr marL="0" marR="0" marT="0" marB="0" anchor="ctr" horzOverflow="overflow"/>
                </a:tc>
                <a:extLst>
                  <a:ext uri="{0D108BD9-81ED-4DB2-BD59-A6C34878D82A}">
                    <a16:rowId xmlns="" xmlns:a16="http://schemas.microsoft.com/office/drawing/2014/main" val="10008"/>
                  </a:ext>
                </a:extLst>
              </a:tr>
            </a:tbl>
          </a:graphicData>
        </a:graphic>
      </p:graphicFrame>
      <p:pic>
        <p:nvPicPr>
          <p:cNvPr id="315" name="Image" descr="Image"/>
          <p:cNvPicPr>
            <a:picLocks noChangeAspect="1"/>
          </p:cNvPicPr>
          <p:nvPr/>
        </p:nvPicPr>
        <p:blipFill>
          <a:blip r:embed="rId3"/>
          <a:srcRect l="48986"/>
          <a:stretch>
            <a:fillRect/>
          </a:stretch>
        </p:blipFill>
        <p:spPr>
          <a:xfrm>
            <a:off x="9575283" y="0"/>
            <a:ext cx="2312339" cy="6858000"/>
          </a:xfrm>
          <a:prstGeom prst="rect">
            <a:avLst/>
          </a:prstGeom>
          <a:ln w="12700">
            <a:miter lim="400000"/>
          </a:ln>
        </p:spPr>
      </p:pic>
    </p:spTree>
    <p:extLst>
      <p:ext uri="{BB962C8B-B14F-4D97-AF65-F5344CB8AC3E}">
        <p14:creationId xmlns:p14="http://schemas.microsoft.com/office/powerpoint/2010/main" val="208345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17" name="VGG"/>
          <p:cNvSpPr txBox="1">
            <a:spLocks noGrp="1"/>
          </p:cNvSpPr>
          <p:nvPr>
            <p:ph type="title"/>
          </p:nvPr>
        </p:nvSpPr>
        <p:spPr>
          <a:prstGeom prst="rect">
            <a:avLst/>
          </a:prstGeom>
        </p:spPr>
        <p:txBody>
          <a:bodyPr/>
          <a:lstStyle/>
          <a:p>
            <a:r>
              <a:t>VGG</a:t>
            </a:r>
          </a:p>
        </p:txBody>
      </p:sp>
      <p:pic>
        <p:nvPicPr>
          <p:cNvPr id="318" name="Image" descr="Image"/>
          <p:cNvPicPr>
            <a:picLocks noChangeAspect="1"/>
          </p:cNvPicPr>
          <p:nvPr/>
        </p:nvPicPr>
        <p:blipFill>
          <a:blip r:embed="rId2"/>
          <a:stretch>
            <a:fillRect/>
          </a:stretch>
        </p:blipFill>
        <p:spPr>
          <a:xfrm>
            <a:off x="1424719" y="1147763"/>
            <a:ext cx="8677728" cy="5030252"/>
          </a:xfrm>
          <a:prstGeom prst="rect">
            <a:avLst/>
          </a:prstGeom>
          <a:ln w="12700">
            <a:miter lim="400000"/>
          </a:ln>
        </p:spPr>
      </p:pic>
    </p:spTree>
    <p:extLst>
      <p:ext uri="{BB962C8B-B14F-4D97-AF65-F5344CB8AC3E}">
        <p14:creationId xmlns:p14="http://schemas.microsoft.com/office/powerpoint/2010/main" val="1232911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322" name="AlexNet is deeper and bigger than LeNet to get performance…"/>
          <p:cNvSpPr txBox="1">
            <a:spLocks noGrp="1"/>
          </p:cNvSpPr>
          <p:nvPr>
            <p:ph sz="quarter" idx="10"/>
          </p:nvPr>
        </p:nvSpPr>
        <p:spPr>
          <a:xfrm>
            <a:off x="630237" y="1147763"/>
            <a:ext cx="8313041" cy="5237271"/>
          </a:xfrm>
          <a:prstGeom prst="rect">
            <a:avLst/>
          </a:prstGeom>
        </p:spPr>
        <p:txBody>
          <a:bodyPr>
            <a:normAutofit/>
          </a:bodyPr>
          <a:lstStyle/>
          <a:p>
            <a:r>
              <a:rPr lang="en-US" dirty="0" err="1"/>
              <a:t>AlexNet</a:t>
            </a:r>
            <a:r>
              <a:rPr lang="zh-CN" altLang="en-US" dirty="0"/>
              <a:t> </a:t>
            </a:r>
            <a:r>
              <a:rPr lang="ja-JP" altLang="en-US" dirty="0"/>
              <a:t>比</a:t>
            </a:r>
            <a:r>
              <a:rPr lang="zh-CN" altLang="en-US" dirty="0"/>
              <a:t> </a:t>
            </a:r>
            <a:r>
              <a:rPr lang="en-US" dirty="0" err="1"/>
              <a:t>LeNet</a:t>
            </a:r>
            <a:r>
              <a:rPr lang="zh-CN" altLang="en-US" dirty="0"/>
              <a:t> </a:t>
            </a:r>
            <a:r>
              <a:rPr lang="ja-JP" altLang="en-US" dirty="0"/>
              <a:t>更深入更大，以获得更</a:t>
            </a:r>
            <a:r>
              <a:rPr lang="zh-CN" altLang="en-US" dirty="0"/>
              <a:t>强</a:t>
            </a:r>
            <a:r>
              <a:rPr lang="ja-JP" altLang="en-US" dirty="0"/>
              <a:t>性能</a:t>
            </a:r>
          </a:p>
          <a:p>
            <a:r>
              <a:rPr lang="ja-JP" altLang="en-US" dirty="0"/>
              <a:t>怎么更大更深？</a:t>
            </a:r>
          </a:p>
          <a:p>
            <a:pPr lvl="1"/>
            <a:r>
              <a:rPr lang="zh-CN" altLang="en-US" sz="2800" dirty="0" smtClean="0"/>
              <a:t> 更</a:t>
            </a:r>
            <a:r>
              <a:rPr lang="zh-CN" altLang="en-US" sz="2800" dirty="0"/>
              <a:t>多稠密层</a:t>
            </a:r>
            <a:r>
              <a:rPr lang="en-US" altLang="zh-CN" sz="2800" dirty="0"/>
              <a:t>(</a:t>
            </a:r>
            <a:r>
              <a:rPr lang="zh-CN" altLang="en-US" sz="2800" dirty="0"/>
              <a:t>开销太大</a:t>
            </a:r>
            <a:r>
              <a:rPr lang="en-US" altLang="zh-CN" sz="2800" dirty="0"/>
              <a:t>) </a:t>
            </a:r>
            <a:endParaRPr lang="ja-JP" altLang="en-US" sz="2800" dirty="0"/>
          </a:p>
          <a:p>
            <a:pPr lvl="1"/>
            <a:r>
              <a:rPr lang="zh-CN" altLang="en-US" sz="2800" dirty="0" smtClean="0"/>
              <a:t> 更</a:t>
            </a:r>
            <a:r>
              <a:rPr lang="zh-CN" altLang="en-US" sz="2800" dirty="0"/>
              <a:t>多的卷积层</a:t>
            </a:r>
            <a:endParaRPr lang="ja-JP" altLang="en-US" sz="2800" dirty="0"/>
          </a:p>
          <a:p>
            <a:pPr lvl="1"/>
            <a:r>
              <a:rPr lang="zh-CN" altLang="en-US" sz="2800" dirty="0" smtClean="0"/>
              <a:t> </a:t>
            </a:r>
            <a:r>
              <a:rPr lang="ja-JP" altLang="en-US" sz="2800" dirty="0" smtClean="0">
                <a:solidFill>
                  <a:srgbClr val="C00000"/>
                </a:solidFill>
              </a:rPr>
              <a:t>分</a:t>
            </a:r>
            <a:r>
              <a:rPr lang="ja-JP" altLang="en-US" sz="2800" dirty="0">
                <a:solidFill>
                  <a:srgbClr val="C00000"/>
                </a:solidFill>
              </a:rPr>
              <a:t>组成</a:t>
            </a:r>
            <a:r>
              <a:rPr lang="ja-JP" altLang="en-US" sz="2800" dirty="0" smtClean="0">
                <a:solidFill>
                  <a:srgbClr val="C00000"/>
                </a:solidFill>
              </a:rPr>
              <a:t>块</a:t>
            </a:r>
            <a:endParaRPr lang="en-US" altLang="en-US" sz="2800" dirty="0">
              <a:solidFill>
                <a:srgbClr val="C00000"/>
              </a:solidFill>
            </a:endParaRPr>
          </a:p>
        </p:txBody>
      </p:sp>
      <p:sp>
        <p:nvSpPr>
          <p:cNvPr id="321" name="VGG"/>
          <p:cNvSpPr txBox="1">
            <a:spLocks noGrp="1"/>
          </p:cNvSpPr>
          <p:nvPr>
            <p:ph type="title"/>
          </p:nvPr>
        </p:nvSpPr>
        <p:spPr>
          <a:prstGeom prst="rect">
            <a:avLst/>
          </a:prstGeom>
        </p:spPr>
        <p:txBody>
          <a:bodyPr/>
          <a:lstStyle/>
          <a:p>
            <a:r>
              <a:t>VGG</a:t>
            </a:r>
          </a:p>
        </p:txBody>
      </p:sp>
      <p:pic>
        <p:nvPicPr>
          <p:cNvPr id="323" name="Image" descr="Image"/>
          <p:cNvPicPr>
            <a:picLocks noChangeAspect="1"/>
          </p:cNvPicPr>
          <p:nvPr/>
        </p:nvPicPr>
        <p:blipFill>
          <a:blip r:embed="rId2"/>
          <a:stretch>
            <a:fillRect/>
          </a:stretch>
        </p:blipFill>
        <p:spPr>
          <a:xfrm>
            <a:off x="7347176" y="1105654"/>
            <a:ext cx="3811982" cy="5752348"/>
          </a:xfrm>
          <a:prstGeom prst="rect">
            <a:avLst/>
          </a:prstGeom>
          <a:ln w="12700">
            <a:miter lim="400000"/>
          </a:ln>
        </p:spPr>
      </p:pic>
      <p:sp>
        <p:nvSpPr>
          <p:cNvPr id="2" name="矩形 1"/>
          <p:cNvSpPr/>
          <p:nvPr/>
        </p:nvSpPr>
        <p:spPr>
          <a:xfrm>
            <a:off x="7796905" y="2642168"/>
            <a:ext cx="791050" cy="369332"/>
          </a:xfrm>
          <a:prstGeom prst="rect">
            <a:avLst/>
          </a:prstGeom>
        </p:spPr>
        <p:txBody>
          <a:bodyPr wrap="none">
            <a:spAutoFit/>
          </a:bodyPr>
          <a:lstStyle/>
          <a:p>
            <a:r>
              <a:rPr lang="en-US" altLang="zh-CN" dirty="0" err="1"/>
              <a:t>LeNet</a:t>
            </a:r>
            <a:r>
              <a:rPr lang="zh-CN" altLang="en-US" dirty="0"/>
              <a:t> </a:t>
            </a:r>
          </a:p>
        </p:txBody>
      </p:sp>
      <p:sp>
        <p:nvSpPr>
          <p:cNvPr id="3" name="矩形 2"/>
          <p:cNvSpPr/>
          <p:nvPr/>
        </p:nvSpPr>
        <p:spPr>
          <a:xfrm>
            <a:off x="9702344" y="736322"/>
            <a:ext cx="975139" cy="369332"/>
          </a:xfrm>
          <a:prstGeom prst="rect">
            <a:avLst/>
          </a:prstGeom>
        </p:spPr>
        <p:txBody>
          <a:bodyPr wrap="none">
            <a:spAutoFit/>
          </a:bodyPr>
          <a:lstStyle/>
          <a:p>
            <a:r>
              <a:rPr lang="en-US" altLang="zh-CN" dirty="0" err="1"/>
              <a:t>AlexNet</a:t>
            </a:r>
            <a:r>
              <a:rPr lang="zh-CN" altLang="en-US" dirty="0"/>
              <a:t> </a:t>
            </a:r>
          </a:p>
        </p:txBody>
      </p:sp>
    </p:spTree>
    <p:extLst>
      <p:ext uri="{BB962C8B-B14F-4D97-AF65-F5344CB8AC3E}">
        <p14:creationId xmlns:p14="http://schemas.microsoft.com/office/powerpoint/2010/main" val="116094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Deeper vs. wider?…"/>
          <p:cNvSpPr txBox="1">
            <a:spLocks noGrp="1"/>
          </p:cNvSpPr>
          <p:nvPr>
            <p:ph sz="quarter" idx="10"/>
          </p:nvPr>
        </p:nvSpPr>
        <p:spPr>
          <a:xfrm>
            <a:off x="630237" y="1147763"/>
            <a:ext cx="3923475" cy="5237271"/>
          </a:xfrm>
          <a:prstGeom prst="rect">
            <a:avLst/>
          </a:prstGeom>
        </p:spPr>
        <p:txBody>
          <a:bodyPr>
            <a:normAutofit/>
          </a:bodyPr>
          <a:lstStyle/>
          <a:p>
            <a:r>
              <a:rPr lang="ja-JP" altLang="en-US" sz="2667" dirty="0"/>
              <a:t>更深还是更宽？</a:t>
            </a:r>
          </a:p>
          <a:p>
            <a:pPr lvl="1"/>
            <a:r>
              <a:rPr lang="en-US" altLang="ja-JP" sz="2667" dirty="0"/>
              <a:t>5</a:t>
            </a:r>
            <a:r>
              <a:rPr lang="en-US" sz="2667" dirty="0"/>
              <a:t>x5</a:t>
            </a:r>
            <a:r>
              <a:rPr lang="zh-CN" altLang="en-US" sz="2667" dirty="0"/>
              <a:t> </a:t>
            </a:r>
            <a:r>
              <a:rPr lang="ja-JP" altLang="en-US" sz="2667" dirty="0"/>
              <a:t>卷积</a:t>
            </a:r>
          </a:p>
          <a:p>
            <a:pPr lvl="1"/>
            <a:r>
              <a:rPr lang="en-US" altLang="ja-JP" sz="2667" dirty="0"/>
              <a:t>3</a:t>
            </a:r>
            <a:r>
              <a:rPr lang="en-US" sz="2667" dirty="0"/>
              <a:t>x3</a:t>
            </a:r>
            <a:r>
              <a:rPr lang="zh-CN" altLang="en-US" sz="2667" dirty="0"/>
              <a:t> </a:t>
            </a:r>
            <a:r>
              <a:rPr lang="ja-JP" altLang="en-US" sz="2667" dirty="0"/>
              <a:t>卷积（更多）</a:t>
            </a:r>
          </a:p>
          <a:p>
            <a:pPr lvl="1"/>
            <a:r>
              <a:rPr lang="ja-JP" altLang="en-US" sz="2667" dirty="0"/>
              <a:t>更深和更窄更好</a:t>
            </a:r>
          </a:p>
          <a:p>
            <a:r>
              <a:rPr lang="en-US" sz="2667" dirty="0"/>
              <a:t>VGG</a:t>
            </a:r>
            <a:r>
              <a:rPr lang="zh-CN" altLang="en-US" sz="2667" dirty="0"/>
              <a:t> </a:t>
            </a:r>
            <a:r>
              <a:rPr lang="ja-JP" altLang="en-US" sz="2667" dirty="0"/>
              <a:t>块</a:t>
            </a:r>
          </a:p>
          <a:p>
            <a:pPr lvl="1"/>
            <a:r>
              <a:rPr lang="en-US" altLang="ja-JP" sz="2667" dirty="0"/>
              <a:t>3</a:t>
            </a:r>
            <a:r>
              <a:rPr lang="en-US" sz="2667" dirty="0"/>
              <a:t>x3</a:t>
            </a:r>
            <a:r>
              <a:rPr lang="zh-CN" altLang="en-US" sz="2667" dirty="0"/>
              <a:t> </a:t>
            </a:r>
            <a:r>
              <a:rPr lang="ja-JP" altLang="en-US" sz="2667" dirty="0"/>
              <a:t>卷积（填充</a:t>
            </a:r>
            <a:r>
              <a:rPr lang="en-US" altLang="zh-CN" sz="2667" dirty="0"/>
              <a:t>=</a:t>
            </a:r>
            <a:r>
              <a:rPr lang="en-US" sz="2667" dirty="0"/>
              <a:t>1）（n</a:t>
            </a:r>
            <a:r>
              <a:rPr lang="ja-JP" altLang="en-US" sz="2667" dirty="0"/>
              <a:t>层，</a:t>
            </a:r>
            <a:r>
              <a:rPr lang="en-US" sz="2667" dirty="0"/>
              <a:t>m</a:t>
            </a:r>
            <a:r>
              <a:rPr lang="ja-JP" altLang="en-US" sz="2667" dirty="0"/>
              <a:t>个通道</a:t>
            </a:r>
            <a:r>
              <a:rPr lang="ja-JP" altLang="en-US" sz="2667" dirty="0" smtClean="0"/>
              <a:t>）</a:t>
            </a:r>
          </a:p>
          <a:p>
            <a:pPr lvl="1"/>
            <a:r>
              <a:rPr lang="en-US" altLang="ja-JP" sz="2667" dirty="0" smtClean="0"/>
              <a:t>2</a:t>
            </a:r>
            <a:r>
              <a:rPr lang="en-US" sz="2667" dirty="0" smtClean="0"/>
              <a:t>x2 </a:t>
            </a:r>
            <a:r>
              <a:rPr lang="ja-JP" altLang="en-US" sz="2667" dirty="0" smtClean="0"/>
              <a:t>最大池化层</a:t>
            </a:r>
            <a:r>
              <a:rPr lang="zh-CN" altLang="en-US" sz="2667" dirty="0" smtClean="0"/>
              <a:t>  </a:t>
            </a:r>
            <a:r>
              <a:rPr lang="en-US" altLang="zh-CN" sz="2667" dirty="0" smtClean="0"/>
              <a:t>   </a:t>
            </a:r>
            <a:r>
              <a:rPr lang="en-US" sz="2667" dirty="0" smtClean="0"/>
              <a:t>（</a:t>
            </a:r>
            <a:r>
              <a:rPr lang="ja-JP" altLang="en-US" sz="2667" dirty="0" smtClean="0"/>
              <a:t>步幅</a:t>
            </a:r>
            <a:r>
              <a:rPr lang="en-US" altLang="zh-CN" sz="2667" dirty="0" smtClean="0"/>
              <a:t>=</a:t>
            </a:r>
            <a:r>
              <a:rPr lang="en-US" altLang="ja-JP" sz="2667" dirty="0" smtClean="0"/>
              <a:t>2</a:t>
            </a:r>
            <a:r>
              <a:rPr lang="ja-JP" altLang="en-US" sz="2667" dirty="0" smtClean="0"/>
              <a:t>）</a:t>
            </a:r>
            <a:endParaRPr sz="2667" dirty="0"/>
          </a:p>
        </p:txBody>
      </p:sp>
      <p:sp>
        <p:nvSpPr>
          <p:cNvPr id="325" name="VGG Blocks"/>
          <p:cNvSpPr txBox="1">
            <a:spLocks noGrp="1"/>
          </p:cNvSpPr>
          <p:nvPr>
            <p:ph type="title"/>
          </p:nvPr>
        </p:nvSpPr>
        <p:spPr>
          <a:prstGeom prst="rect">
            <a:avLst/>
          </a:prstGeom>
        </p:spPr>
        <p:txBody>
          <a:bodyPr/>
          <a:lstStyle/>
          <a:p>
            <a:r>
              <a:rPr dirty="0"/>
              <a:t>VGG </a:t>
            </a:r>
            <a:r>
              <a:rPr lang="ja-JP" altLang="en-US"/>
              <a:t>块</a:t>
            </a:r>
            <a:r>
              <a:rPr dirty="0"/>
              <a:t> </a:t>
            </a:r>
          </a:p>
        </p:txBody>
      </p:sp>
      <p:pic>
        <p:nvPicPr>
          <p:cNvPr id="9" name="Image" descr="Image"/>
          <p:cNvPicPr>
            <a:picLocks noChangeAspect="1"/>
          </p:cNvPicPr>
          <p:nvPr/>
        </p:nvPicPr>
        <p:blipFill>
          <a:blip r:embed="rId2"/>
          <a:stretch>
            <a:fillRect/>
          </a:stretch>
        </p:blipFill>
        <p:spPr>
          <a:xfrm>
            <a:off x="8986103" y="1336116"/>
            <a:ext cx="2834241" cy="5521884"/>
          </a:xfrm>
          <a:prstGeom prst="rect">
            <a:avLst/>
          </a:prstGeom>
          <a:ln w="12700">
            <a:miter lim="400000"/>
          </a:ln>
        </p:spPr>
      </p:pic>
      <p:cxnSp>
        <p:nvCxnSpPr>
          <p:cNvPr id="3" name="直线箭头连接符 2"/>
          <p:cNvCxnSpPr/>
          <p:nvPr/>
        </p:nvCxnSpPr>
        <p:spPr bwMode="auto">
          <a:xfrm flipH="1" flipV="1">
            <a:off x="8321040" y="3766398"/>
            <a:ext cx="822960" cy="330660"/>
          </a:xfrm>
          <a:prstGeom prst="straightConnector1">
            <a:avLst/>
          </a:prstGeom>
          <a:solidFill>
            <a:schemeClr val="accent1"/>
          </a:solidFill>
          <a:ln w="19050" cap="flat" cmpd="sng" algn="ctr">
            <a:solidFill>
              <a:schemeClr val="tx1">
                <a:alpha val="92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VGG block"/>
          <p:cNvSpPr txBox="1"/>
          <p:nvPr/>
        </p:nvSpPr>
        <p:spPr>
          <a:xfrm>
            <a:off x="5903212" y="2058644"/>
            <a:ext cx="1298623" cy="502766"/>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lang="zh-CN" altLang="en-US" sz="2667" dirty="0" smtClean="0">
                <a:solidFill>
                  <a:srgbClr val="09405E"/>
                </a:solidFill>
                <a:latin typeface="Microsoft YaHei" charset="-122"/>
                <a:ea typeface="Microsoft YaHei" charset="-122"/>
                <a:cs typeface="Microsoft YaHei" charset="-122"/>
              </a:rPr>
              <a:t>VGG </a:t>
            </a:r>
            <a:r>
              <a:rPr lang="ja-JP" altLang="en-US" sz="2667" dirty="0" smtClean="0">
                <a:solidFill>
                  <a:srgbClr val="09405E"/>
                </a:solidFill>
                <a:latin typeface="Microsoft YaHei" charset="-122"/>
                <a:ea typeface="Microsoft YaHei" charset="-122"/>
                <a:cs typeface="Microsoft YaHei" charset="-122"/>
              </a:rPr>
              <a:t>块</a:t>
            </a:r>
            <a:endParaRPr lang="zh-CN" altLang="en-US" sz="2667" dirty="0">
              <a:solidFill>
                <a:srgbClr val="09405E"/>
              </a:solidFill>
              <a:latin typeface="Microsoft YaHei" charset="-122"/>
              <a:ea typeface="Microsoft YaHei" charset="-122"/>
              <a:cs typeface="Microsoft YaHei" charset="-122"/>
            </a:endParaRPr>
          </a:p>
        </p:txBody>
      </p:sp>
      <p:sp>
        <p:nvSpPr>
          <p:cNvPr id="14" name="VGG block"/>
          <p:cNvSpPr txBox="1"/>
          <p:nvPr/>
        </p:nvSpPr>
        <p:spPr>
          <a:xfrm>
            <a:off x="9849960" y="982240"/>
            <a:ext cx="957183" cy="502766"/>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lang="zh-CN" altLang="en-US" sz="2667" dirty="0" smtClean="0">
                <a:solidFill>
                  <a:srgbClr val="09405E"/>
                </a:solidFill>
                <a:latin typeface="Microsoft YaHei" charset="-122"/>
                <a:ea typeface="Microsoft YaHei" charset="-122"/>
                <a:cs typeface="Microsoft YaHei" charset="-122"/>
              </a:rPr>
              <a:t>VGG </a:t>
            </a:r>
            <a:endParaRPr lang="zh-CN" altLang="en-US" sz="2667" dirty="0">
              <a:solidFill>
                <a:srgbClr val="09405E"/>
              </a:solidFill>
              <a:latin typeface="Microsoft YaHei" charset="-122"/>
              <a:ea typeface="Microsoft YaHei" charset="-122"/>
              <a:cs typeface="Microsoft YaHei" charset="-122"/>
            </a:endParaRPr>
          </a:p>
        </p:txBody>
      </p:sp>
      <p:sp>
        <p:nvSpPr>
          <p:cNvPr id="5" name="矩形 4"/>
          <p:cNvSpPr/>
          <p:nvPr/>
        </p:nvSpPr>
        <p:spPr>
          <a:xfrm>
            <a:off x="588739" y="5825711"/>
            <a:ext cx="8397364" cy="830997"/>
          </a:xfrm>
          <a:prstGeom prst="rect">
            <a:avLst/>
          </a:prstGeom>
        </p:spPr>
        <p:txBody>
          <a:bodyPr wrap="square">
            <a:spAutoFit/>
          </a:bodyPr>
          <a:lstStyle/>
          <a:p>
            <a:r>
              <a:rPr lang="ja-JP" altLang="en-US" sz="2400" dirty="0">
                <a:solidFill>
                  <a:srgbClr val="09405E"/>
                </a:solidFill>
                <a:latin typeface="Microsoft YaHei" charset="-122"/>
                <a:ea typeface="Microsoft YaHei" charset="-122"/>
                <a:cs typeface="Microsoft YaHei" charset="-122"/>
              </a:rPr>
              <a:t>不同数目的重复</a:t>
            </a:r>
            <a:r>
              <a:rPr lang="en-US" altLang="zh-CN" sz="2400" dirty="0">
                <a:solidFill>
                  <a:srgbClr val="09405E"/>
                </a:solidFill>
                <a:latin typeface="Microsoft YaHei" charset="-122"/>
                <a:ea typeface="Microsoft YaHei" charset="-122"/>
                <a:cs typeface="Microsoft YaHei" charset="-122"/>
              </a:rPr>
              <a:t>VGG </a:t>
            </a:r>
            <a:r>
              <a:rPr lang="ja-JP" altLang="en-US" sz="2400" dirty="0">
                <a:solidFill>
                  <a:srgbClr val="09405E"/>
                </a:solidFill>
                <a:latin typeface="Microsoft YaHei" charset="-122"/>
                <a:ea typeface="Microsoft YaHei" charset="-122"/>
                <a:cs typeface="Microsoft YaHei" charset="-122"/>
              </a:rPr>
              <a:t>块</a:t>
            </a:r>
            <a:r>
              <a:rPr lang="zh-CN" altLang="en-US" sz="2400" dirty="0">
                <a:solidFill>
                  <a:srgbClr val="09405E"/>
                </a:solidFill>
                <a:latin typeface="Microsoft YaHei" charset="-122"/>
                <a:ea typeface="Microsoft YaHei" charset="-122"/>
                <a:cs typeface="Microsoft YaHei" charset="-122"/>
              </a:rPr>
              <a:t>，</a:t>
            </a:r>
            <a:r>
              <a:rPr lang="ja-JP" altLang="en-US" sz="2400" dirty="0">
                <a:solidFill>
                  <a:srgbClr val="09405E"/>
                </a:solidFill>
                <a:latin typeface="Microsoft YaHei" charset="-122"/>
                <a:ea typeface="Microsoft YaHei" charset="-122"/>
                <a:cs typeface="Microsoft YaHei" charset="-122"/>
              </a:rPr>
              <a:t>可获得不同的架构</a:t>
            </a:r>
            <a:endParaRPr lang="en-US" altLang="ja-JP" sz="2400" dirty="0">
              <a:solidFill>
                <a:srgbClr val="09405E"/>
              </a:solidFill>
              <a:latin typeface="Microsoft YaHei" charset="-122"/>
              <a:ea typeface="Microsoft YaHei" charset="-122"/>
              <a:cs typeface="Microsoft YaHei" charset="-122"/>
            </a:endParaRPr>
          </a:p>
          <a:p>
            <a:pPr lvl="1"/>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VGG-16，VGG-19，......</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299" y="2531192"/>
            <a:ext cx="3409188" cy="3351404"/>
          </a:xfrm>
          <a:prstGeom prst="rect">
            <a:avLst/>
          </a:prstGeom>
        </p:spPr>
      </p:pic>
    </p:spTree>
    <p:extLst>
      <p:ext uri="{BB962C8B-B14F-4D97-AF65-F5344CB8AC3E}">
        <p14:creationId xmlns:p14="http://schemas.microsoft.com/office/powerpoint/2010/main" val="119225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lvl="1" indent="-285750" eaLnBrk="1" hangingPunct="1">
              <a:lnSpc>
                <a:spcPct val="150000"/>
              </a:lnSpc>
              <a:spcBef>
                <a:spcPct val="0"/>
              </a:spcBef>
              <a:buFont typeface="Wingdings" panose="05000000000000000000" pitchFamily="2" charset="2"/>
              <a:buChar char="n"/>
            </a:pPr>
            <a:r>
              <a:rPr lang="ja-JP" altLang="en-US" sz="2667" dirty="0"/>
              <a:t>逐步降低分辨率</a:t>
            </a:r>
          </a:p>
          <a:p>
            <a:pPr marL="285750" lvl="1" indent="-285750" eaLnBrk="1" hangingPunct="1">
              <a:lnSpc>
                <a:spcPct val="150000"/>
              </a:lnSpc>
              <a:spcBef>
                <a:spcPct val="0"/>
              </a:spcBef>
              <a:buFont typeface="Wingdings" panose="05000000000000000000" pitchFamily="2" charset="2"/>
              <a:buChar char="n"/>
            </a:pPr>
            <a:r>
              <a:rPr lang="ja-JP" altLang="en-US" sz="2667" dirty="0"/>
              <a:t>增加通道数量</a:t>
            </a:r>
          </a:p>
          <a:p>
            <a:pPr marL="285750" lvl="1" indent="-285750" eaLnBrk="1" hangingPunct="1">
              <a:lnSpc>
                <a:spcPct val="150000"/>
              </a:lnSpc>
              <a:spcBef>
                <a:spcPct val="0"/>
              </a:spcBef>
              <a:buFont typeface="Wingdings" panose="05000000000000000000" pitchFamily="2" charset="2"/>
              <a:buChar char="n"/>
            </a:pPr>
            <a:r>
              <a:rPr lang="ja-JP" altLang="en-US" sz="2667" dirty="0"/>
              <a:t>使用</a:t>
            </a:r>
            <a:r>
              <a:rPr lang="en-US" altLang="ja-JP" sz="2667" dirty="0"/>
              <a:t>1</a:t>
            </a:r>
            <a:r>
              <a:rPr lang="en-US" altLang="zh-CN" sz="2667" dirty="0"/>
              <a:t>x1</a:t>
            </a:r>
            <a:r>
              <a:rPr lang="ja-JP" altLang="en-US" sz="2667" dirty="0"/>
              <a:t>卷积</a:t>
            </a:r>
          </a:p>
          <a:p>
            <a:r>
              <a:rPr lang="ja-JP" altLang="en-US" sz="2667" dirty="0"/>
              <a:t>最后应用全局平均</a:t>
            </a:r>
            <a:r>
              <a:rPr lang="zh-CN" altLang="en-US" sz="2667" dirty="0"/>
              <a:t>池化</a:t>
            </a:r>
          </a:p>
          <a:p>
            <a:endParaRPr kumimoji="1" lang="zh-CN" altLang="en-US" dirty="0"/>
          </a:p>
        </p:txBody>
      </p:sp>
      <p:sp>
        <p:nvSpPr>
          <p:cNvPr id="3" name="标题 2"/>
          <p:cNvSpPr>
            <a:spLocks noGrp="1"/>
          </p:cNvSpPr>
          <p:nvPr>
            <p:ph type="title"/>
          </p:nvPr>
        </p:nvSpPr>
        <p:spPr/>
        <p:txBody>
          <a:bodyPr/>
          <a:lstStyle/>
          <a:p>
            <a:r>
              <a:rPr kumimoji="1" lang="en-US" altLang="zh-CN" dirty="0" err="1" smtClean="0"/>
              <a:t>NiN</a:t>
            </a:r>
            <a:r>
              <a:rPr kumimoji="1" lang="zh-CN" altLang="en-US" dirty="0" smtClean="0"/>
              <a:t>（</a:t>
            </a:r>
            <a:r>
              <a:rPr kumimoji="1" lang="en-US" altLang="zh-CN" dirty="0" smtClean="0"/>
              <a:t>Network</a:t>
            </a:r>
            <a:r>
              <a:rPr kumimoji="1" lang="zh-CN" altLang="en-US" dirty="0" smtClean="0"/>
              <a:t> </a:t>
            </a:r>
            <a:r>
              <a:rPr kumimoji="1" lang="en-US" altLang="zh-CN" dirty="0" smtClean="0"/>
              <a:t>in</a:t>
            </a:r>
            <a:r>
              <a:rPr kumimoji="1" lang="zh-CN" altLang="en-US" dirty="0" smtClean="0"/>
              <a:t> </a:t>
            </a:r>
            <a:r>
              <a:rPr kumimoji="1" lang="en-US" altLang="zh-CN" dirty="0" smtClean="0"/>
              <a:t>Network</a:t>
            </a:r>
            <a:r>
              <a:rPr kumimoji="1" lang="zh-CN" altLang="en-US" dirty="0" smtClean="0"/>
              <a:t>）</a:t>
            </a:r>
            <a:endParaRPr kumimoji="1" lang="zh-CN" altLang="en-US" dirty="0"/>
          </a:p>
        </p:txBody>
      </p:sp>
    </p:spTree>
    <p:extLst>
      <p:ext uri="{BB962C8B-B14F-4D97-AF65-F5344CB8AC3E}">
        <p14:creationId xmlns:p14="http://schemas.microsoft.com/office/powerpoint/2010/main" val="20001648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 name="Convolution layers need relatively few parameters…"/>
              <p:cNvSpPr txBox="1">
                <a:spLocks noGrp="1"/>
              </p:cNvSpPr>
              <p:nvPr>
                <p:ph sz="quarter" idx="10"/>
              </p:nvPr>
            </p:nvSpPr>
            <p:spPr>
              <a:xfrm>
                <a:off x="332546" y="1033870"/>
                <a:ext cx="10580306" cy="5237271"/>
              </a:xfrm>
              <a:prstGeom prst="rect">
                <a:avLst/>
              </a:prstGeom>
            </p:spPr>
            <p:txBody>
              <a:bodyPr/>
              <a:lstStyle/>
              <a:p>
                <a:pPr marL="320833" indent="-320833">
                  <a:buSzPct val="100000"/>
                </a:pPr>
                <a:r>
                  <a:rPr lang="ja-JP" altLang="en-US" dirty="0"/>
                  <a:t>卷积层需要相对较少的</a:t>
                </a:r>
                <a:r>
                  <a:rPr lang="ja-JP" altLang="en-US" dirty="0" smtClean="0"/>
                  <a:t>参数</a:t>
                </a:r>
                <a:r>
                  <a:rPr lang="zh-CN" altLang="en-US" dirty="0" smtClean="0"/>
                  <a:t>：</a:t>
                </a:r>
                <a14:m>
                  <m:oMath xmlns:m="http://schemas.openxmlformats.org/officeDocument/2006/math">
                    <m:sSub>
                      <m:sSubPr>
                        <m:ctrlPr>
                          <a:rPr lang="is-IS" altLang="zh-CN" i="1">
                            <a:solidFill>
                              <a:srgbClr val="000000"/>
                            </a:solidFill>
                            <a:latin typeface="Cambria Math"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𝑖</m:t>
                        </m:r>
                      </m:sub>
                    </m:sSub>
                    <m:r>
                      <a:rPr lang="is-IS" altLang="zh-CN" i="1">
                        <a:solidFill>
                          <a:srgbClr val="000000"/>
                        </a:solidFill>
                        <a:latin typeface="Cambria Math" panose="02040503050406030204" pitchFamily="18" charset="0"/>
                      </a:rPr>
                      <m:t>×</m:t>
                    </m:r>
                    <m:sSub>
                      <m:sSubPr>
                        <m:ctrlPr>
                          <a:rPr lang="is-IS" altLang="zh-CN" i="1">
                            <a:solidFill>
                              <a:srgbClr val="000000"/>
                            </a:solidFill>
                            <a:latin typeface="Cambria Math"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𝑜</m:t>
                        </m:r>
                      </m:sub>
                    </m:sSub>
                    <m:r>
                      <a:rPr lang="is-IS" altLang="zh-CN" i="1">
                        <a:solidFill>
                          <a:srgbClr val="000000"/>
                        </a:solidFill>
                        <a:latin typeface="Cambria Math" panose="02040503050406030204" pitchFamily="18" charset="0"/>
                      </a:rPr>
                      <m:t>×</m:t>
                    </m:r>
                    <m:sSup>
                      <m:sSupPr>
                        <m:ctrlPr>
                          <a:rPr lang="is-IS" altLang="zh-CN" i="1">
                            <a:solidFill>
                              <a:srgbClr val="000000"/>
                            </a:solidFill>
                            <a:latin typeface="Cambria Math" charset="0"/>
                          </a:rPr>
                        </m:ctrlPr>
                      </m:sSupPr>
                      <m:e>
                        <m:r>
                          <a:rPr lang="is-IS" altLang="zh-CN" i="1">
                            <a:solidFill>
                              <a:srgbClr val="000000"/>
                            </a:solidFill>
                            <a:latin typeface="Cambria Math" panose="02040503050406030204" pitchFamily="18" charset="0"/>
                          </a:rPr>
                          <m:t>𝑘</m:t>
                        </m:r>
                      </m:e>
                      <m:sup>
                        <m:r>
                          <a:rPr lang="is-IS" altLang="zh-CN" i="1">
                            <a:solidFill>
                              <a:srgbClr val="000000"/>
                            </a:solidFill>
                            <a:latin typeface="Cambria Math" panose="02040503050406030204" pitchFamily="18" charset="0"/>
                          </a:rPr>
                          <m:t>2</m:t>
                        </m:r>
                      </m:sup>
                    </m:sSup>
                  </m:oMath>
                </a14:m>
                <a:endParaRPr lang="ja-JP" altLang="en-US" dirty="0"/>
              </a:p>
              <a:p>
                <a:pPr marL="320833" indent="-320833">
                  <a:buSzPct val="100000"/>
                </a:pPr>
                <a:r>
                  <a:rPr lang="ja-JP" altLang="en-US" dirty="0"/>
                  <a:t>最后一层</a:t>
                </a:r>
                <a:r>
                  <a:rPr lang="en-US" altLang="ja-JP" dirty="0"/>
                  <a:t>(</a:t>
                </a:r>
                <a:r>
                  <a:rPr lang="ja-JP" altLang="en-US" dirty="0"/>
                  <a:t>稠密层</a:t>
                </a:r>
                <a:r>
                  <a:rPr lang="en-US" altLang="ja-JP" dirty="0"/>
                  <a:t>)</a:t>
                </a:r>
                <a:r>
                  <a:rPr lang="ja-JP" altLang="en-US" dirty="0"/>
                  <a:t>对于</a:t>
                </a:r>
                <a:r>
                  <a:rPr lang="en-US" altLang="ja-JP" dirty="0"/>
                  <a:t>n</a:t>
                </a:r>
                <a:r>
                  <a:rPr lang="ja-JP" altLang="en-US" dirty="0"/>
                  <a:t>个类的需 要许多</a:t>
                </a:r>
                <a:r>
                  <a:rPr lang="ja-JP" altLang="en-US" dirty="0" smtClean="0"/>
                  <a:t>参数</a:t>
                </a:r>
                <a:r>
                  <a:rPr lang="zh-CN" altLang="en-US" dirty="0" smtClean="0"/>
                  <a:t>：</a:t>
                </a:r>
                <a14:m>
                  <m:oMath xmlns:m="http://schemas.openxmlformats.org/officeDocument/2006/math">
                    <m:r>
                      <a:rPr lang="zh-CN" altLang="en-US" i="1">
                        <a:solidFill>
                          <a:srgbClr val="000000"/>
                        </a:solidFill>
                        <a:latin typeface="Cambria Math" panose="02040503050406030204" pitchFamily="18" charset="0"/>
                      </a:rPr>
                      <m:t>𝑐</m:t>
                    </m:r>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zh-CN" altLang="en-US" i="1">
                            <a:solidFill>
                              <a:srgbClr val="000000"/>
                            </a:solidFill>
                            <a:latin typeface="Cambria Math" panose="02040503050406030204" pitchFamily="18" charset="0"/>
                          </a:rPr>
                          <m:t>𝑤</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𝑛</m:t>
                    </m:r>
                  </m:oMath>
                </a14:m>
                <a:r>
                  <a:rPr lang="ja-JP" altLang="en-US" dirty="0" smtClean="0"/>
                  <a:t> </a:t>
                </a:r>
                <a:endParaRPr lang="ja-JP" altLang="en-US" dirty="0"/>
              </a:p>
              <a:p>
                <a:pPr marL="492283" lvl="1" indent="-320833">
                  <a:buSzPct val="100000"/>
                </a:pPr>
                <a:r>
                  <a:rPr lang="en-US" dirty="0" err="1"/>
                  <a:t>LeNet</a:t>
                </a:r>
                <a:r>
                  <a:rPr lang="en-US" dirty="0"/>
                  <a:t> 16x5x5x120 = 48k</a:t>
                </a:r>
              </a:p>
              <a:p>
                <a:pPr marL="492283" lvl="1" indent="-320833">
                  <a:buSzPct val="100000"/>
                </a:pPr>
                <a:r>
                  <a:rPr lang="en-US" dirty="0" err="1"/>
                  <a:t>AlexNet</a:t>
                </a:r>
                <a:r>
                  <a:rPr lang="en-US" dirty="0"/>
                  <a:t> 256x5x5x4096 = 26M</a:t>
                </a:r>
              </a:p>
              <a:p>
                <a:pPr marL="492283" lvl="1" indent="-320833">
                  <a:buSzPct val="100000"/>
                </a:pPr>
                <a:r>
                  <a:rPr lang="en-US" dirty="0"/>
                  <a:t>VGG 512x7x7x4096 = </a:t>
                </a:r>
                <a:r>
                  <a:rPr lang="en-US" dirty="0" smtClean="0"/>
                  <a:t>102M</a:t>
                </a:r>
              </a:p>
              <a:p>
                <a:pPr marL="320833" indent="-320833">
                  <a:buSzPct val="100000"/>
                </a:pPr>
                <a:r>
                  <a:rPr lang="zh-CN" altLang="en-US" dirty="0" smtClean="0"/>
                  <a:t>另外，全连接层也丢失了空间信息</a:t>
                </a:r>
                <a:endParaRPr dirty="0"/>
              </a:p>
            </p:txBody>
          </p:sp>
        </mc:Choice>
        <mc:Fallback xmlns="">
          <p:sp>
            <p:nvSpPr>
              <p:cNvPr id="358" name="Convolution layers need relatively few parameters…"/>
              <p:cNvSpPr txBox="1">
                <a:spLocks noGrp="1" noRot="1" noChangeAspect="1" noMove="1" noResize="1" noEditPoints="1" noAdjustHandles="1" noChangeArrowheads="1" noChangeShapeType="1" noTextEdit="1"/>
              </p:cNvSpPr>
              <p:nvPr>
                <p:ph sz="quarter" idx="10"/>
              </p:nvPr>
            </p:nvSpPr>
            <p:spPr>
              <a:xfrm>
                <a:off x="332546" y="1033870"/>
                <a:ext cx="10580306" cy="5237271"/>
              </a:xfrm>
              <a:prstGeom prst="rect">
                <a:avLst/>
              </a:prstGeom>
              <a:blipFill rotWithShape="0">
                <a:blip r:embed="rId2"/>
                <a:stretch>
                  <a:fillRect l="-1037"/>
                </a:stretch>
              </a:blipFill>
            </p:spPr>
            <p:txBody>
              <a:bodyPr/>
              <a:lstStyle/>
              <a:p>
                <a:r>
                  <a:rPr lang="zh-CN" altLang="en-US">
                    <a:noFill/>
                  </a:rPr>
                  <a:t> </a:t>
                </a:r>
              </a:p>
            </p:txBody>
          </p:sp>
        </mc:Fallback>
      </mc:AlternateContent>
      <p:sp>
        <p:nvSpPr>
          <p:cNvPr id="357" name="The Last Layer(s)"/>
          <p:cNvSpPr txBox="1">
            <a:spLocks noGrp="1"/>
          </p:cNvSpPr>
          <p:nvPr>
            <p:ph type="title"/>
          </p:nvPr>
        </p:nvSpPr>
        <p:spPr>
          <a:prstGeom prst="rect">
            <a:avLst/>
          </a:prstGeom>
        </p:spPr>
        <p:txBody>
          <a:bodyPr/>
          <a:lstStyle/>
          <a:p>
            <a:r>
              <a:rPr lang="ja-JP" altLang="en-US"/>
              <a:t>最后一层的诅咒</a:t>
            </a:r>
            <a:endParaRPr dirty="0"/>
          </a:p>
        </p:txBody>
      </p:sp>
      <p:grpSp>
        <p:nvGrpSpPr>
          <p:cNvPr id="361" name="Group"/>
          <p:cNvGrpSpPr/>
          <p:nvPr/>
        </p:nvGrpSpPr>
        <p:grpSpPr>
          <a:xfrm>
            <a:off x="1382751" y="4103648"/>
            <a:ext cx="8986946" cy="2589759"/>
            <a:chOff x="11529052" y="1795146"/>
            <a:chExt cx="6338290" cy="1770597"/>
          </a:xfrm>
        </p:grpSpPr>
        <p:pic>
          <p:nvPicPr>
            <p:cNvPr id="359" name="Image" descr="Image"/>
            <p:cNvPicPr>
              <a:picLocks noChangeAspect="1"/>
            </p:cNvPicPr>
            <p:nvPr/>
          </p:nvPicPr>
          <p:blipFill>
            <a:blip r:embed="rId3"/>
            <a:stretch>
              <a:fillRect/>
            </a:stretch>
          </p:blipFill>
          <p:spPr>
            <a:xfrm>
              <a:off x="11529052" y="1970390"/>
              <a:ext cx="6338290" cy="1595353"/>
            </a:xfrm>
            <a:prstGeom prst="rect">
              <a:avLst/>
            </a:prstGeom>
            <a:ln w="12700" cap="flat">
              <a:noFill/>
              <a:miter lim="400000"/>
            </a:ln>
            <a:effectLst/>
          </p:spPr>
        </p:pic>
        <p:sp>
          <p:nvSpPr>
            <p:cNvPr id="360" name="Rounded Rectangle"/>
            <p:cNvSpPr/>
            <p:nvPr/>
          </p:nvSpPr>
          <p:spPr>
            <a:xfrm>
              <a:off x="16948659" y="1795146"/>
              <a:ext cx="896004" cy="1569043"/>
            </a:xfrm>
            <a:prstGeom prst="roundRect">
              <a:avLst>
                <a:gd name="adj" fmla="val 15000"/>
              </a:avLst>
            </a:prstGeom>
            <a:noFill/>
            <a:ln w="50800" cap="flat">
              <a:solidFill>
                <a:srgbClr val="C00000"/>
              </a:solidFill>
              <a:prstDash val="solid"/>
              <a:round/>
            </a:ln>
            <a:effectLst/>
          </p:spPr>
          <p:txBody>
            <a:bodyPr wrap="square" lIns="60959" tIns="60959" rIns="60959" bIns="60959" numCol="1" anchor="ctr">
              <a:noAutofit/>
            </a:bodyPr>
            <a:lstStyle/>
            <a:p>
              <a:pPr>
                <a:spcBef>
                  <a:spcPts val="1200"/>
                </a:spcBef>
                <a:defRPr sz="4000" b="1">
                  <a:solidFill>
                    <a:srgbClr val="000000"/>
                  </a:solidFill>
                </a:defRPr>
              </a:pPr>
              <a:endParaRPr sz="5333"/>
            </a:p>
          </p:txBody>
        </p:sp>
      </p:grpSp>
      <p:sp>
        <p:nvSpPr>
          <p:cNvPr id="362" name="Equation"/>
          <p:cNvSpPr txBox="1"/>
          <p:nvPr/>
        </p:nvSpPr>
        <p:spPr>
          <a:xfrm>
            <a:off x="5016714" y="126527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363" name="Equation"/>
          <p:cNvSpPr txBox="1"/>
          <p:nvPr/>
        </p:nvSpPr>
        <p:spPr>
          <a:xfrm>
            <a:off x="7366714" y="1757716"/>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Tree>
    <p:extLst>
      <p:ext uri="{BB962C8B-B14F-4D97-AF65-F5344CB8AC3E}">
        <p14:creationId xmlns:p14="http://schemas.microsoft.com/office/powerpoint/2010/main" val="1242967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 convolutional layer…"/>
          <p:cNvSpPr txBox="1">
            <a:spLocks noGrp="1"/>
          </p:cNvSpPr>
          <p:nvPr>
            <p:ph sz="quarter" idx="10"/>
          </p:nvPr>
        </p:nvSpPr>
        <p:spPr>
          <a:prstGeom prst="rect">
            <a:avLst/>
          </a:prstGeom>
        </p:spPr>
        <p:txBody>
          <a:bodyPr/>
          <a:lstStyle/>
          <a:p>
            <a:r>
              <a:rPr lang="ja-JP" altLang="en-US" dirty="0"/>
              <a:t>卷</a:t>
            </a:r>
            <a:r>
              <a:rPr lang="ja-JP" altLang="en-US" dirty="0" smtClean="0"/>
              <a:t>积层</a:t>
            </a:r>
            <a:endParaRPr lang="ja-JP" altLang="en-US" dirty="0"/>
          </a:p>
          <a:p>
            <a:pPr lvl="1"/>
            <a:r>
              <a:rPr lang="en-US" altLang="ja-JP" dirty="0" smtClean="0"/>
              <a:t> </a:t>
            </a:r>
            <a:r>
              <a:rPr lang="ja-JP" altLang="en-US" dirty="0" smtClean="0"/>
              <a:t>超</a:t>
            </a:r>
            <a:r>
              <a:rPr lang="ja-JP" altLang="en-US" dirty="0"/>
              <a:t>参数</a:t>
            </a:r>
            <a:r>
              <a:rPr lang="zh-CN" altLang="en-US" dirty="0" smtClean="0"/>
              <a:t>：卷积核</a:t>
            </a:r>
            <a:r>
              <a:rPr lang="ja-JP" altLang="en-US" dirty="0" smtClean="0"/>
              <a:t>大小，步幅和</a:t>
            </a:r>
            <a:r>
              <a:rPr lang="ja-JP" altLang="en-US" dirty="0"/>
              <a:t>填充</a:t>
            </a:r>
          </a:p>
          <a:p>
            <a:r>
              <a:rPr lang="ja-JP" altLang="en-US" dirty="0"/>
              <a:t>接下来是两个</a:t>
            </a:r>
            <a:r>
              <a:rPr lang="zh-CN" altLang="en-US" dirty="0"/>
              <a:t> </a:t>
            </a:r>
            <a:r>
              <a:rPr lang="en-US" altLang="ja-JP" dirty="0"/>
              <a:t>1</a:t>
            </a:r>
            <a:r>
              <a:rPr lang="en-US" dirty="0"/>
              <a:t>x1</a:t>
            </a:r>
            <a:r>
              <a:rPr lang="zh-CN" altLang="en-US" dirty="0"/>
              <a:t> </a:t>
            </a:r>
            <a:r>
              <a:rPr lang="ja-JP" altLang="en-US" dirty="0"/>
              <a:t>卷积层</a:t>
            </a:r>
          </a:p>
          <a:p>
            <a:pPr lvl="1"/>
            <a:r>
              <a:rPr lang="en-US" altLang="ja-JP" dirty="0" smtClean="0"/>
              <a:t> </a:t>
            </a:r>
            <a:r>
              <a:rPr lang="ja-JP" altLang="en-US" dirty="0" smtClean="0"/>
              <a:t>步</a:t>
            </a:r>
            <a:r>
              <a:rPr lang="ja-JP" altLang="en-US" dirty="0"/>
              <a:t>幅</a:t>
            </a:r>
            <a:r>
              <a:rPr lang="en-US" altLang="zh-CN" dirty="0"/>
              <a:t>1</a:t>
            </a:r>
          </a:p>
          <a:p>
            <a:pPr lvl="1"/>
            <a:r>
              <a:rPr lang="en-US" altLang="ja-JP" dirty="0" smtClean="0"/>
              <a:t> </a:t>
            </a:r>
            <a:r>
              <a:rPr lang="ja-JP" altLang="en-US" dirty="0" smtClean="0"/>
              <a:t>无</a:t>
            </a:r>
            <a:r>
              <a:rPr lang="ja-JP" altLang="en-US" dirty="0"/>
              <a:t>填充</a:t>
            </a:r>
            <a:endParaRPr lang="en-US" altLang="ja-JP" dirty="0"/>
          </a:p>
          <a:p>
            <a:pPr lvl="1"/>
            <a:r>
              <a:rPr lang="en-US" altLang="ja-JP" dirty="0" smtClean="0"/>
              <a:t> </a:t>
            </a:r>
            <a:r>
              <a:rPr lang="ja-JP" altLang="en-US" dirty="0" smtClean="0"/>
              <a:t>与</a:t>
            </a:r>
            <a:r>
              <a:rPr lang="ja-JP" altLang="en-US" dirty="0"/>
              <a:t>第一层输出通道相同</a:t>
            </a:r>
          </a:p>
          <a:p>
            <a:pPr lvl="1"/>
            <a:r>
              <a:rPr lang="en-US" altLang="ja-JP" dirty="0" smtClean="0"/>
              <a:t> </a:t>
            </a:r>
            <a:r>
              <a:rPr lang="ja-JP" altLang="en-US" dirty="0" smtClean="0"/>
              <a:t>充当</a:t>
            </a:r>
            <a:r>
              <a:rPr lang="ja-JP" altLang="en-US" dirty="0"/>
              <a:t>稠密</a:t>
            </a:r>
            <a:r>
              <a:rPr lang="ja-JP" altLang="en-US" dirty="0" smtClean="0"/>
              <a:t>层</a:t>
            </a:r>
            <a:endParaRPr dirty="0"/>
          </a:p>
        </p:txBody>
      </p:sp>
      <p:sp>
        <p:nvSpPr>
          <p:cNvPr id="379" name="NiN Block"/>
          <p:cNvSpPr txBox="1">
            <a:spLocks noGrp="1"/>
          </p:cNvSpPr>
          <p:nvPr>
            <p:ph type="title"/>
          </p:nvPr>
        </p:nvSpPr>
        <p:spPr>
          <a:prstGeom prst="rect">
            <a:avLst/>
          </a:prstGeom>
        </p:spPr>
        <p:txBody>
          <a:bodyPr/>
          <a:lstStyle/>
          <a:p>
            <a:r>
              <a:rPr dirty="0" err="1"/>
              <a:t>NiN</a:t>
            </a:r>
            <a:r>
              <a:rPr dirty="0"/>
              <a:t> </a:t>
            </a:r>
            <a:r>
              <a:rPr lang="ja-JP" altLang="en-US"/>
              <a:t>块</a:t>
            </a:r>
            <a:endParaRPr dirty="0"/>
          </a:p>
        </p:txBody>
      </p:sp>
      <p:pic>
        <p:nvPicPr>
          <p:cNvPr id="381" name="Screen Shot 2019-02-22 at 11.25.56 AM.png" descr="Screen Shot 2019-02-22 at 11.25.56 AM.png"/>
          <p:cNvPicPr>
            <a:picLocks noChangeAspect="1"/>
          </p:cNvPicPr>
          <p:nvPr/>
        </p:nvPicPr>
        <p:blipFill>
          <a:blip r:embed="rId2"/>
          <a:stretch>
            <a:fillRect/>
          </a:stretch>
        </p:blipFill>
        <p:spPr>
          <a:xfrm>
            <a:off x="6135112" y="3702204"/>
            <a:ext cx="2828150" cy="2682829"/>
          </a:xfrm>
          <a:prstGeom prst="rect">
            <a:avLst/>
          </a:prstGeom>
          <a:ln w="12700">
            <a:miter lim="400000"/>
          </a:ln>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202" y="832756"/>
            <a:ext cx="2066499" cy="6064191"/>
          </a:xfrm>
          <a:prstGeom prst="rect">
            <a:avLst/>
          </a:prstGeom>
        </p:spPr>
      </p:pic>
      <p:cxnSp>
        <p:nvCxnSpPr>
          <p:cNvPr id="6" name="直线箭头连接符 5"/>
          <p:cNvCxnSpPr/>
          <p:nvPr/>
        </p:nvCxnSpPr>
        <p:spPr bwMode="auto">
          <a:xfrm flipH="1" flipV="1">
            <a:off x="8894406" y="4616605"/>
            <a:ext cx="628736" cy="1768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661235" y="4416550"/>
            <a:ext cx="5262979" cy="400110"/>
          </a:xfrm>
          <a:prstGeom prst="rect">
            <a:avLst/>
          </a:prstGeom>
        </p:spPr>
        <p:txBody>
          <a:bodyPr wrap="none">
            <a:spAutoFit/>
          </a:bodyPr>
          <a:lstStyle/>
          <a:p>
            <a:pPr lvl="1"/>
            <a:r>
              <a:rPr lang="zh-CN" altLang="en-US" sz="2000" dirty="0">
                <a:solidFill>
                  <a:srgbClr val="09405E"/>
                </a:solidFill>
                <a:latin typeface="Microsoft YaHei" charset="-122"/>
                <a:ea typeface="Microsoft YaHei" charset="-122"/>
                <a:cs typeface="Microsoft YaHei" charset="-122"/>
              </a:rPr>
              <a:t>（对每个像素，在通道层面上的全连接）</a:t>
            </a:r>
          </a:p>
        </p:txBody>
      </p:sp>
    </p:spTree>
    <p:extLst>
      <p:ext uri="{BB962C8B-B14F-4D97-AF65-F5344CB8AC3E}">
        <p14:creationId xmlns:p14="http://schemas.microsoft.com/office/powerpoint/2010/main" val="578541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srcRect l="78809" t="24397" b="24397"/>
          <a:stretch>
            <a:fillRect/>
          </a:stretch>
        </p:blipFill>
        <p:spPr>
          <a:xfrm>
            <a:off x="8593877" y="974171"/>
            <a:ext cx="1824161" cy="2649269"/>
          </a:xfrm>
          <a:prstGeom prst="rect">
            <a:avLst/>
          </a:prstGeom>
          <a:ln w="12700">
            <a:miter lim="400000"/>
          </a:ln>
        </p:spPr>
      </p:pic>
      <p:sp>
        <p:nvSpPr>
          <p:cNvPr id="2" name="内容占位符 1"/>
          <p:cNvSpPr>
            <a:spLocks noGrp="1"/>
          </p:cNvSpPr>
          <p:nvPr>
            <p:ph sz="quarter" idx="10"/>
          </p:nvPr>
        </p:nvSpPr>
        <p:spPr/>
        <p:txBody>
          <a:bodyPr/>
          <a:lstStyle/>
          <a:p>
            <a:endParaRPr kumimoji="1" lang="zh-CN" altLang="en-US"/>
          </a:p>
        </p:txBody>
      </p:sp>
      <p:sp>
        <p:nvSpPr>
          <p:cNvPr id="384" name="NiN Networks"/>
          <p:cNvSpPr txBox="1">
            <a:spLocks noGrp="1"/>
          </p:cNvSpPr>
          <p:nvPr>
            <p:ph type="title"/>
          </p:nvPr>
        </p:nvSpPr>
        <p:spPr>
          <a:prstGeom prst="rect">
            <a:avLst/>
          </a:prstGeom>
        </p:spPr>
        <p:txBody>
          <a:bodyPr/>
          <a:lstStyle/>
          <a:p>
            <a:r>
              <a:rPr dirty="0" err="1"/>
              <a:t>NiN</a:t>
            </a:r>
            <a:r>
              <a:rPr dirty="0"/>
              <a:t> </a:t>
            </a:r>
            <a:r>
              <a:rPr lang="ja-JP" altLang="en-US"/>
              <a:t>网络</a:t>
            </a:r>
            <a:endParaRPr dirty="0"/>
          </a:p>
        </p:txBody>
      </p:sp>
      <p:pic>
        <p:nvPicPr>
          <p:cNvPr id="385" name="Image" descr="Image"/>
          <p:cNvPicPr>
            <a:picLocks noChangeAspect="1"/>
          </p:cNvPicPr>
          <p:nvPr/>
        </p:nvPicPr>
        <p:blipFill>
          <a:blip r:embed="rId2"/>
          <a:stretch>
            <a:fillRect/>
          </a:stretch>
        </p:blipFill>
        <p:spPr>
          <a:xfrm>
            <a:off x="1809691" y="1143874"/>
            <a:ext cx="8608347" cy="5173928"/>
          </a:xfrm>
          <a:prstGeom prst="rect">
            <a:avLst/>
          </a:prstGeom>
          <a:ln w="12700">
            <a:miter lim="400000"/>
          </a:ln>
        </p:spPr>
      </p:pic>
      <p:pic>
        <p:nvPicPr>
          <p:cNvPr id="386" name="Screen Shot 2019-02-22 at 11.26.04 AM.png" descr="Screen Shot 2019-02-22 at 11.26.04 AM.png"/>
          <p:cNvPicPr>
            <a:picLocks noChangeAspect="1"/>
          </p:cNvPicPr>
          <p:nvPr/>
        </p:nvPicPr>
        <p:blipFill>
          <a:blip r:embed="rId3"/>
          <a:srcRect t="25944"/>
          <a:stretch>
            <a:fillRect/>
          </a:stretch>
        </p:blipFill>
        <p:spPr>
          <a:xfrm>
            <a:off x="8538049" y="1947797"/>
            <a:ext cx="1935779" cy="4416879"/>
          </a:xfrm>
          <a:prstGeom prst="rect">
            <a:avLst/>
          </a:prstGeom>
          <a:ln w="12700">
            <a:miter lim="400000"/>
          </a:ln>
        </p:spPr>
      </p:pic>
      <p:sp>
        <p:nvSpPr>
          <p:cNvPr id="387" name="Rounded Rectangle"/>
          <p:cNvSpPr/>
          <p:nvPr/>
        </p:nvSpPr>
        <p:spPr>
          <a:xfrm>
            <a:off x="3905912" y="966840"/>
            <a:ext cx="2089945" cy="1467888"/>
          </a:xfrm>
          <a:prstGeom prst="roundRect">
            <a:avLst>
              <a:gd name="adj" fmla="val 7837"/>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8" name="Rounded Rectangle"/>
          <p:cNvSpPr/>
          <p:nvPr/>
        </p:nvSpPr>
        <p:spPr>
          <a:xfrm>
            <a:off x="8511725" y="1341060"/>
            <a:ext cx="2089945" cy="583981"/>
          </a:xfrm>
          <a:prstGeom prst="roundRect">
            <a:avLst>
              <a:gd name="adj" fmla="val 19698"/>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9" name="NiN Net"/>
          <p:cNvSpPr/>
          <p:nvPr/>
        </p:nvSpPr>
        <p:spPr>
          <a:xfrm>
            <a:off x="9486469" y="258443"/>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sz="2400" dirty="0" err="1">
                <a:solidFill>
                  <a:srgbClr val="002060"/>
                </a:solidFill>
                <a:latin typeface="Microsoft YaHei" charset="-122"/>
                <a:ea typeface="Microsoft YaHei" charset="-122"/>
                <a:cs typeface="Microsoft YaHei" charset="-122"/>
              </a:rPr>
              <a:t>NiN</a:t>
            </a:r>
            <a:r>
              <a:rPr sz="2400" dirty="0">
                <a:solidFill>
                  <a:srgbClr val="002060"/>
                </a:solidFill>
                <a:latin typeface="Microsoft YaHei" charset="-122"/>
                <a:ea typeface="Microsoft YaHei" charset="-122"/>
                <a:cs typeface="Microsoft YaHei" charset="-122"/>
              </a:rPr>
              <a:t>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
        <p:nvSpPr>
          <p:cNvPr id="390" name="VGG Net"/>
          <p:cNvSpPr/>
          <p:nvPr/>
        </p:nvSpPr>
        <p:spPr>
          <a:xfrm>
            <a:off x="5721901" y="604882"/>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sz="2400" dirty="0">
                <a:solidFill>
                  <a:srgbClr val="002060"/>
                </a:solidFill>
                <a:latin typeface="Microsoft YaHei" charset="-122"/>
                <a:ea typeface="Microsoft YaHei" charset="-122"/>
                <a:cs typeface="Microsoft YaHei" charset="-122"/>
              </a:rPr>
              <a:t>VGG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9861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placed AlexNet’s dense layers with a NiN block…"/>
          <p:cNvSpPr txBox="1">
            <a:spLocks noGrp="1"/>
          </p:cNvSpPr>
          <p:nvPr>
            <p:ph sz="quarter" idx="10"/>
          </p:nvPr>
        </p:nvSpPr>
        <p:spPr>
          <a:xfrm>
            <a:off x="630237" y="1147763"/>
            <a:ext cx="7733178" cy="5237271"/>
          </a:xfrm>
          <a:prstGeom prst="rect">
            <a:avLst/>
          </a:prstGeom>
        </p:spPr>
        <p:txBody>
          <a:bodyPr/>
          <a:lstStyle/>
          <a:p>
            <a:r>
              <a:rPr lang="ja-JP" altLang="en-US" dirty="0"/>
              <a:t>用</a:t>
            </a:r>
            <a:r>
              <a:rPr lang="zh-CN" altLang="en-US" dirty="0"/>
              <a:t> </a:t>
            </a:r>
            <a:r>
              <a:rPr lang="en-US" dirty="0" err="1"/>
              <a:t>NiN</a:t>
            </a:r>
            <a:r>
              <a:rPr lang="zh-CN" altLang="en-US" dirty="0"/>
              <a:t> </a:t>
            </a:r>
            <a:r>
              <a:rPr lang="ja-JP" altLang="en-US" dirty="0"/>
              <a:t>块替换了</a:t>
            </a:r>
            <a:r>
              <a:rPr lang="zh-CN" altLang="en-US" dirty="0"/>
              <a:t> </a:t>
            </a:r>
            <a:r>
              <a:rPr lang="en-US" dirty="0" err="1"/>
              <a:t>AlexNet</a:t>
            </a:r>
            <a:r>
              <a:rPr lang="zh-CN" altLang="en-US" dirty="0"/>
              <a:t> </a:t>
            </a:r>
            <a:r>
              <a:rPr lang="ja-JP" altLang="en-US" dirty="0"/>
              <a:t>的稠密层</a:t>
            </a:r>
          </a:p>
          <a:p>
            <a:r>
              <a:rPr lang="ja-JP" altLang="en-US" dirty="0"/>
              <a:t>输出</a:t>
            </a:r>
            <a:r>
              <a:rPr lang="zh-CN" altLang="en-US" dirty="0"/>
              <a:t>：</a:t>
            </a:r>
            <a:r>
              <a:rPr lang="ja-JP" altLang="en-US" dirty="0"/>
              <a:t>全局平均</a:t>
            </a:r>
            <a:r>
              <a:rPr lang="zh-CN" altLang="en-US" dirty="0"/>
              <a:t>池</a:t>
            </a:r>
            <a:r>
              <a:rPr lang="ja-JP" altLang="en-US" dirty="0"/>
              <a:t>化</a:t>
            </a:r>
            <a:r>
              <a:rPr lang="ja-JP" altLang="en-US" dirty="0" smtClean="0"/>
              <a:t>层</a:t>
            </a:r>
            <a:endParaRPr lang="en-US" altLang="ja-JP" dirty="0" smtClean="0"/>
          </a:p>
          <a:p>
            <a:pPr lvl="1"/>
            <a:r>
              <a:rPr lang="zh-CN" altLang="en-US" dirty="0" smtClean="0"/>
              <a:t> 参数更少（防止过拟合），但训练时间可能更长</a:t>
            </a:r>
            <a:endParaRPr lang="en-US" altLang="zh-CN" dirty="0" smtClean="0"/>
          </a:p>
          <a:p>
            <a:pPr lvl="1"/>
            <a:r>
              <a:rPr lang="zh-CN" altLang="en-US" dirty="0"/>
              <a:t> </a:t>
            </a:r>
            <a:r>
              <a:rPr lang="zh-CN" altLang="en-US" dirty="0" smtClean="0"/>
              <a:t>特征图与目标类别之间的关系更直接</a:t>
            </a:r>
            <a:endParaRPr dirty="0"/>
          </a:p>
        </p:txBody>
      </p:sp>
      <p:sp>
        <p:nvSpPr>
          <p:cNvPr id="392" name="NiN Last Layers"/>
          <p:cNvSpPr txBox="1">
            <a:spLocks noGrp="1"/>
          </p:cNvSpPr>
          <p:nvPr>
            <p:ph type="title"/>
          </p:nvPr>
        </p:nvSpPr>
        <p:spPr>
          <a:prstGeom prst="rect">
            <a:avLst/>
          </a:prstGeom>
        </p:spPr>
        <p:txBody>
          <a:bodyPr/>
          <a:lstStyle/>
          <a:p>
            <a:r>
              <a:rPr dirty="0" err="1"/>
              <a:t>NiN</a:t>
            </a:r>
            <a:r>
              <a:rPr dirty="0"/>
              <a:t> </a:t>
            </a:r>
            <a:r>
              <a:rPr lang="ja-JP" altLang="en-US"/>
              <a:t>最后一层</a:t>
            </a:r>
            <a:endParaRPr dirty="0"/>
          </a:p>
        </p:txBody>
      </p:sp>
      <p:pic>
        <p:nvPicPr>
          <p:cNvPr id="1026" name="Picture 2" descr="https://img2018.cnblogs.com/blog/891145/201811/891145-20181126095519997-6769460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893" y="3299644"/>
            <a:ext cx="5858107" cy="340039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892" y="4076710"/>
            <a:ext cx="6252117" cy="2308324"/>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如果我们最终有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类，那么最后一层卷积输出的</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就只有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，然后对这个</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应用全局池化，输出长度为</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的向量，这就相当于剔除了全连接层黑箱子操作的特征，直接赋予了每个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实际的类别意义</a:t>
            </a:r>
            <a:r>
              <a:rPr lang="zh-CN" altLang="en-US" sz="24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1094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sz="3600" dirty="0"/>
          </a:p>
        </p:txBody>
      </p:sp>
      <p:sp>
        <p:nvSpPr>
          <p:cNvPr id="206" name="Picking the best convolution …"/>
          <p:cNvSpPr txBox="1">
            <a:spLocks noGrp="1"/>
          </p:cNvSpPr>
          <p:nvPr>
            <p:ph type="title"/>
          </p:nvPr>
        </p:nvSpPr>
        <p:spPr>
          <a:prstGeom prst="rect">
            <a:avLst/>
          </a:prstGeom>
        </p:spPr>
        <p:txBody>
          <a:bodyPr/>
          <a:lstStyle/>
          <a:p>
            <a:r>
              <a:rPr lang="ja-JP" altLang="en-US"/>
              <a:t>选最合适的卷积</a:t>
            </a:r>
            <a:r>
              <a:rPr lang="zh-CN" altLang="en-US" dirty="0"/>
              <a:t> </a:t>
            </a:r>
            <a:r>
              <a:rPr dirty="0"/>
              <a:t>…</a:t>
            </a:r>
          </a:p>
        </p:txBody>
      </p:sp>
      <p:pic>
        <p:nvPicPr>
          <p:cNvPr id="207" name="Image" descr="Image"/>
          <p:cNvPicPr>
            <a:picLocks noChangeAspect="1"/>
          </p:cNvPicPr>
          <p:nvPr/>
        </p:nvPicPr>
        <p:blipFill>
          <a:blip r:embed="rId2"/>
          <a:srcRect t="48558"/>
          <a:stretch>
            <a:fillRect/>
          </a:stretch>
        </p:blipFill>
        <p:spPr>
          <a:xfrm>
            <a:off x="1050557" y="2777138"/>
            <a:ext cx="4544679" cy="3527887"/>
          </a:xfrm>
          <a:prstGeom prst="rect">
            <a:avLst/>
          </a:prstGeom>
          <a:ln w="12700">
            <a:miter lim="400000"/>
          </a:ln>
        </p:spPr>
      </p:pic>
      <p:pic>
        <p:nvPicPr>
          <p:cNvPr id="208" name="Image" descr="Image"/>
          <p:cNvPicPr>
            <a:picLocks noChangeAspect="1"/>
          </p:cNvPicPr>
          <p:nvPr/>
        </p:nvPicPr>
        <p:blipFill>
          <a:blip r:embed="rId3"/>
          <a:srcRect t="43945"/>
          <a:stretch>
            <a:fillRect/>
          </a:stretch>
        </p:blipFill>
        <p:spPr>
          <a:xfrm>
            <a:off x="5907920" y="2786664"/>
            <a:ext cx="2262544" cy="3509033"/>
          </a:xfrm>
          <a:prstGeom prst="rect">
            <a:avLst/>
          </a:prstGeom>
          <a:ln w="12700">
            <a:miter lim="400000"/>
          </a:ln>
        </p:spPr>
      </p:pic>
      <p:pic>
        <p:nvPicPr>
          <p:cNvPr id="209" name="Screen Shot 2019-02-22 at 11.25.56 AM.png" descr="Screen Shot 2019-02-22 at 11.25.56 AM.png"/>
          <p:cNvPicPr>
            <a:picLocks noChangeAspect="1"/>
          </p:cNvPicPr>
          <p:nvPr/>
        </p:nvPicPr>
        <p:blipFill>
          <a:blip r:embed="rId4"/>
          <a:srcRect l="5180" t="4526" r="6156" b="9742"/>
          <a:stretch>
            <a:fillRect/>
          </a:stretch>
        </p:blipFill>
        <p:spPr>
          <a:xfrm>
            <a:off x="8483519" y="4215853"/>
            <a:ext cx="2314576" cy="2123017"/>
          </a:xfrm>
          <a:prstGeom prst="rect">
            <a:avLst/>
          </a:prstGeom>
          <a:ln w="12700">
            <a:miter lim="400000"/>
          </a:ln>
        </p:spPr>
      </p:pic>
      <p:sp>
        <p:nvSpPr>
          <p:cNvPr id="210" name="LeNet"/>
          <p:cNvSpPr txBox="1"/>
          <p:nvPr/>
        </p:nvSpPr>
        <p:spPr>
          <a:xfrm>
            <a:off x="1582408" y="2209274"/>
            <a:ext cx="850872"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dirty="0">
                <a:latin typeface="Microsoft YaHei" charset="-122"/>
                <a:ea typeface="Microsoft YaHei" charset="-122"/>
                <a:cs typeface="Microsoft YaHei" charset="-122"/>
              </a:rPr>
              <a:t>LeNet</a:t>
            </a:r>
          </a:p>
        </p:txBody>
      </p:sp>
      <p:sp>
        <p:nvSpPr>
          <p:cNvPr id="211" name="AlexNet"/>
          <p:cNvSpPr txBox="1"/>
          <p:nvPr/>
        </p:nvSpPr>
        <p:spPr>
          <a:xfrm>
            <a:off x="3886487" y="2209274"/>
            <a:ext cx="1099338"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AlexNet</a:t>
            </a:r>
          </a:p>
        </p:txBody>
      </p:sp>
      <p:sp>
        <p:nvSpPr>
          <p:cNvPr id="212" name="VGG"/>
          <p:cNvSpPr txBox="1"/>
          <p:nvPr/>
        </p:nvSpPr>
        <p:spPr>
          <a:xfrm>
            <a:off x="6631120" y="2209274"/>
            <a:ext cx="672105"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VGG</a:t>
            </a:r>
          </a:p>
        </p:txBody>
      </p:sp>
      <p:sp>
        <p:nvSpPr>
          <p:cNvPr id="213" name="NiN"/>
          <p:cNvSpPr txBox="1"/>
          <p:nvPr/>
        </p:nvSpPr>
        <p:spPr>
          <a:xfrm>
            <a:off x="9317404" y="2209274"/>
            <a:ext cx="608819" cy="400110"/>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NiN</a:t>
            </a:r>
          </a:p>
        </p:txBody>
      </p:sp>
      <p:grpSp>
        <p:nvGrpSpPr>
          <p:cNvPr id="219" name="Group"/>
          <p:cNvGrpSpPr/>
          <p:nvPr/>
        </p:nvGrpSpPr>
        <p:grpSpPr>
          <a:xfrm>
            <a:off x="1099689" y="842893"/>
            <a:ext cx="6885273" cy="928833"/>
            <a:chOff x="0" y="0"/>
            <a:chExt cx="5163954" cy="696623"/>
          </a:xfrm>
        </p:grpSpPr>
        <p:sp>
          <p:nvSpPr>
            <p:cNvPr id="214" name="1x1"/>
            <p:cNvSpPr/>
            <p:nvPr/>
          </p:nvSpPr>
          <p:spPr>
            <a:xfrm>
              <a:off x="0"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dirty="0" smtClean="0">
                  <a:latin typeface="Microsoft YaHei" charset="-122"/>
                  <a:ea typeface="Microsoft YaHei" charset="-122"/>
                  <a:cs typeface="Microsoft YaHei" charset="-122"/>
                </a:rPr>
                <a:t>1x1</a:t>
              </a:r>
              <a:endParaRPr sz="2400" dirty="0">
                <a:latin typeface="Microsoft YaHei" charset="-122"/>
                <a:ea typeface="Microsoft YaHei" charset="-122"/>
                <a:cs typeface="Microsoft YaHei" charset="-122"/>
              </a:endParaRPr>
            </a:p>
          </p:txBody>
        </p:sp>
        <p:sp>
          <p:nvSpPr>
            <p:cNvPr id="215" name="3x3"/>
            <p:cNvSpPr/>
            <p:nvPr/>
          </p:nvSpPr>
          <p:spPr>
            <a:xfrm>
              <a:off x="1207232"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3x3</a:t>
              </a:r>
            </a:p>
          </p:txBody>
        </p:sp>
        <p:sp>
          <p:nvSpPr>
            <p:cNvPr id="216" name="5x5"/>
            <p:cNvSpPr/>
            <p:nvPr/>
          </p:nvSpPr>
          <p:spPr>
            <a:xfrm>
              <a:off x="2414464" y="65819"/>
              <a:ext cx="714151" cy="564985"/>
            </a:xfrm>
            <a:prstGeom prst="roundRect">
              <a:avLst>
                <a:gd name="adj" fmla="val 18960"/>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5x5</a:t>
              </a:r>
            </a:p>
          </p:txBody>
        </p:sp>
        <p:sp>
          <p:nvSpPr>
            <p:cNvPr id="217" name="Max pooling"/>
            <p:cNvSpPr/>
            <p:nvPr/>
          </p:nvSpPr>
          <p:spPr>
            <a:xfrm>
              <a:off x="3621696" y="0"/>
              <a:ext cx="1542258" cy="696623"/>
            </a:xfrm>
            <a:prstGeom prst="roundRect">
              <a:avLst>
                <a:gd name="adj" fmla="val 15377"/>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lang="ja-JP" altLang="en-US" sz="2400" dirty="0" smtClean="0">
                  <a:latin typeface="Microsoft YaHei" charset="-122"/>
                  <a:ea typeface="Microsoft YaHei" charset="-122"/>
                  <a:cs typeface="Microsoft YaHei" charset="-122"/>
                </a:rPr>
                <a:t>最大</a:t>
              </a:r>
              <a:r>
                <a:rPr lang="zh-CN" altLang="en-US" sz="2400" dirty="0" smtClean="0">
                  <a:latin typeface="Microsoft YaHei" charset="-122"/>
                  <a:ea typeface="Microsoft YaHei" charset="-122"/>
                  <a:cs typeface="Microsoft YaHei" charset="-122"/>
                </a:rPr>
                <a:t>池</a:t>
              </a:r>
              <a:r>
                <a:rPr lang="ja-JP" altLang="en-US" sz="2400" dirty="0" smtClean="0">
                  <a:latin typeface="Microsoft YaHei" charset="-122"/>
                  <a:ea typeface="Microsoft YaHei" charset="-122"/>
                  <a:cs typeface="Microsoft YaHei" charset="-122"/>
                </a:rPr>
                <a:t>化</a:t>
              </a:r>
              <a:endParaRPr sz="2400" dirty="0">
                <a:latin typeface="Microsoft YaHei" charset="-122"/>
                <a:ea typeface="Microsoft YaHei" charset="-122"/>
                <a:cs typeface="Microsoft YaHei" charset="-122"/>
              </a:endParaRPr>
            </a:p>
          </p:txBody>
        </p:sp>
      </p:grpSp>
      <p:sp>
        <p:nvSpPr>
          <p:cNvPr id="3" name="矩形 2"/>
          <p:cNvSpPr/>
          <p:nvPr/>
        </p:nvSpPr>
        <p:spPr>
          <a:xfrm>
            <a:off x="3450020" y="6417479"/>
            <a:ext cx="3502882" cy="461665"/>
          </a:xfrm>
          <a:prstGeom prst="rect">
            <a:avLst/>
          </a:prstGeom>
        </p:spPr>
        <p:txBody>
          <a:bodyPr wrap="none">
            <a:spAutoFit/>
          </a:bodyPr>
          <a:lstStyle/>
          <a:p>
            <a:r>
              <a:rPr lang="ja-JP" altLang="en-US" sz="2400" dirty="0">
                <a:solidFill>
                  <a:srgbClr val="C00000"/>
                </a:solidFill>
                <a:latin typeface="Microsoft YaHei" charset="-122"/>
                <a:ea typeface="Microsoft YaHei" charset="-122"/>
                <a:cs typeface="Microsoft YaHei" charset="-122"/>
              </a:rPr>
              <a:t>干嘛选呢</a:t>
            </a:r>
            <a:r>
              <a:rPr lang="en-US" altLang="ja-JP" sz="2400" dirty="0">
                <a:solidFill>
                  <a:srgbClr val="C00000"/>
                </a:solidFill>
                <a:latin typeface="Microsoft YaHei" charset="-122"/>
                <a:ea typeface="Microsoft YaHei" charset="-122"/>
                <a:cs typeface="Microsoft YaHei" charset="-122"/>
              </a:rPr>
              <a:t>? </a:t>
            </a:r>
            <a:r>
              <a:rPr lang="ja-JP" altLang="en-US" sz="2400" dirty="0">
                <a:solidFill>
                  <a:srgbClr val="C00000"/>
                </a:solidFill>
                <a:latin typeface="Microsoft YaHei" charset="-122"/>
                <a:ea typeface="Microsoft YaHei" charset="-122"/>
                <a:cs typeface="Microsoft YaHei" charset="-122"/>
              </a:rPr>
              <a:t>都用就是了。</a:t>
            </a:r>
            <a:endParaRPr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7850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err="1" smtClean="0"/>
                  <a:t>ReLU</a:t>
                </a:r>
                <a:r>
                  <a:rPr lang="zh-CN" altLang="zh-CN" dirty="0" smtClean="0"/>
                  <a:t>函数</a:t>
                </a:r>
                <a:r>
                  <a:rPr lang="zh-CN" altLang="en-US" dirty="0" smtClean="0"/>
                  <a:t>：</a:t>
                </a:r>
                <a14:m>
                  <m:oMath xmlns:m="http://schemas.openxmlformats.org/officeDocument/2006/math">
                    <m:r>
                      <a:rPr lang="en-US" altLang="zh-CN" i="1" dirty="0">
                        <a:latin typeface="Cambria Math" charset="0"/>
                      </a:rPr>
                      <m:t>𝑅𝑒𝐿𝑈</m:t>
                    </m:r>
                    <m:r>
                      <a:rPr lang="en-US" altLang="zh-CN" i="1" dirty="0">
                        <a:latin typeface="Cambria Math" charset="0"/>
                      </a:rPr>
                      <m:t>(</m:t>
                    </m:r>
                    <m:r>
                      <a:rPr lang="en-US" altLang="zh-CN" i="1" dirty="0">
                        <a:latin typeface="Cambria Math" charset="0"/>
                      </a:rPr>
                      <m:t>𝑥</m:t>
                    </m:r>
                    <m:r>
                      <a:rPr lang="en-US" altLang="zh-CN" i="1" dirty="0">
                        <a:latin typeface="Cambria Math" charset="0"/>
                      </a:rPr>
                      <m:t>)=</m:t>
                    </m:r>
                    <m:r>
                      <a:rPr lang="en-US" altLang="zh-CN" i="1" dirty="0">
                        <a:latin typeface="Cambria Math" charset="0"/>
                      </a:rPr>
                      <m:t>𝑚𝑎𝑥</m:t>
                    </m:r>
                    <m:r>
                      <a:rPr lang="en-US" altLang="zh-CN" i="1" dirty="0">
                        <a:latin typeface="Cambria Math" charset="0"/>
                      </a:rPr>
                      <m:t>(</m:t>
                    </m:r>
                    <m:r>
                      <a:rPr lang="en-US" altLang="zh-CN" i="1" dirty="0">
                        <a:latin typeface="Cambria Math" charset="0"/>
                      </a:rPr>
                      <m:t>𝑥</m:t>
                    </m:r>
                    <m:r>
                      <a:rPr lang="en-US" altLang="zh-CN" i="1" dirty="0">
                        <a:latin typeface="Cambria Math" charset="0"/>
                      </a:rPr>
                      <m:t>,0)</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221725" y="2261744"/>
                <a:ext cx="6022848" cy="3416320"/>
              </a:xfrm>
              <a:prstGeom prst="rect">
                <a:avLst/>
              </a:prstGeom>
            </p:spPr>
            <p:txBody>
              <a:bodyPr wrap="square">
                <a:spAutoFit/>
              </a:bodyPr>
              <a:lstStyle/>
              <a:p>
                <a:pPr marL="342900" indent="-342900">
                  <a:buSzPct val="80000"/>
                  <a:buFont typeface="Wingdings" charset="2"/>
                  <a:buChar char="l"/>
                </a:pPr>
                <a:r>
                  <a:rPr lang="zh-CN" altLang="zh-CN" sz="2400" dirty="0" smtClean="0">
                    <a:solidFill>
                      <a:srgbClr val="09405E"/>
                    </a:solidFill>
                    <a:latin typeface="微软雅黑" panose="020B0503020204020204" pitchFamily="34" charset="-122"/>
                    <a:ea typeface="微软雅黑" panose="020B0503020204020204" pitchFamily="34" charset="-122"/>
                  </a:rPr>
                  <a:t>计算量小</a:t>
                </a:r>
                <a:r>
                  <a:rPr lang="zh-CN" altLang="en-US" sz="2400" dirty="0" smtClean="0">
                    <a:solidFill>
                      <a:srgbClr val="09405E"/>
                    </a:solidFill>
                    <a:latin typeface="微软雅黑" panose="020B0503020204020204" pitchFamily="34" charset="-122"/>
                    <a:ea typeface="微软雅黑" panose="020B0503020204020204" pitchFamily="34" charset="-122"/>
                  </a:rPr>
                  <a:t>：</a:t>
                </a:r>
                <a:r>
                  <a:rPr lang="zh-CN" altLang="zh-CN" sz="2400" dirty="0" smtClean="0">
                    <a:solidFill>
                      <a:srgbClr val="09405E"/>
                    </a:solidFill>
                    <a:latin typeface="微软雅黑" panose="020B0503020204020204" pitchFamily="34" charset="-122"/>
                    <a:ea typeface="微软雅黑" panose="020B0503020204020204" pitchFamily="34" charset="-122"/>
                  </a:rPr>
                  <a:t>不</a:t>
                </a:r>
                <a:r>
                  <a:rPr lang="zh-CN" altLang="zh-CN" sz="2400" dirty="0">
                    <a:solidFill>
                      <a:srgbClr val="09405E"/>
                    </a:solidFill>
                    <a:latin typeface="微软雅黑" panose="020B0503020204020204" pitchFamily="34" charset="-122"/>
                    <a:ea typeface="微软雅黑" panose="020B0503020204020204" pitchFamily="34" charset="-122"/>
                  </a:rPr>
                  <a:t>涉及</a:t>
                </a:r>
                <a:r>
                  <a:rPr lang="zh-CN" altLang="zh-CN" sz="2400" dirty="0" smtClean="0">
                    <a:solidFill>
                      <a:srgbClr val="09405E"/>
                    </a:solidFill>
                    <a:latin typeface="微软雅黑" panose="020B0503020204020204" pitchFamily="34" charset="-122"/>
                    <a:ea typeface="微软雅黑" panose="020B0503020204020204" pitchFamily="34" charset="-122"/>
                  </a:rPr>
                  <a:t>除法</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endParaRPr lang="en-US" altLang="zh-CN" sz="24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r>
                  <a:rPr lang="zh-CN" altLang="zh-CN" sz="2400" dirty="0" smtClean="0">
                    <a:solidFill>
                      <a:srgbClr val="09405E"/>
                    </a:solidFill>
                    <a:latin typeface="微软雅黑" panose="020B0503020204020204" pitchFamily="34" charset="-122"/>
                    <a:ea typeface="微软雅黑" panose="020B0503020204020204" pitchFamily="34" charset="-122"/>
                  </a:rPr>
                  <a:t>一部分</a:t>
                </a:r>
                <a:r>
                  <a:rPr lang="zh-CN" altLang="zh-CN" sz="2400" dirty="0">
                    <a:solidFill>
                      <a:srgbClr val="09405E"/>
                    </a:solidFill>
                    <a:latin typeface="微软雅黑" panose="020B0503020204020204" pitchFamily="34" charset="-122"/>
                    <a:ea typeface="微软雅黑" panose="020B0503020204020204" pitchFamily="34" charset="-122"/>
                  </a:rPr>
                  <a:t>神经元的输出为</a:t>
                </a:r>
                <a:r>
                  <a:rPr lang="en-US" altLang="zh-CN" sz="2400" dirty="0">
                    <a:solidFill>
                      <a:srgbClr val="09405E"/>
                    </a:solidFill>
                    <a:latin typeface="微软雅黑" panose="020B0503020204020204" pitchFamily="34" charset="-122"/>
                    <a:ea typeface="微软雅黑" panose="020B0503020204020204" pitchFamily="34" charset="-122"/>
                  </a:rPr>
                  <a:t> 0 </a:t>
                </a:r>
                <a:r>
                  <a:rPr lang="zh-CN" altLang="en-US" sz="2400" dirty="0" smtClean="0">
                    <a:solidFill>
                      <a:srgbClr val="09405E"/>
                    </a:solidFill>
                    <a:latin typeface="微软雅黑" panose="020B0503020204020204" pitchFamily="34" charset="-122"/>
                    <a:ea typeface="微软雅黑" panose="020B0503020204020204" pitchFamily="34" charset="-122"/>
                  </a:rPr>
                  <a:t>：</a:t>
                </a:r>
                <a:r>
                  <a:rPr lang="zh-CN" altLang="zh-CN" sz="2400" dirty="0" smtClean="0">
                    <a:solidFill>
                      <a:srgbClr val="09405E"/>
                    </a:solidFill>
                    <a:latin typeface="微软雅黑" panose="020B0503020204020204" pitchFamily="34" charset="-122"/>
                    <a:ea typeface="微软雅黑" panose="020B0503020204020204" pitchFamily="34" charset="-122"/>
                  </a:rPr>
                  <a:t>网络稀疏</a:t>
                </a:r>
                <a:r>
                  <a:rPr lang="zh-CN" altLang="en-US" sz="2400" dirty="0" smtClean="0">
                    <a:solidFill>
                      <a:srgbClr val="09405E"/>
                    </a:solidFill>
                    <a:latin typeface="微软雅黑" panose="020B0503020204020204" pitchFamily="34" charset="-122"/>
                    <a:ea typeface="微软雅黑" panose="020B0503020204020204" pitchFamily="34" charset="-122"/>
                  </a:rPr>
                  <a:t>，</a:t>
                </a:r>
                <a:r>
                  <a:rPr lang="zh-CN" altLang="zh-CN" sz="2400" dirty="0" smtClean="0">
                    <a:solidFill>
                      <a:srgbClr val="09405E"/>
                    </a:solidFill>
                    <a:latin typeface="微软雅黑" panose="020B0503020204020204" pitchFamily="34" charset="-122"/>
                    <a:ea typeface="微软雅黑" panose="020B0503020204020204" pitchFamily="34" charset="-122"/>
                  </a:rPr>
                  <a:t>减少</a:t>
                </a:r>
                <a:r>
                  <a:rPr lang="zh-CN" altLang="zh-CN" sz="2400" dirty="0">
                    <a:solidFill>
                      <a:srgbClr val="09405E"/>
                    </a:solidFill>
                    <a:latin typeface="微软雅黑" panose="020B0503020204020204" pitchFamily="34" charset="-122"/>
                    <a:ea typeface="微软雅黑" panose="020B0503020204020204" pitchFamily="34" charset="-122"/>
                  </a:rPr>
                  <a:t>了参数的相互依存关系，</a:t>
                </a:r>
                <a:r>
                  <a:rPr lang="zh-CN" altLang="zh-CN" sz="2400" dirty="0" smtClean="0">
                    <a:solidFill>
                      <a:srgbClr val="09405E"/>
                    </a:solidFill>
                    <a:latin typeface="微软雅黑" panose="020B0503020204020204" pitchFamily="34" charset="-122"/>
                    <a:ea typeface="微软雅黑" panose="020B0503020204020204" pitchFamily="34" charset="-122"/>
                  </a:rPr>
                  <a:t>缓解过拟合</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endParaRPr lang="en-US" altLang="zh-CN" sz="2400" dirty="0" smtClean="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r>
                  <a:rPr lang="zh-CN" altLang="zh-CN" sz="2400" dirty="0" smtClean="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400" i="1" dirty="0">
                        <a:latin typeface="Cambria Math" charset="0"/>
                      </a:rPr>
                      <m:t>𝑥</m:t>
                    </m:r>
                    <m:r>
                      <a:rPr lang="en-US" altLang="zh-CN" sz="2400" b="0" i="1" dirty="0" smtClean="0">
                        <a:latin typeface="Cambria Math" charset="0"/>
                      </a:rPr>
                      <m:t>&gt;0</m:t>
                    </m:r>
                  </m:oMath>
                </a14:m>
                <a:r>
                  <a:rPr lang="zh-CN" altLang="zh-CN" sz="2400" dirty="0">
                    <a:solidFill>
                      <a:srgbClr val="09405E"/>
                    </a:solidFill>
                    <a:latin typeface="微软雅黑" panose="020B0503020204020204" pitchFamily="34" charset="-122"/>
                    <a:ea typeface="微软雅黑" panose="020B0503020204020204" pitchFamily="34" charset="-122"/>
                  </a:rPr>
                  <a:t>时</a:t>
                </a:r>
                <a:r>
                  <a:rPr lang="zh-CN" altLang="zh-CN" sz="2400" dirty="0" smtClean="0">
                    <a:solidFill>
                      <a:srgbClr val="09405E"/>
                    </a:solidFill>
                    <a:latin typeface="微软雅黑" panose="020B0503020204020204" pitchFamily="34" charset="-122"/>
                    <a:ea typeface="微软雅黑" panose="020B0503020204020204" pitchFamily="34" charset="-122"/>
                  </a:rPr>
                  <a:t>，导数</a:t>
                </a:r>
                <a:r>
                  <a:rPr lang="zh-CN" altLang="zh-CN" sz="2400" dirty="0">
                    <a:solidFill>
                      <a:srgbClr val="09405E"/>
                    </a:solidFill>
                    <a:latin typeface="微软雅黑" panose="020B0503020204020204" pitchFamily="34" charset="-122"/>
                    <a:ea typeface="微软雅黑" panose="020B0503020204020204" pitchFamily="34" charset="-122"/>
                  </a:rPr>
                  <a:t>为</a:t>
                </a:r>
                <a:r>
                  <a:rPr lang="en-US" altLang="zh-CN" sz="2400" dirty="0">
                    <a:solidFill>
                      <a:srgbClr val="09405E"/>
                    </a:solidFill>
                    <a:latin typeface="微软雅黑" panose="020B0503020204020204" pitchFamily="34" charset="-122"/>
                    <a:ea typeface="微软雅黑" panose="020B0503020204020204" pitchFamily="34" charset="-122"/>
                  </a:rPr>
                  <a:t>1</a:t>
                </a:r>
                <a:r>
                  <a:rPr lang="zh-CN" altLang="zh-CN" sz="2400" dirty="0">
                    <a:solidFill>
                      <a:srgbClr val="09405E"/>
                    </a:solidFill>
                    <a:latin typeface="微软雅黑" panose="020B0503020204020204" pitchFamily="34" charset="-122"/>
                    <a:ea typeface="微软雅黑" panose="020B0503020204020204" pitchFamily="34" charset="-122"/>
                  </a:rPr>
                  <a:t>，解决了梯度消失问题，收敛速度远</a:t>
                </a:r>
                <a:r>
                  <a:rPr lang="zh-CN" altLang="zh-CN" sz="2400" dirty="0" smtClean="0">
                    <a:solidFill>
                      <a:srgbClr val="09405E"/>
                    </a:solidFill>
                    <a:latin typeface="微软雅黑" panose="020B0503020204020204" pitchFamily="34" charset="-122"/>
                    <a:ea typeface="微软雅黑" panose="020B0503020204020204" pitchFamily="34" charset="-122"/>
                  </a:rPr>
                  <a:t>快</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endParaRPr lang="en-US" altLang="zh-CN" sz="2400" dirty="0" smtClean="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r>
                  <a:rPr lang="zh-CN" altLang="zh-CN" sz="2400" dirty="0" smtClean="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400" i="1" dirty="0">
                        <a:latin typeface="Cambria Math" charset="0"/>
                      </a:rPr>
                      <m:t>𝑥</m:t>
                    </m:r>
                    <m:r>
                      <a:rPr lang="en-US" altLang="zh-CN" sz="2400" b="0" i="1" dirty="0" smtClean="0">
                        <a:latin typeface="Cambria Math" charset="0"/>
                      </a:rPr>
                      <m:t>&lt;</m:t>
                    </m:r>
                    <m:r>
                      <a:rPr lang="en-US" altLang="zh-CN" sz="2400" i="1" dirty="0">
                        <a:latin typeface="Cambria Math" charset="0"/>
                      </a:rPr>
                      <m:t>0</m:t>
                    </m:r>
                  </m:oMath>
                </a14:m>
                <a:r>
                  <a:rPr lang="zh-CN" altLang="zh-CN" sz="2400" dirty="0">
                    <a:solidFill>
                      <a:srgbClr val="09405E"/>
                    </a:solidFill>
                    <a:latin typeface="微软雅黑" panose="020B0503020204020204" pitchFamily="34" charset="-122"/>
                    <a:ea typeface="微软雅黑" panose="020B0503020204020204" pitchFamily="34" charset="-122"/>
                  </a:rPr>
                  <a:t>时</a:t>
                </a:r>
                <a:r>
                  <a:rPr lang="zh-CN" altLang="zh-CN" sz="2400" dirty="0" smtClean="0">
                    <a:solidFill>
                      <a:srgbClr val="09405E"/>
                    </a:solidFill>
                    <a:latin typeface="微软雅黑" panose="020B0503020204020204" pitchFamily="34" charset="-122"/>
                    <a:ea typeface="微软雅黑" panose="020B0503020204020204" pitchFamily="34" charset="-122"/>
                  </a:rPr>
                  <a:t>，导数</a:t>
                </a:r>
                <a:r>
                  <a:rPr lang="zh-CN" altLang="zh-CN" sz="2400" dirty="0">
                    <a:solidFill>
                      <a:srgbClr val="09405E"/>
                    </a:solidFill>
                    <a:latin typeface="微软雅黑" panose="020B0503020204020204" pitchFamily="34" charset="-122"/>
                    <a:ea typeface="微软雅黑" panose="020B0503020204020204" pitchFamily="34" charset="-122"/>
                  </a:rPr>
                  <a:t>为</a:t>
                </a:r>
                <a:r>
                  <a:rPr lang="en-US" altLang="zh-CN" sz="2400" dirty="0">
                    <a:solidFill>
                      <a:srgbClr val="09405E"/>
                    </a:solidFill>
                    <a:latin typeface="微软雅黑" panose="020B0503020204020204" pitchFamily="34" charset="-122"/>
                    <a:ea typeface="微软雅黑" panose="020B0503020204020204" pitchFamily="34" charset="-122"/>
                  </a:rPr>
                  <a:t>0</a:t>
                </a:r>
                <a:r>
                  <a:rPr lang="zh-CN" altLang="zh-CN" sz="2400" dirty="0" smtClean="0">
                    <a:solidFill>
                      <a:srgbClr val="09405E"/>
                    </a:solidFill>
                    <a:latin typeface="微软雅黑" panose="020B0503020204020204" pitchFamily="34" charset="-122"/>
                    <a:ea typeface="微软雅黑" panose="020B0503020204020204" pitchFamily="34" charset="-122"/>
                  </a:rPr>
                  <a:t>，无法更新权重</a:t>
                </a:r>
                <a:endParaRPr lang="en-US" altLang="zh-CN"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221725" y="2261744"/>
                <a:ext cx="6022848" cy="3416320"/>
              </a:xfrm>
              <a:prstGeom prst="rect">
                <a:avLst/>
              </a:prstGeom>
              <a:blipFill rotWithShape="0">
                <a:blip r:embed="rId3"/>
                <a:stretch>
                  <a:fillRect l="-810" t="-1429" r="-1316" b="-3214"/>
                </a:stretch>
              </a:blipFill>
            </p:spPr>
            <p:txBody>
              <a:bodyPr/>
              <a:lstStyle/>
              <a:p>
                <a:r>
                  <a:rPr lang="zh-CN" altLang="en-US">
                    <a:noFill/>
                  </a:rPr>
                  <a:t> </a:t>
                </a:r>
              </a:p>
            </p:txBody>
          </p:sp>
        </mc:Fallback>
      </mc:AlternateContent>
      <p:pic>
        <p:nvPicPr>
          <p:cNvPr id="7" name="Picture"/>
          <p:cNvPicPr/>
          <p:nvPr/>
        </p:nvPicPr>
        <p:blipFill>
          <a:blip r:embed="rId4"/>
          <a:stretch>
            <a:fillRect/>
          </a:stretch>
        </p:blipFill>
        <p:spPr bwMode="auto">
          <a:xfrm>
            <a:off x="746125" y="2219008"/>
            <a:ext cx="5475600" cy="3664800"/>
          </a:xfrm>
          <a:prstGeom prst="rect">
            <a:avLst/>
          </a:prstGeom>
          <a:noFill/>
          <a:ln w="9525">
            <a:noFill/>
            <a:headEnd/>
            <a:tailEnd/>
          </a:ln>
        </p:spPr>
      </p:pic>
    </p:spTree>
    <p:extLst>
      <p:ext uri="{BB962C8B-B14F-4D97-AF65-F5344CB8AC3E}">
        <p14:creationId xmlns:p14="http://schemas.microsoft.com/office/powerpoint/2010/main" val="11461603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 descr="Image"/>
          <p:cNvPicPr>
            <a:picLocks noChangeAspect="1"/>
          </p:cNvPicPr>
          <p:nvPr/>
        </p:nvPicPr>
        <p:blipFill>
          <a:blip r:embed="rId2"/>
          <a:stretch>
            <a:fillRect/>
          </a:stretch>
        </p:blipFill>
        <p:spPr>
          <a:xfrm>
            <a:off x="1651491" y="3063001"/>
            <a:ext cx="8124765" cy="2480192"/>
          </a:xfrm>
          <a:prstGeom prst="rect">
            <a:avLst/>
          </a:prstGeom>
          <a:ln w="12700">
            <a:miter lim="400000"/>
          </a:ln>
        </p:spPr>
      </p:pic>
      <p:sp>
        <p:nvSpPr>
          <p:cNvPr id="225" name="4 paths extract information from different aspects, then concatenate along the output channel"/>
          <p:cNvSpPr txBox="1">
            <a:spLocks noGrp="1"/>
          </p:cNvSpPr>
          <p:nvPr>
            <p:ph sz="quarter" idx="10"/>
          </p:nvPr>
        </p:nvSpPr>
        <p:spPr>
          <a:prstGeom prst="rect">
            <a:avLst/>
          </a:prstGeom>
        </p:spPr>
        <p:txBody>
          <a:bodyPr/>
          <a:lstStyle>
            <a:lvl1pPr marL="0" indent="0">
              <a:buSzTx/>
              <a:buNone/>
            </a:lvl1pPr>
          </a:lstStyle>
          <a:p>
            <a:r>
              <a:rPr lang="en-US" altLang="ja-JP" dirty="0"/>
              <a:t>4</a:t>
            </a:r>
            <a:r>
              <a:rPr lang="ja-JP" altLang="en-US" dirty="0"/>
              <a:t>个路径从不同方面提取信息，然后</a:t>
            </a:r>
            <a:r>
              <a:rPr lang="zh-CN" altLang="en-US" dirty="0"/>
              <a:t>拼接作为</a:t>
            </a:r>
            <a:r>
              <a:rPr lang="ja-JP" altLang="en-US" dirty="0"/>
              <a:t>输出通道</a:t>
            </a:r>
            <a:endParaRPr dirty="0"/>
          </a:p>
        </p:txBody>
      </p:sp>
      <p:sp>
        <p:nvSpPr>
          <p:cNvPr id="224" name="Inception Blocks"/>
          <p:cNvSpPr txBox="1">
            <a:spLocks noGrp="1"/>
          </p:cNvSpPr>
          <p:nvPr>
            <p:ph type="title"/>
          </p:nvPr>
        </p:nvSpPr>
        <p:spPr>
          <a:prstGeom prst="rect">
            <a:avLst/>
          </a:prstGeom>
        </p:spPr>
        <p:txBody>
          <a:bodyPr/>
          <a:lstStyle/>
          <a:p>
            <a:r>
              <a:rPr dirty="0"/>
              <a:t>Inception </a:t>
            </a:r>
            <a:r>
              <a:rPr lang="ja-JP" altLang="en-US"/>
              <a:t>块</a:t>
            </a:r>
            <a:endParaRPr dirty="0"/>
          </a:p>
        </p:txBody>
      </p:sp>
      <p:sp>
        <p:nvSpPr>
          <p:cNvPr id="226" name="Extract with different spatial size convolutions"/>
          <p:cNvSpPr/>
          <p:nvPr/>
        </p:nvSpPr>
        <p:spPr>
          <a:xfrm>
            <a:off x="426353" y="1799073"/>
            <a:ext cx="3464329" cy="1750951"/>
          </a:xfrm>
          <a:custGeom>
            <a:avLst/>
            <a:gdLst/>
            <a:ahLst/>
            <a:cxnLst>
              <a:cxn ang="0">
                <a:pos x="wd2" y="hd2"/>
              </a:cxn>
              <a:cxn ang="5400000">
                <a:pos x="wd2" y="hd2"/>
              </a:cxn>
              <a:cxn ang="10800000">
                <a:pos x="wd2" y="hd2"/>
              </a:cxn>
              <a:cxn ang="16200000">
                <a:pos x="wd2" y="hd2"/>
              </a:cxn>
            </a:cxnLst>
            <a:rect l="0" t="0" r="r" b="b"/>
            <a:pathLst>
              <a:path w="21600" h="21600" extrusionOk="0">
                <a:moveTo>
                  <a:pt x="562" y="0"/>
                </a:moveTo>
                <a:cubicBezTo>
                  <a:pt x="251" y="0"/>
                  <a:pt x="0" y="551"/>
                  <a:pt x="0" y="1232"/>
                </a:cubicBezTo>
                <a:lnTo>
                  <a:pt x="0" y="17482"/>
                </a:lnTo>
                <a:cubicBezTo>
                  <a:pt x="0" y="18162"/>
                  <a:pt x="251" y="18713"/>
                  <a:pt x="562" y="18713"/>
                </a:cubicBezTo>
                <a:lnTo>
                  <a:pt x="13680" y="18713"/>
                </a:lnTo>
                <a:lnTo>
                  <a:pt x="21600" y="21600"/>
                </a:lnTo>
                <a:lnTo>
                  <a:pt x="18304" y="14995"/>
                </a:lnTo>
                <a:lnTo>
                  <a:pt x="18304" y="1232"/>
                </a:lnTo>
                <a:cubicBezTo>
                  <a:pt x="18304" y="551"/>
                  <a:pt x="18052" y="0"/>
                  <a:pt x="17742" y="0"/>
                </a:cubicBezTo>
                <a:lnTo>
                  <a:pt x="5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smtClean="0">
                <a:latin typeface="Microsoft YaHei" charset="-122"/>
                <a:ea typeface="Microsoft YaHei" charset="-122"/>
                <a:cs typeface="Microsoft YaHei" charset="-122"/>
              </a:rPr>
              <a:t>用</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个</a:t>
            </a:r>
            <a:r>
              <a:rPr lang="ja-JP" altLang="en-US" sz="2400" dirty="0" smtClean="0">
                <a:latin typeface="Microsoft YaHei" charset="-122"/>
                <a:ea typeface="Microsoft YaHei" charset="-122"/>
                <a:cs typeface="Microsoft YaHei" charset="-122"/>
              </a:rPr>
              <a:t>不同</a:t>
            </a:r>
            <a:r>
              <a:rPr lang="ja-JP" altLang="en-US" sz="2400" dirty="0">
                <a:latin typeface="Microsoft YaHei" charset="-122"/>
                <a:ea typeface="Microsoft YaHei" charset="-122"/>
                <a:cs typeface="Microsoft YaHei" charset="-122"/>
              </a:rPr>
              <a:t>的空间</a:t>
            </a:r>
            <a:endParaRPr lang="en-US" altLang="ja-JP" sz="2400" dirty="0">
              <a:latin typeface="Microsoft YaHei" charset="-122"/>
              <a:ea typeface="Microsoft YaHei" charset="-122"/>
              <a:cs typeface="Microsoft YaHei" charset="-122"/>
            </a:endParaRPr>
          </a:p>
          <a:p>
            <a:pPr algn="l"/>
            <a:r>
              <a:rPr lang="ja-JP" altLang="en-US" sz="2400" dirty="0">
                <a:latin typeface="Microsoft YaHei" charset="-122"/>
                <a:ea typeface="Microsoft YaHei" charset="-122"/>
                <a:cs typeface="Microsoft YaHei" charset="-122"/>
              </a:rPr>
              <a:t>大小的卷积</a:t>
            </a:r>
            <a:r>
              <a:rPr lang="ja-JP" altLang="en-US" sz="2400" dirty="0" smtClean="0">
                <a:latin typeface="Microsoft YaHei" charset="-122"/>
                <a:ea typeface="Microsoft YaHei" charset="-122"/>
                <a:cs typeface="Microsoft YaHei" charset="-122"/>
              </a:rPr>
              <a:t>提取</a:t>
            </a:r>
            <a:endParaRPr lang="en-US" altLang="ja-JP"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不同空间大小的特征</a:t>
            </a:r>
            <a:endParaRPr sz="2400" dirty="0">
              <a:latin typeface="Microsoft YaHei" charset="-122"/>
              <a:ea typeface="Microsoft YaHei" charset="-122"/>
              <a:cs typeface="Microsoft YaHei" charset="-122"/>
            </a:endParaRPr>
          </a:p>
        </p:txBody>
      </p:sp>
      <p:sp>
        <p:nvSpPr>
          <p:cNvPr id="227" name="Extract spatial info with pooling"/>
          <p:cNvSpPr/>
          <p:nvPr/>
        </p:nvSpPr>
        <p:spPr>
          <a:xfrm>
            <a:off x="7477050" y="4924899"/>
            <a:ext cx="2423055" cy="1596853"/>
          </a:xfrm>
          <a:custGeom>
            <a:avLst/>
            <a:gdLst/>
            <a:ahLst/>
            <a:cxnLst>
              <a:cxn ang="0">
                <a:pos x="wd2" y="hd2"/>
              </a:cxn>
              <a:cxn ang="5400000">
                <a:pos x="wd2" y="hd2"/>
              </a:cxn>
              <a:cxn ang="10800000">
                <a:pos x="wd2" y="hd2"/>
              </a:cxn>
              <a:cxn ang="16200000">
                <a:pos x="wd2" y="hd2"/>
              </a:cxn>
            </a:cxnLst>
            <a:rect l="0" t="0" r="r" b="b"/>
            <a:pathLst>
              <a:path w="21600" h="21600" extrusionOk="0">
                <a:moveTo>
                  <a:pt x="17859" y="0"/>
                </a:moveTo>
                <a:lnTo>
                  <a:pt x="16255" y="7269"/>
                </a:lnTo>
                <a:lnTo>
                  <a:pt x="755" y="7269"/>
                </a:lnTo>
                <a:cubicBezTo>
                  <a:pt x="338" y="7269"/>
                  <a:pt x="0" y="7715"/>
                  <a:pt x="0" y="8265"/>
                </a:cubicBezTo>
                <a:lnTo>
                  <a:pt x="0" y="20603"/>
                </a:lnTo>
                <a:cubicBezTo>
                  <a:pt x="0" y="21154"/>
                  <a:pt x="338" y="21600"/>
                  <a:pt x="755" y="21600"/>
                </a:cubicBezTo>
                <a:lnTo>
                  <a:pt x="20845" y="21600"/>
                </a:lnTo>
                <a:cubicBezTo>
                  <a:pt x="21262" y="21600"/>
                  <a:pt x="21600" y="21154"/>
                  <a:pt x="21600" y="20603"/>
                </a:cubicBezTo>
                <a:lnTo>
                  <a:pt x="21600" y="8265"/>
                </a:lnTo>
                <a:cubicBezTo>
                  <a:pt x="21600" y="7715"/>
                  <a:pt x="21262" y="7269"/>
                  <a:pt x="20845" y="7269"/>
                </a:cubicBezTo>
                <a:lnTo>
                  <a:pt x="19468" y="7269"/>
                </a:lnTo>
                <a:lnTo>
                  <a:pt x="17859"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使用池化</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提取空间信息</a:t>
            </a:r>
            <a:endParaRPr sz="2400" dirty="0">
              <a:latin typeface="Microsoft YaHei" charset="-122"/>
              <a:ea typeface="Microsoft YaHei" charset="-122"/>
              <a:cs typeface="Microsoft YaHei" charset="-122"/>
            </a:endParaRPr>
          </a:p>
        </p:txBody>
      </p:sp>
      <p:sp>
        <p:nvSpPr>
          <p:cNvPr id="8" name="Allocate various capacities to each channel"/>
          <p:cNvSpPr/>
          <p:nvPr/>
        </p:nvSpPr>
        <p:spPr>
          <a:xfrm>
            <a:off x="3523194" y="1680318"/>
            <a:ext cx="4276100" cy="2084858"/>
          </a:xfrm>
          <a:custGeom>
            <a:avLst/>
            <a:gdLst/>
            <a:ahLst/>
            <a:cxnLst>
              <a:cxn ang="0">
                <a:pos x="wd2" y="hd2"/>
              </a:cxn>
              <a:cxn ang="5400000">
                <a:pos x="wd2" y="hd2"/>
              </a:cxn>
              <a:cxn ang="10800000">
                <a:pos x="wd2" y="hd2"/>
              </a:cxn>
              <a:cxn ang="16200000">
                <a:pos x="wd2" y="hd2"/>
              </a:cxn>
            </a:cxnLst>
            <a:rect l="0" t="0" r="r" b="b"/>
            <a:pathLst>
              <a:path w="21600" h="21600" extrusionOk="0">
                <a:moveTo>
                  <a:pt x="652" y="0"/>
                </a:moveTo>
                <a:cubicBezTo>
                  <a:pt x="292" y="0"/>
                  <a:pt x="0" y="458"/>
                  <a:pt x="0" y="1023"/>
                </a:cubicBezTo>
                <a:lnTo>
                  <a:pt x="0" y="13694"/>
                </a:lnTo>
                <a:cubicBezTo>
                  <a:pt x="0" y="14259"/>
                  <a:pt x="292" y="14718"/>
                  <a:pt x="652" y="14718"/>
                </a:cubicBezTo>
                <a:lnTo>
                  <a:pt x="17432" y="14718"/>
                </a:lnTo>
                <a:lnTo>
                  <a:pt x="18284" y="21600"/>
                </a:lnTo>
                <a:lnTo>
                  <a:pt x="19139" y="14718"/>
                </a:lnTo>
                <a:lnTo>
                  <a:pt x="20948" y="14718"/>
                </a:lnTo>
                <a:cubicBezTo>
                  <a:pt x="21308" y="14718"/>
                  <a:pt x="21600" y="14259"/>
                  <a:pt x="21600" y="13694"/>
                </a:cubicBezTo>
                <a:lnTo>
                  <a:pt x="21600" y="1023"/>
                </a:lnTo>
                <a:cubicBezTo>
                  <a:pt x="21600" y="458"/>
                  <a:pt x="21308" y="0"/>
                  <a:pt x="20948" y="0"/>
                </a:cubicBezTo>
                <a:lnTo>
                  <a:pt x="65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为每个</a:t>
            </a:r>
            <a:r>
              <a:rPr lang="ja-JP" altLang="en-US" sz="2400" dirty="0" smtClean="0">
                <a:latin typeface="Microsoft YaHei" charset="-122"/>
                <a:ea typeface="Microsoft YaHei" charset="-122"/>
                <a:cs typeface="Microsoft YaHei" charset="-122"/>
              </a:rPr>
              <a:t>通道分配各种</a:t>
            </a:r>
            <a:r>
              <a:rPr lang="zh-CN" altLang="en-US" sz="2400" dirty="0" smtClean="0">
                <a:latin typeface="Microsoft YaHei" charset="-122"/>
                <a:ea typeface="Microsoft YaHei" charset="-122"/>
                <a:cs typeface="Microsoft YaHei" charset="-122"/>
              </a:rPr>
              <a:t>填充，使得输出的与</a:t>
            </a:r>
            <a:r>
              <a:rPr lang="zh-CN" altLang="en-US" sz="2400" dirty="0">
                <a:latin typeface="Microsoft YaHei" charset="-122"/>
                <a:ea typeface="Microsoft YaHei" charset="-122"/>
                <a:cs typeface="Microsoft YaHei" charset="-122"/>
              </a:rPr>
              <a:t>输入相同</a:t>
            </a:r>
            <a:r>
              <a:rPr lang="zh-CN" altLang="en-US" sz="2400" dirty="0" smtClean="0">
                <a:latin typeface="Microsoft YaHei" charset="-122"/>
                <a:ea typeface="Microsoft YaHei" charset="-122"/>
                <a:cs typeface="Microsoft YaHei" charset="-122"/>
              </a:rPr>
              <a:t>的宽度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高度</a:t>
            </a:r>
          </a:p>
          <a:p>
            <a:pPr algn="l"/>
            <a:endParaRPr lang="en-US" altLang="ja-JP" sz="2400" dirty="0">
              <a:latin typeface="Microsoft YaHei" charset="-122"/>
              <a:ea typeface="Microsoft YaHei" charset="-122"/>
              <a:cs typeface="Microsoft YaHei" charset="-122"/>
            </a:endParaRPr>
          </a:p>
          <a:p>
            <a:pPr algn="l"/>
            <a:endParaRPr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 name="Reduce channel size to lower model  capacity"/>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smtClean="0">
                  <a:latin typeface="Microsoft YaHei" charset="-122"/>
                  <a:ea typeface="Microsoft YaHei" charset="-122"/>
                  <a:cs typeface="Microsoft YaHei" charset="-122"/>
                </a:endParaRPr>
              </a:p>
              <a:p>
                <a14:m>
                  <m:oMath xmlns:m="http://schemas.openxmlformats.org/officeDocument/2006/math">
                    <m:r>
                      <a:rPr lang="en-US" altLang="zh-CN" sz="2400" b="0" i="1" smtClean="0">
                        <a:latin typeface="Cambria Math" charset="0"/>
                        <a:ea typeface="Microsoft YaHei" charset="-122"/>
                        <a:cs typeface="Microsoft YaHei" charset="-122"/>
                      </a:rPr>
                      <m:t>1</m:t>
                    </m:r>
                    <m:r>
                      <a:rPr lang="en-US" altLang="zh-CN" sz="2400" b="0" i="1" smtClean="0">
                        <a:latin typeface="Cambria Math" charset="0"/>
                        <a:ea typeface="Cambria Math" charset="0"/>
                        <a:cs typeface="Cambria Math" charset="0"/>
                      </a:rPr>
                      <m:t>×1</m:t>
                    </m:r>
                  </m:oMath>
                </a14:m>
                <a:r>
                  <a:rPr lang="zh-CN" altLang="en-US" sz="2400" dirty="0" smtClean="0">
                    <a:latin typeface="Microsoft YaHei" charset="-122"/>
                    <a:ea typeface="Microsoft YaHei" charset="-122"/>
                    <a:cs typeface="Microsoft YaHei" charset="-122"/>
                  </a:rPr>
                  <a:t>卷积</a:t>
                </a:r>
                <a:r>
                  <a:rPr lang="ja-JP" altLang="en-US" sz="2400" dirty="0" smtClean="0">
                    <a:latin typeface="Microsoft YaHei" charset="-122"/>
                    <a:ea typeface="Microsoft YaHei" charset="-122"/>
                    <a:cs typeface="Microsoft YaHei" charset="-122"/>
                  </a:rPr>
                  <a:t>减小通道大小</a:t>
                </a:r>
                <a:endParaRPr lang="en-US" altLang="ja-JP" sz="2400" dirty="0" smtClean="0">
                  <a:latin typeface="Microsoft YaHei" charset="-122"/>
                  <a:ea typeface="Microsoft YaHei" charset="-122"/>
                  <a:cs typeface="Microsoft YaHei" charset="-122"/>
                </a:endParaRPr>
              </a:p>
              <a:p>
                <a:r>
                  <a:rPr lang="ja-JP" altLang="en-US" sz="2400" dirty="0" smtClean="0">
                    <a:latin typeface="Microsoft YaHei" charset="-122"/>
                    <a:ea typeface="Microsoft YaHei" charset="-122"/>
                    <a:cs typeface="Microsoft YaHei" charset="-122"/>
                  </a:rPr>
                  <a:t>以降低模型容量</a:t>
                </a:r>
                <a:endParaRPr sz="2400" dirty="0">
                  <a:latin typeface="Microsoft YaHei" charset="-122"/>
                  <a:ea typeface="Microsoft YaHei" charset="-122"/>
                  <a:cs typeface="Microsoft YaHei" charset="-122"/>
                </a:endParaRPr>
              </a:p>
            </p:txBody>
          </p:sp>
        </mc:Choice>
        <mc:Fallback xmlns="">
          <p:sp>
            <p:nvSpPr>
              <p:cNvPr id="9" name="Reduce channel size to lower model  capacity"/>
              <p:cNvSpPr>
                <a:spLocks noRot="1" noChangeAspect="1" noMove="1" noResize="1" noEditPoints="1" noAdjustHandles="1" noChangeArrowheads="1" noChangeShapeType="1" noTextEdit="1"/>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blipFill rotWithShape="0">
                <a:blip r:embed="rId3"/>
                <a:stretch>
                  <a:fillRect b="-14439"/>
                </a:stretch>
              </a:blipFill>
              <a:ln w="12700">
                <a:miter lim="400000"/>
              </a:ln>
              <a:extLst>
                <a:ext uri="{C572A759-6A51-4108-AA02-DFA0A04FC94B}">
                  <ma14:wrappingTextBoxFlag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127585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Inception blocks have fewer parameters and less computation complexity than a single 3x3 or 5x5 convolutional layer…"/>
          <p:cNvSpPr txBox="1">
            <a:spLocks noGrp="1"/>
          </p:cNvSpPr>
          <p:nvPr>
            <p:ph sz="quarter" idx="10"/>
          </p:nvPr>
        </p:nvSpPr>
        <p:spPr>
          <a:prstGeom prst="rect">
            <a:avLst/>
          </a:prstGeom>
        </p:spPr>
        <p:txBody>
          <a:bodyPr/>
          <a:lstStyle/>
          <a:p>
            <a:pPr marL="0" indent="0">
              <a:buNone/>
            </a:pPr>
            <a:r>
              <a:rPr lang="ja-JP" altLang="en-US" dirty="0"/>
              <a:t>与单个</a:t>
            </a:r>
            <a:r>
              <a:rPr lang="en-US" altLang="ja-JP" dirty="0"/>
              <a:t>3</a:t>
            </a:r>
            <a:r>
              <a:rPr lang="en-US" dirty="0"/>
              <a:t>x3</a:t>
            </a:r>
            <a:r>
              <a:rPr lang="ja-JP" altLang="en-US" dirty="0"/>
              <a:t>或</a:t>
            </a:r>
            <a:r>
              <a:rPr lang="en-US" altLang="ja-JP" dirty="0"/>
              <a:t>5</a:t>
            </a:r>
            <a:r>
              <a:rPr lang="en-US" dirty="0"/>
              <a:t>x5</a:t>
            </a:r>
            <a:r>
              <a:rPr lang="ja-JP" altLang="en-US" dirty="0"/>
              <a:t>卷积层相比</a:t>
            </a:r>
            <a:r>
              <a:rPr lang="ja-JP" altLang="en-US" dirty="0" smtClean="0"/>
              <a:t>，</a:t>
            </a:r>
            <a:r>
              <a:rPr lang="en-US" altLang="zh-CN" dirty="0"/>
              <a:t> Inception</a:t>
            </a:r>
            <a:r>
              <a:rPr lang="ja-JP" altLang="en-US" dirty="0" smtClean="0"/>
              <a:t>块</a:t>
            </a:r>
            <a:r>
              <a:rPr lang="ja-JP" altLang="en-US" dirty="0"/>
              <a:t>具有更少的参数和更低的计算复杂度</a:t>
            </a:r>
          </a:p>
          <a:p>
            <a:pPr lvl="1">
              <a:buSzTx/>
            </a:pPr>
            <a:r>
              <a:rPr lang="zh-CN" altLang="en-US" dirty="0" smtClean="0"/>
              <a:t> </a:t>
            </a:r>
            <a:r>
              <a:rPr lang="ja-JP" altLang="en-US" dirty="0" smtClean="0"/>
              <a:t>不同</a:t>
            </a:r>
            <a:r>
              <a:rPr lang="ja-JP" altLang="en-US" dirty="0"/>
              <a:t>功能混合（多样的功能类）</a:t>
            </a:r>
          </a:p>
          <a:p>
            <a:pPr lvl="1">
              <a:buSzTx/>
            </a:pPr>
            <a:r>
              <a:rPr lang="zh-CN" altLang="en-US" dirty="0" smtClean="0"/>
              <a:t> 卷积</a:t>
            </a:r>
            <a:r>
              <a:rPr lang="zh-CN" altLang="en-US" dirty="0"/>
              <a:t>核</a:t>
            </a:r>
            <a:r>
              <a:rPr lang="ja-JP" altLang="en-US" dirty="0"/>
              <a:t>计算高效（良好的泛化）</a:t>
            </a:r>
            <a:endParaRPr dirty="0"/>
          </a:p>
        </p:txBody>
      </p:sp>
      <p:sp>
        <p:nvSpPr>
          <p:cNvPr id="236" name="Inception Blocks"/>
          <p:cNvSpPr txBox="1">
            <a:spLocks noGrp="1"/>
          </p:cNvSpPr>
          <p:nvPr>
            <p:ph type="title"/>
          </p:nvPr>
        </p:nvSpPr>
        <p:spPr>
          <a:prstGeom prst="rect">
            <a:avLst/>
          </a:prstGeom>
        </p:spPr>
        <p:txBody>
          <a:bodyPr/>
          <a:lstStyle/>
          <a:p>
            <a:r>
              <a:rPr dirty="0"/>
              <a:t>Inception </a:t>
            </a:r>
            <a:r>
              <a:rPr lang="ja-JP" altLang="en-US" dirty="0"/>
              <a:t>块</a:t>
            </a:r>
            <a:endParaRPr dirty="0"/>
          </a:p>
        </p:txBody>
      </p:sp>
      <p:pic>
        <p:nvPicPr>
          <p:cNvPr id="237" name="Image" descr="Image"/>
          <p:cNvPicPr>
            <a:picLocks noChangeAspect="1"/>
          </p:cNvPicPr>
          <p:nvPr/>
        </p:nvPicPr>
        <p:blipFill>
          <a:blip r:embed="rId3"/>
          <a:stretch>
            <a:fillRect/>
          </a:stretch>
        </p:blipFill>
        <p:spPr>
          <a:xfrm>
            <a:off x="6568287" y="4069155"/>
            <a:ext cx="5155037" cy="1763567"/>
          </a:xfrm>
          <a:prstGeom prst="rect">
            <a:avLst/>
          </a:prstGeom>
          <a:ln w="12700">
            <a:miter lim="400000"/>
          </a:ln>
        </p:spPr>
      </p:pic>
      <p:graphicFrame>
        <p:nvGraphicFramePr>
          <p:cNvPr id="238" name="Table"/>
          <p:cNvGraphicFramePr/>
          <p:nvPr>
            <p:extLst/>
          </p:nvPr>
        </p:nvGraphicFramePr>
        <p:xfrm>
          <a:off x="468677" y="3792332"/>
          <a:ext cx="5733519" cy="2328063"/>
        </p:xfrm>
        <a:graphic>
          <a:graphicData uri="http://schemas.openxmlformats.org/drawingml/2006/table">
            <a:tbl>
              <a:tblPr bandRow="1"/>
              <a:tblGrid>
                <a:gridCol w="1879423">
                  <a:extLst>
                    <a:ext uri="{9D8B030D-6E8A-4147-A177-3AD203B41FA5}">
                      <a16:colId xmlns="" xmlns:a16="http://schemas.microsoft.com/office/drawing/2014/main" val="20000"/>
                    </a:ext>
                  </a:extLst>
                </a:gridCol>
                <a:gridCol w="1377235">
                  <a:extLst>
                    <a:ext uri="{9D8B030D-6E8A-4147-A177-3AD203B41FA5}">
                      <a16:colId xmlns="" xmlns:a16="http://schemas.microsoft.com/office/drawing/2014/main" val="20001"/>
                    </a:ext>
                  </a:extLst>
                </a:gridCol>
                <a:gridCol w="2476861">
                  <a:extLst>
                    <a:ext uri="{9D8B030D-6E8A-4147-A177-3AD203B41FA5}">
                      <a16:colId xmlns="" xmlns:a16="http://schemas.microsoft.com/office/drawing/2014/main" val="20002"/>
                    </a:ext>
                  </a:extLst>
                </a:gridCol>
              </a:tblGrid>
              <a:tr h="570583">
                <a:tc>
                  <a:txBody>
                    <a:bodyPr/>
                    <a:lstStyle/>
                    <a:p>
                      <a:pPr algn="ctr">
                        <a:defRPr sz="18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浮点运算</a:t>
                      </a:r>
                      <a:r>
                        <a:rPr lang="zh-CN" altLang="en-US" sz="2400" b="0" dirty="0">
                          <a:solidFill>
                            <a:srgbClr val="001F99"/>
                          </a:solidFill>
                          <a:latin typeface="Microsoft YaHei" charset="-122"/>
                          <a:ea typeface="Microsoft YaHei" charset="-122"/>
                          <a:cs typeface="Microsoft YaHei" charset="-122"/>
                        </a:rPr>
                        <a:t> </a:t>
                      </a:r>
                      <a:r>
                        <a:rPr sz="2400" b="0" dirty="0">
                          <a:solidFill>
                            <a:srgbClr val="001F99"/>
                          </a:solidFill>
                          <a:latin typeface="Microsoft YaHei" charset="-122"/>
                          <a:ea typeface="Microsoft YaHei" charset="-122"/>
                          <a:cs typeface="Microsoft YaHei" charset="-122"/>
                        </a:rPr>
                        <a:t>FLOPS</a:t>
                      </a:r>
                    </a:p>
                  </a:txBody>
                  <a:tcPr marL="0" marR="0" marT="0" marB="0" anchor="ctr" horzOverflow="overflow"/>
                </a:tc>
                <a:extLst>
                  <a:ext uri="{0D108BD9-81ED-4DB2-BD59-A6C34878D82A}">
                    <a16:rowId xmlns="" xmlns:a16="http://schemas.microsoft.com/office/drawing/2014/main" val="10000"/>
                  </a:ext>
                </a:extLst>
              </a:tr>
              <a:tr h="611421">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Inception</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0.16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128 M</a:t>
                      </a:r>
                    </a:p>
                  </a:txBody>
                  <a:tcPr marL="0" marR="0" marT="0" marB="0" anchor="ctr" horzOverflow="overflow"/>
                </a:tc>
                <a:extLst>
                  <a:ext uri="{0D108BD9-81ED-4DB2-BD59-A6C34878D82A}">
                    <a16:rowId xmlns="" xmlns:a16="http://schemas.microsoft.com/office/drawing/2014/main" val="10001"/>
                  </a:ext>
                </a:extLst>
              </a:tr>
              <a:tr h="601803">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3x3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0.44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346 M</a:t>
                      </a:r>
                    </a:p>
                  </a:txBody>
                  <a:tcPr marL="0" marR="0" marT="0" marB="0" anchor="ctr" horzOverflow="overflow"/>
                </a:tc>
                <a:extLst>
                  <a:ext uri="{0D108BD9-81ED-4DB2-BD59-A6C34878D82A}">
                    <a16:rowId xmlns="" xmlns:a16="http://schemas.microsoft.com/office/drawing/2014/main" val="10002"/>
                  </a:ext>
                </a:extLst>
              </a:tr>
              <a:tr h="544256">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5x5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1.22 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963 M</a:t>
                      </a:r>
                    </a:p>
                  </a:txBody>
                  <a:tcPr marL="0" marR="0" marT="0" marB="0" anchor="ctr" horzOverflow="overflow"/>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56859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5 stages with 9 inceptions blocks"/>
          <p:cNvSpPr txBox="1">
            <a:spLocks noGrp="1"/>
          </p:cNvSpPr>
          <p:nvPr>
            <p:ph sz="quarter" idx="10"/>
          </p:nvPr>
        </p:nvSpPr>
        <p:spPr>
          <a:prstGeom prst="rect">
            <a:avLst/>
          </a:prstGeom>
        </p:spPr>
        <p:txBody>
          <a:bodyPr/>
          <a:lstStyle/>
          <a:p>
            <a:r>
              <a:rPr lang="en-US" altLang="ja-JP" dirty="0"/>
              <a:t>5</a:t>
            </a:r>
            <a:r>
              <a:rPr lang="zh-CN" altLang="en-US" dirty="0"/>
              <a:t> </a:t>
            </a:r>
            <a:r>
              <a:rPr lang="ja-JP" altLang="en-US"/>
              <a:t>个阶段</a:t>
            </a:r>
            <a:endParaRPr lang="en-US" altLang="ja-JP" dirty="0"/>
          </a:p>
          <a:p>
            <a:r>
              <a:rPr lang="en-US" altLang="ja-JP" dirty="0"/>
              <a:t>9</a:t>
            </a:r>
            <a:r>
              <a:rPr lang="zh-CN" altLang="en-US" dirty="0"/>
              <a:t> </a:t>
            </a:r>
            <a:r>
              <a:rPr lang="ja-JP" altLang="en-US"/>
              <a:t>个</a:t>
            </a:r>
            <a:r>
              <a:rPr lang="zh-CN" altLang="en-US" dirty="0"/>
              <a:t> </a:t>
            </a:r>
            <a:r>
              <a:rPr lang="en-US" dirty="0"/>
              <a:t>Inception</a:t>
            </a:r>
            <a:r>
              <a:rPr lang="zh-CN" altLang="en-US" dirty="0"/>
              <a:t> </a:t>
            </a:r>
            <a:r>
              <a:rPr lang="ja-JP" altLang="en-US"/>
              <a:t>块</a:t>
            </a:r>
            <a:endParaRPr dirty="0"/>
          </a:p>
        </p:txBody>
      </p:sp>
      <p:sp>
        <p:nvSpPr>
          <p:cNvPr id="241" name="GoogLeNet"/>
          <p:cNvSpPr txBox="1">
            <a:spLocks noGrp="1"/>
          </p:cNvSpPr>
          <p:nvPr>
            <p:ph type="title"/>
          </p:nvPr>
        </p:nvSpPr>
        <p:spPr>
          <a:prstGeom prst="rect">
            <a:avLst/>
          </a:prstGeom>
        </p:spPr>
        <p:txBody>
          <a:bodyPr/>
          <a:lstStyle/>
          <a:p>
            <a:r>
              <a:rPr dirty="0"/>
              <a:t>GoogLeNet</a:t>
            </a:r>
          </a:p>
        </p:txBody>
      </p:sp>
      <p:grpSp>
        <p:nvGrpSpPr>
          <p:cNvPr id="245" name="Group"/>
          <p:cNvGrpSpPr/>
          <p:nvPr/>
        </p:nvGrpSpPr>
        <p:grpSpPr>
          <a:xfrm>
            <a:off x="6944980" y="6026890"/>
            <a:ext cx="260957" cy="641281"/>
            <a:chOff x="0" y="0"/>
            <a:chExt cx="195717" cy="480960"/>
          </a:xfrm>
        </p:grpSpPr>
        <p:sp>
          <p:nvSpPr>
            <p:cNvPr id="243" name="Rectangle"/>
            <p:cNvSpPr/>
            <p:nvPr/>
          </p:nvSpPr>
          <p:spPr>
            <a:xfrm>
              <a:off x="24004" y="9148"/>
              <a:ext cx="171714" cy="428921"/>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4" name="Rectangle"/>
            <p:cNvSpPr/>
            <p:nvPr/>
          </p:nvSpPr>
          <p:spPr>
            <a:xfrm>
              <a:off x="0" y="0"/>
              <a:ext cx="56018" cy="48096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46" name="Stage 1"/>
          <p:cNvSpPr txBox="1"/>
          <p:nvPr/>
        </p:nvSpPr>
        <p:spPr>
          <a:xfrm>
            <a:off x="7341322" y="6096822"/>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1</a:t>
            </a:r>
          </a:p>
        </p:txBody>
      </p:sp>
      <p:grpSp>
        <p:nvGrpSpPr>
          <p:cNvPr id="249" name="Group"/>
          <p:cNvGrpSpPr/>
          <p:nvPr/>
        </p:nvGrpSpPr>
        <p:grpSpPr>
          <a:xfrm>
            <a:off x="6953427" y="4501935"/>
            <a:ext cx="260957" cy="1121603"/>
            <a:chOff x="0" y="0"/>
            <a:chExt cx="195717" cy="841200"/>
          </a:xfrm>
        </p:grpSpPr>
        <p:sp>
          <p:nvSpPr>
            <p:cNvPr id="247" name="Rectangle"/>
            <p:cNvSpPr/>
            <p:nvPr/>
          </p:nvSpPr>
          <p:spPr>
            <a:xfrm>
              <a:off x="24004" y="16000"/>
              <a:ext cx="171714" cy="750183"/>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8" name="Rectangle"/>
            <p:cNvSpPr/>
            <p:nvPr/>
          </p:nvSpPr>
          <p:spPr>
            <a:xfrm>
              <a:off x="0" y="0"/>
              <a:ext cx="56018" cy="84120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50" name="Stage 2"/>
          <p:cNvSpPr txBox="1"/>
          <p:nvPr/>
        </p:nvSpPr>
        <p:spPr>
          <a:xfrm>
            <a:off x="7341322" y="4828961"/>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2</a:t>
            </a:r>
          </a:p>
        </p:txBody>
      </p:sp>
      <p:grpSp>
        <p:nvGrpSpPr>
          <p:cNvPr id="253" name="Group"/>
          <p:cNvGrpSpPr/>
          <p:nvPr/>
        </p:nvGrpSpPr>
        <p:grpSpPr>
          <a:xfrm>
            <a:off x="6944980" y="3331538"/>
            <a:ext cx="260957" cy="767045"/>
            <a:chOff x="0" y="0"/>
            <a:chExt cx="195717" cy="575282"/>
          </a:xfrm>
        </p:grpSpPr>
        <p:sp>
          <p:nvSpPr>
            <p:cNvPr id="251"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2"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6" name="Group"/>
          <p:cNvGrpSpPr/>
          <p:nvPr/>
        </p:nvGrpSpPr>
        <p:grpSpPr>
          <a:xfrm>
            <a:off x="6944980" y="2076474"/>
            <a:ext cx="260957" cy="767045"/>
            <a:chOff x="0" y="0"/>
            <a:chExt cx="195717" cy="575282"/>
          </a:xfrm>
        </p:grpSpPr>
        <p:sp>
          <p:nvSpPr>
            <p:cNvPr id="254"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5"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9" name="Group"/>
          <p:cNvGrpSpPr/>
          <p:nvPr/>
        </p:nvGrpSpPr>
        <p:grpSpPr>
          <a:xfrm>
            <a:off x="6944980" y="838345"/>
            <a:ext cx="260957" cy="767044"/>
            <a:chOff x="0" y="0"/>
            <a:chExt cx="195717" cy="575282"/>
          </a:xfrm>
        </p:grpSpPr>
        <p:sp>
          <p:nvSpPr>
            <p:cNvPr id="257"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8"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60" name="Stage 3"/>
          <p:cNvSpPr txBox="1"/>
          <p:nvPr/>
        </p:nvSpPr>
        <p:spPr>
          <a:xfrm>
            <a:off x="7341322" y="3481286"/>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3</a:t>
            </a:r>
          </a:p>
        </p:txBody>
      </p:sp>
      <p:sp>
        <p:nvSpPr>
          <p:cNvPr id="261" name="Stage 4"/>
          <p:cNvSpPr txBox="1"/>
          <p:nvPr/>
        </p:nvSpPr>
        <p:spPr>
          <a:xfrm>
            <a:off x="7341322" y="2226222"/>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4</a:t>
            </a:r>
          </a:p>
        </p:txBody>
      </p:sp>
      <p:sp>
        <p:nvSpPr>
          <p:cNvPr id="262" name="Stage 5"/>
          <p:cNvSpPr txBox="1"/>
          <p:nvPr/>
        </p:nvSpPr>
        <p:spPr>
          <a:xfrm>
            <a:off x="7341322" y="988091"/>
            <a:ext cx="806181"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Stage 5</a:t>
            </a:r>
          </a:p>
        </p:txBody>
      </p:sp>
      <p:sp>
        <p:nvSpPr>
          <p:cNvPr id="263" name="Output"/>
          <p:cNvSpPr txBox="1"/>
          <p:nvPr/>
        </p:nvSpPr>
        <p:spPr>
          <a:xfrm>
            <a:off x="7341322" y="133596"/>
            <a:ext cx="794767" cy="369332"/>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p>
            <a:r>
              <a:t>Output</a:t>
            </a:r>
          </a:p>
        </p:txBody>
      </p:sp>
      <p:pic>
        <p:nvPicPr>
          <p:cNvPr id="264" name="Image" descr="Image"/>
          <p:cNvPicPr>
            <a:picLocks noChangeAspect="1"/>
          </p:cNvPicPr>
          <p:nvPr/>
        </p:nvPicPr>
        <p:blipFill>
          <a:blip r:embed="rId2"/>
          <a:stretch>
            <a:fillRect/>
          </a:stretch>
        </p:blipFill>
        <p:spPr>
          <a:xfrm>
            <a:off x="4668883" y="225777"/>
            <a:ext cx="2256851" cy="6750035"/>
          </a:xfrm>
          <a:prstGeom prst="rect">
            <a:avLst/>
          </a:prstGeom>
          <a:ln w="12700">
            <a:miter lim="400000"/>
          </a:ln>
        </p:spPr>
      </p:pic>
    </p:spTree>
    <p:extLst>
      <p:ext uri="{BB962C8B-B14F-4D97-AF65-F5344CB8AC3E}">
        <p14:creationId xmlns:p14="http://schemas.microsoft.com/office/powerpoint/2010/main" val="14490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可分离的卷积</a:t>
            </a:r>
            <a:endParaRPr kumimoji="1" lang="en-US" altLang="zh-CN" dirty="0" smtClean="0"/>
          </a:p>
          <a:p>
            <a:pPr lvl="1"/>
            <a:r>
              <a:rPr lang="ja-JP" altLang="en-US" dirty="0"/>
              <a:t>用</a:t>
            </a:r>
            <a:r>
              <a:rPr lang="zh-CN" altLang="en-US" dirty="0"/>
              <a:t> </a:t>
            </a:r>
            <a:r>
              <a:rPr lang="en-US" altLang="ja-JP" dirty="0"/>
              <a:t>1</a:t>
            </a:r>
            <a:r>
              <a:rPr lang="en-US" altLang="zh-CN" dirty="0"/>
              <a:t>x7</a:t>
            </a:r>
            <a:r>
              <a:rPr lang="zh-CN" altLang="en-US" dirty="0"/>
              <a:t> </a:t>
            </a:r>
            <a:r>
              <a:rPr lang="ja-JP" altLang="en-US" dirty="0"/>
              <a:t>和</a:t>
            </a:r>
            <a:r>
              <a:rPr lang="zh-CN" altLang="en-US" dirty="0"/>
              <a:t> </a:t>
            </a:r>
            <a:r>
              <a:rPr lang="en-US" altLang="ja-JP" dirty="0"/>
              <a:t>7</a:t>
            </a:r>
            <a:r>
              <a:rPr lang="en-US" altLang="zh-CN" dirty="0"/>
              <a:t>x1</a:t>
            </a:r>
            <a:r>
              <a:rPr lang="zh-CN" altLang="en-US" dirty="0"/>
              <a:t> </a:t>
            </a:r>
            <a:r>
              <a:rPr lang="ja-JP" altLang="en-US" dirty="0"/>
              <a:t>卷积替换</a:t>
            </a:r>
            <a:r>
              <a:rPr lang="zh-CN" altLang="en-US" dirty="0"/>
              <a:t> </a:t>
            </a:r>
            <a:r>
              <a:rPr lang="en-US" altLang="ja-JP" dirty="0"/>
              <a:t>5</a:t>
            </a:r>
            <a:r>
              <a:rPr lang="en-US" altLang="zh-CN" dirty="0"/>
              <a:t>x5</a:t>
            </a:r>
          </a:p>
          <a:p>
            <a:pPr lvl="1"/>
            <a:r>
              <a:rPr lang="zh-CN" altLang="en-US" dirty="0"/>
              <a:t> </a:t>
            </a:r>
            <a:r>
              <a:rPr lang="ja-JP" altLang="en-US" dirty="0"/>
              <a:t>用</a:t>
            </a:r>
            <a:r>
              <a:rPr lang="zh-CN" altLang="en-US" dirty="0"/>
              <a:t> </a:t>
            </a:r>
            <a:r>
              <a:rPr lang="en-US" altLang="ja-JP" dirty="0"/>
              <a:t>1</a:t>
            </a:r>
            <a:r>
              <a:rPr lang="en-US" altLang="zh-CN" dirty="0"/>
              <a:t>x3</a:t>
            </a:r>
            <a:r>
              <a:rPr lang="zh-CN" altLang="en-US" dirty="0"/>
              <a:t> </a:t>
            </a:r>
            <a:r>
              <a:rPr lang="ja-JP" altLang="en-US" dirty="0"/>
              <a:t>和</a:t>
            </a:r>
            <a:r>
              <a:rPr lang="zh-CN" altLang="en-US" dirty="0"/>
              <a:t> </a:t>
            </a:r>
            <a:r>
              <a:rPr lang="en-US" altLang="ja-JP" dirty="0"/>
              <a:t>3</a:t>
            </a:r>
            <a:r>
              <a:rPr lang="en-US" altLang="zh-CN" dirty="0"/>
              <a:t>x1</a:t>
            </a:r>
            <a:r>
              <a:rPr lang="zh-CN" altLang="en-US" dirty="0"/>
              <a:t> </a:t>
            </a:r>
            <a:r>
              <a:rPr lang="ja-JP" altLang="en-US" dirty="0"/>
              <a:t>卷积替换</a:t>
            </a:r>
            <a:r>
              <a:rPr lang="zh-CN" altLang="en-US" dirty="0"/>
              <a:t> </a:t>
            </a:r>
            <a:r>
              <a:rPr lang="en-US" altLang="ja-JP" dirty="0"/>
              <a:t>3</a:t>
            </a:r>
            <a:r>
              <a:rPr lang="en-US" altLang="zh-CN" dirty="0"/>
              <a:t>x3</a:t>
            </a:r>
          </a:p>
          <a:p>
            <a:pPr lvl="1"/>
            <a:endParaRPr kumimoji="1" lang="zh-CN" altLang="en-US" dirty="0"/>
          </a:p>
        </p:txBody>
      </p:sp>
      <p:sp>
        <p:nvSpPr>
          <p:cNvPr id="289" name="Inception V3 Block for Stage 3"/>
          <p:cNvSpPr txBox="1">
            <a:spLocks noGrp="1"/>
          </p:cNvSpPr>
          <p:nvPr>
            <p:ph type="title"/>
          </p:nvPr>
        </p:nvSpPr>
        <p:spPr>
          <a:prstGeom prst="rect">
            <a:avLst/>
          </a:prstGeom>
        </p:spPr>
        <p:txBody>
          <a:bodyPr/>
          <a:lstStyle/>
          <a:p>
            <a:r>
              <a:rPr dirty="0"/>
              <a:t>Inception V3 </a:t>
            </a:r>
            <a:r>
              <a:rPr lang="ja-JP" altLang="en-US"/>
              <a:t>块</a:t>
            </a:r>
            <a:r>
              <a:rPr lang="zh-CN" altLang="en-US" dirty="0"/>
              <a:t> </a:t>
            </a:r>
            <a:r>
              <a:rPr lang="en-US" altLang="zh-CN" dirty="0"/>
              <a:t>-</a:t>
            </a:r>
            <a:r>
              <a:rPr lang="zh-CN" altLang="en-US" dirty="0"/>
              <a:t> </a:t>
            </a:r>
            <a:r>
              <a:rPr lang="ja-JP" altLang="en-US"/>
              <a:t>阶段</a:t>
            </a:r>
            <a:r>
              <a:rPr lang="en-US" dirty="0"/>
              <a:t> 3</a:t>
            </a:r>
            <a:endParaRPr dirty="0"/>
          </a:p>
        </p:txBody>
      </p:sp>
      <p:pic>
        <p:nvPicPr>
          <p:cNvPr id="290" name="Image" descr="Image"/>
          <p:cNvPicPr>
            <a:picLocks noChangeAspect="1"/>
          </p:cNvPicPr>
          <p:nvPr/>
        </p:nvPicPr>
        <p:blipFill>
          <a:blip r:embed="rId2"/>
          <a:stretch>
            <a:fillRect/>
          </a:stretch>
        </p:blipFill>
        <p:spPr>
          <a:xfrm>
            <a:off x="6156345" y="3415055"/>
            <a:ext cx="5469468" cy="1964267"/>
          </a:xfrm>
          <a:prstGeom prst="rect">
            <a:avLst/>
          </a:prstGeom>
          <a:ln w="12700">
            <a:miter lim="400000"/>
          </a:ln>
        </p:spPr>
      </p:pic>
      <p:pic>
        <p:nvPicPr>
          <p:cNvPr id="291" name="Image" descr="Image"/>
          <p:cNvPicPr>
            <a:picLocks noChangeAspect="1"/>
          </p:cNvPicPr>
          <p:nvPr/>
        </p:nvPicPr>
        <p:blipFill>
          <a:blip r:embed="rId3"/>
          <a:stretch>
            <a:fillRect/>
          </a:stretch>
        </p:blipFill>
        <p:spPr>
          <a:xfrm>
            <a:off x="351034" y="3203388"/>
            <a:ext cx="5452535" cy="2387600"/>
          </a:xfrm>
          <a:prstGeom prst="rect">
            <a:avLst/>
          </a:prstGeom>
          <a:ln w="12700">
            <a:miter lim="400000"/>
          </a:ln>
        </p:spPr>
      </p:pic>
    </p:spTree>
    <p:extLst>
      <p:ext uri="{BB962C8B-B14F-4D97-AF65-F5344CB8AC3E}">
        <p14:creationId xmlns:p14="http://schemas.microsoft.com/office/powerpoint/2010/main" val="1827124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添加残差块连接</a:t>
            </a:r>
            <a:endParaRPr kumimoji="1" lang="zh-CN" altLang="en-US" dirty="0"/>
          </a:p>
        </p:txBody>
      </p:sp>
      <p:sp>
        <p:nvSpPr>
          <p:cNvPr id="293" name="Inception V3 Block for Stage 4"/>
          <p:cNvSpPr txBox="1">
            <a:spLocks noGrp="1"/>
          </p:cNvSpPr>
          <p:nvPr>
            <p:ph type="title"/>
          </p:nvPr>
        </p:nvSpPr>
        <p:spPr>
          <a:prstGeom prst="rect">
            <a:avLst/>
          </a:prstGeom>
        </p:spPr>
        <p:txBody>
          <a:bodyPr/>
          <a:lstStyle>
            <a:lvl1pPr>
              <a:defRPr>
                <a:solidFill>
                  <a:srgbClr val="000000"/>
                </a:solidFill>
              </a:defRPr>
            </a:lvl1pPr>
          </a:lstStyle>
          <a:p>
            <a:r>
              <a:rPr lang="en-US" dirty="0">
                <a:solidFill>
                  <a:schemeClr val="bg1"/>
                </a:solidFill>
              </a:rPr>
              <a:t>Inception V3 </a:t>
            </a:r>
            <a:r>
              <a:rPr lang="ja-JP" altLang="en-US" dirty="0">
                <a:solidFill>
                  <a:schemeClr val="bg1"/>
                </a:solidFill>
              </a:rPr>
              <a:t>块 </a:t>
            </a:r>
            <a:r>
              <a:rPr lang="en-US" altLang="ja-JP" dirty="0">
                <a:solidFill>
                  <a:schemeClr val="bg1"/>
                </a:solidFill>
              </a:rPr>
              <a:t>-</a:t>
            </a:r>
            <a:r>
              <a:rPr lang="ja-JP" altLang="en-US" dirty="0">
                <a:solidFill>
                  <a:schemeClr val="bg1"/>
                </a:solidFill>
              </a:rPr>
              <a:t> 阶段 </a:t>
            </a:r>
            <a:r>
              <a:rPr lang="en-US" altLang="zh-CN" dirty="0">
                <a:solidFill>
                  <a:schemeClr val="bg1"/>
                </a:solidFill>
              </a:rPr>
              <a:t>4</a:t>
            </a:r>
            <a:endParaRPr dirty="0">
              <a:solidFill>
                <a:schemeClr val="bg1"/>
              </a:solidFill>
            </a:endParaRPr>
          </a:p>
        </p:txBody>
      </p:sp>
      <p:pic>
        <p:nvPicPr>
          <p:cNvPr id="294" name="Image" descr="Image"/>
          <p:cNvPicPr>
            <a:picLocks noChangeAspect="1"/>
          </p:cNvPicPr>
          <p:nvPr/>
        </p:nvPicPr>
        <p:blipFill>
          <a:blip r:embed="rId2"/>
          <a:stretch>
            <a:fillRect/>
          </a:stretch>
        </p:blipFill>
        <p:spPr>
          <a:xfrm>
            <a:off x="419516" y="2078318"/>
            <a:ext cx="5469468" cy="3454400"/>
          </a:xfrm>
          <a:prstGeom prst="rect">
            <a:avLst/>
          </a:prstGeom>
          <a:ln w="12700">
            <a:miter lim="400000"/>
          </a:ln>
        </p:spPr>
      </p:pic>
      <p:pic>
        <p:nvPicPr>
          <p:cNvPr id="295" name="Image" descr="Image"/>
          <p:cNvPicPr>
            <a:picLocks noChangeAspect="1"/>
          </p:cNvPicPr>
          <p:nvPr/>
        </p:nvPicPr>
        <p:blipFill>
          <a:blip r:embed="rId3"/>
          <a:stretch>
            <a:fillRect/>
          </a:stretch>
        </p:blipFill>
        <p:spPr>
          <a:xfrm>
            <a:off x="6267160" y="2823385"/>
            <a:ext cx="5469468" cy="1964267"/>
          </a:xfrm>
          <a:prstGeom prst="rect">
            <a:avLst/>
          </a:prstGeom>
          <a:ln w="12700">
            <a:miter lim="400000"/>
          </a:ln>
        </p:spPr>
      </p:pic>
    </p:spTree>
    <p:extLst>
      <p:ext uri="{BB962C8B-B14F-4D97-AF65-F5344CB8AC3E}">
        <p14:creationId xmlns:p14="http://schemas.microsoft.com/office/powerpoint/2010/main" val="178195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eNet (the first convolutional neural network)…"/>
          <p:cNvSpPr txBox="1">
            <a:spLocks noGrp="1"/>
          </p:cNvSpPr>
          <p:nvPr>
            <p:ph sz="quarter" idx="10"/>
          </p:nvPr>
        </p:nvSpPr>
        <p:spPr>
          <a:prstGeom prst="rect">
            <a:avLst/>
          </a:prstGeom>
        </p:spPr>
        <p:txBody>
          <a:bodyPr>
            <a:normAutofit fontScale="92500" lnSpcReduction="10000"/>
          </a:bodyPr>
          <a:lstStyle/>
          <a:p>
            <a:pPr marL="285542" indent="-285542" defTabSz="542530">
              <a:defRPr sz="2136" b="1"/>
            </a:pPr>
            <a:r>
              <a:rPr dirty="0" err="1"/>
              <a:t>LeNet</a:t>
            </a:r>
            <a:r>
              <a:rPr b="0" dirty="0"/>
              <a:t> </a:t>
            </a:r>
            <a:r>
              <a:rPr lang="zh-CN" altLang="en-US" dirty="0"/>
              <a:t>（</a:t>
            </a:r>
            <a:r>
              <a:rPr lang="ja-JP" altLang="en-US" dirty="0"/>
              <a:t>第一个卷积神经网络 </a:t>
            </a:r>
            <a:r>
              <a:rPr lang="zh-CN" altLang="en-US" dirty="0"/>
              <a:t>）</a:t>
            </a:r>
            <a:endParaRPr b="0" dirty="0"/>
          </a:p>
          <a:p>
            <a:pPr marL="285542" indent="-285542" defTabSz="542530">
              <a:defRPr sz="2136" b="1"/>
            </a:pPr>
            <a:r>
              <a:rPr dirty="0" smtClean="0"/>
              <a:t>AlexNet</a:t>
            </a:r>
            <a:endParaRPr lang="en-US" dirty="0" smtClean="0"/>
          </a:p>
          <a:p>
            <a:pPr lvl="1"/>
            <a:r>
              <a:rPr lang="zh-CN" altLang="en-US" dirty="0" smtClean="0"/>
              <a:t> 升级</a:t>
            </a:r>
            <a:r>
              <a:rPr lang="ja-JP" altLang="en-US" dirty="0"/>
              <a:t>版的</a:t>
            </a:r>
            <a:r>
              <a:rPr lang="zh-CN" altLang="en-US" dirty="0"/>
              <a:t> </a:t>
            </a:r>
            <a:r>
              <a:rPr lang="en-US" altLang="en-US" dirty="0" err="1"/>
              <a:t>LeNet</a:t>
            </a:r>
            <a:r>
              <a:rPr lang="zh-CN" altLang="en-US" dirty="0"/>
              <a:t>（更多卷积层、更多参数</a:t>
            </a:r>
            <a:r>
              <a:rPr lang="zh-CN" altLang="en-US" dirty="0" smtClean="0"/>
              <a:t>）</a:t>
            </a:r>
            <a:endParaRPr lang="zh-CN" altLang="en-US" dirty="0"/>
          </a:p>
          <a:p>
            <a:pPr lvl="1"/>
            <a:r>
              <a:rPr lang="zh-CN" altLang="en-US" dirty="0"/>
              <a:t> ReLu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smtClean="0"/>
              <a:t>）</a:t>
            </a:r>
            <a:endParaRPr lang="zh-CN" altLang="en-US" dirty="0"/>
          </a:p>
          <a:p>
            <a:pPr marL="285542" indent="-285542" defTabSz="542530">
              <a:defRPr sz="2136" b="1"/>
            </a:pPr>
            <a:r>
              <a:rPr lang="en-US" dirty="0" smtClean="0"/>
              <a:t>VGG</a:t>
            </a:r>
            <a:endParaRPr lang="en-US" dirty="0"/>
          </a:p>
          <a:p>
            <a:pPr lvl="1"/>
            <a:r>
              <a:rPr lang="zh-CN" altLang="en-US" dirty="0"/>
              <a:t> 升级</a:t>
            </a:r>
            <a:r>
              <a:rPr lang="ja-JP" altLang="en-US" dirty="0"/>
              <a:t>版的</a:t>
            </a:r>
            <a:r>
              <a:rPr lang="zh-CN" altLang="en-US" dirty="0"/>
              <a:t> </a:t>
            </a:r>
            <a:r>
              <a:rPr lang="en-US" altLang="en-US" dirty="0" err="1"/>
              <a:t>AlexNet</a:t>
            </a:r>
            <a:r>
              <a:rPr lang="en-US" altLang="en-US" dirty="0"/>
              <a:t> </a:t>
            </a:r>
            <a:r>
              <a:rPr lang="zh-CN" altLang="en-US" dirty="0" smtClean="0"/>
              <a:t>ReLu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smtClean="0"/>
              <a:t>）</a:t>
            </a:r>
            <a:endParaRPr lang="en-US" altLang="zh-CN" dirty="0" smtClean="0"/>
          </a:p>
          <a:p>
            <a:pPr lvl="1"/>
            <a:r>
              <a:rPr lang="zh-CN" altLang="en-US" dirty="0" smtClean="0"/>
              <a:t> </a:t>
            </a:r>
            <a:r>
              <a:rPr lang="ja-JP" altLang="en-US" dirty="0" smtClean="0"/>
              <a:t>重复</a:t>
            </a:r>
            <a:r>
              <a:rPr lang="ja-JP" altLang="en-US" dirty="0"/>
              <a:t>的</a:t>
            </a:r>
            <a:r>
              <a:rPr lang="zh-CN" altLang="en-US" dirty="0"/>
              <a:t> </a:t>
            </a:r>
            <a:r>
              <a:rPr lang="en-US" altLang="en-US" dirty="0"/>
              <a:t>VGG</a:t>
            </a:r>
            <a:r>
              <a:rPr lang="zh-CN" altLang="en-US" dirty="0"/>
              <a:t> </a:t>
            </a:r>
            <a:r>
              <a:rPr lang="ja-JP" altLang="en-US" dirty="0"/>
              <a:t>块</a:t>
            </a:r>
            <a:r>
              <a:rPr lang="zh-CN" altLang="en-US" dirty="0"/>
              <a:t>（后续模型均受此启发，定义复杂模型更方便）</a:t>
            </a:r>
          </a:p>
          <a:p>
            <a:pPr marL="203487" indent="-406896" defTabSz="542530">
              <a:defRPr sz="2136"/>
            </a:pPr>
            <a:r>
              <a:rPr b="1" dirty="0" smtClean="0"/>
              <a:t>NiN</a:t>
            </a:r>
          </a:p>
          <a:p>
            <a:pPr lvl="1" defTabSz="542530">
              <a:lnSpc>
                <a:spcPct val="100000"/>
              </a:lnSpc>
              <a:defRPr sz="2136"/>
            </a:pPr>
            <a:r>
              <a:rPr lang="zh-CN" altLang="en-US" sz="4000" dirty="0"/>
              <a:t> </a:t>
            </a:r>
            <a:r>
              <a:rPr lang="zh-CN" altLang="en-US" dirty="0"/>
              <a:t>1x1 </a:t>
            </a:r>
            <a:r>
              <a:rPr lang="ja-JP" altLang="en-US" dirty="0"/>
              <a:t>卷积</a:t>
            </a:r>
            <a:r>
              <a:rPr lang="zh-CN" altLang="en-US" dirty="0"/>
              <a:t> +使用全局池化层替代稠密层</a:t>
            </a:r>
            <a:endParaRPr lang="zh-CN" altLang="en-US" sz="4000" dirty="0"/>
          </a:p>
          <a:p>
            <a:pPr>
              <a:defRPr b="1"/>
            </a:pPr>
            <a:r>
              <a:rPr lang="en-US" altLang="zh-CN" dirty="0" smtClean="0"/>
              <a:t>Inception</a:t>
            </a:r>
            <a:endParaRPr lang="en-US" altLang="zh-CN" dirty="0"/>
          </a:p>
          <a:p>
            <a:pPr lvl="1"/>
            <a:r>
              <a:rPr lang="zh-CN" altLang="en-US" dirty="0" smtClean="0"/>
              <a:t> 卷积</a:t>
            </a:r>
            <a:r>
              <a:rPr lang="zh-CN" altLang="en-US" dirty="0"/>
              <a:t>的不均匀混合（不同深度）</a:t>
            </a:r>
          </a:p>
          <a:p>
            <a:pPr lvl="1"/>
            <a:r>
              <a:rPr lang="zh-CN" altLang="en-US" dirty="0" smtClean="0"/>
              <a:t> 批量</a:t>
            </a:r>
            <a:r>
              <a:rPr lang="zh-CN" altLang="en-US" dirty="0"/>
              <a:t>归一正则</a:t>
            </a:r>
            <a:r>
              <a:rPr lang="zh-CN" altLang="en-US" dirty="0" smtClean="0"/>
              <a:t>化（</a:t>
            </a:r>
            <a:r>
              <a:rPr lang="en-US" altLang="zh-CN" dirty="0" smtClean="0"/>
              <a:t>BN</a:t>
            </a:r>
            <a:r>
              <a:rPr lang="zh-CN" altLang="en-US" dirty="0" smtClean="0"/>
              <a:t>）</a:t>
            </a:r>
            <a:endParaRPr lang="zh-CN" altLang="en-US" dirty="0"/>
          </a:p>
          <a:p>
            <a:pPr marL="949427" lvl="1" indent="-406896" defTabSz="542530">
              <a:defRPr sz="2136"/>
            </a:pPr>
            <a:endParaRPr lang="zh-CN" altLang="en-US" sz="2800" dirty="0"/>
          </a:p>
        </p:txBody>
      </p:sp>
      <p:sp>
        <p:nvSpPr>
          <p:cNvPr id="405" name="Summary"/>
          <p:cNvSpPr txBox="1">
            <a:spLocks noGrp="1"/>
          </p:cNvSpPr>
          <p:nvPr>
            <p:ph type="title"/>
          </p:nvPr>
        </p:nvSpPr>
        <p:spPr>
          <a:prstGeom prst="rect">
            <a:avLst/>
          </a:prstGeom>
        </p:spPr>
        <p:txBody>
          <a:bodyPr/>
          <a:lstStyle/>
          <a:p>
            <a:r>
              <a:rPr kumimoji="1" lang="zh-CN" altLang="en-US" dirty="0"/>
              <a:t>计算机视觉中常用的卷积</a:t>
            </a:r>
            <a:r>
              <a:rPr kumimoji="1" lang="zh-CN" altLang="en-US" dirty="0" smtClean="0"/>
              <a:t>网络小结</a:t>
            </a:r>
            <a:endParaRPr dirty="0"/>
          </a:p>
        </p:txBody>
      </p:sp>
    </p:spTree>
    <p:extLst>
      <p:ext uri="{BB962C8B-B14F-4D97-AF65-F5344CB8AC3E}">
        <p14:creationId xmlns:p14="http://schemas.microsoft.com/office/powerpoint/2010/main" val="1440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84727" y="1443841"/>
            <a:ext cx="50746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跳接网络结构</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循环</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350508"/>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237" y="221035"/>
            <a:ext cx="9949089" cy="548367"/>
          </a:xfrm>
        </p:spPr>
        <p:txBody>
          <a:bodyPr/>
          <a:lstStyle/>
          <a:p>
            <a:r>
              <a:rPr lang="zh-CN" altLang="en-US" dirty="0" smtClean="0"/>
              <a:t>模型的深度</a:t>
            </a:r>
            <a:endParaRPr kumimoji="1" lang="zh-CN" altLang="en-US" dirty="0"/>
          </a:p>
        </p:txBody>
      </p:sp>
      <p:sp>
        <p:nvSpPr>
          <p:cNvPr id="3" name="内容占位符 2"/>
          <p:cNvSpPr>
            <a:spLocks noGrp="1"/>
          </p:cNvSpPr>
          <p:nvPr>
            <p:ph sz="quarter" idx="10"/>
          </p:nvPr>
        </p:nvSpPr>
        <p:spPr/>
        <p:txBody>
          <a:bodyPr/>
          <a:lstStyle/>
          <a:p>
            <a:r>
              <a:rPr lang="en-US" altLang="zh-CN" dirty="0" smtClean="0"/>
              <a:t> </a:t>
            </a:r>
            <a:endParaRPr kumimoji="1" lang="zh-CN" altLang="en-US" dirty="0"/>
          </a:p>
        </p:txBody>
      </p:sp>
      <p:pic>
        <p:nvPicPr>
          <p:cNvPr id="1026" name="Picture 2" descr="https://img-blog.csdn.net/20180903100116718?watermark/2/text/aHR0cHM6Ly9ibG9nLmNzZG4ubmV0L2NoZW55dXBpbmczMz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540" y="911279"/>
            <a:ext cx="9646920" cy="5710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56433" y="6003691"/>
            <a:ext cx="2304288" cy="523220"/>
          </a:xfrm>
          <a:prstGeom prst="rect">
            <a:avLst/>
          </a:prstGeom>
          <a:solidFill>
            <a:schemeClr val="bg1"/>
          </a:solidFill>
        </p:spPr>
        <p:txBody>
          <a:bodyPr wrap="square" rtlCol="0">
            <a:spAutoFit/>
          </a:bodyPr>
          <a:lstStyle/>
          <a:p>
            <a:r>
              <a:rPr kumimoji="1" lang="zh-CN" altLang="en-US" sz="2800" dirty="0" smtClean="0">
                <a:latin typeface="Microsoft YaHei" charset="-122"/>
                <a:ea typeface="Microsoft YaHei" charset="-122"/>
                <a:cs typeface="Microsoft YaHei" charset="-122"/>
              </a:rPr>
              <a:t>能</a:t>
            </a:r>
            <a:r>
              <a:rPr kumimoji="1" lang="zh-CN" altLang="en-US" sz="2800" smtClean="0">
                <a:latin typeface="Microsoft YaHei" charset="-122"/>
                <a:ea typeface="Microsoft YaHei" charset="-122"/>
                <a:cs typeface="Microsoft YaHei" charset="-122"/>
              </a:rPr>
              <a:t>更深吗？                                         </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49116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模型的深度</a:t>
            </a:r>
            <a:endParaRPr kumimoji="1" lang="zh-CN" altLang="en-US" dirty="0"/>
          </a:p>
        </p:txBody>
      </p:sp>
      <p:sp>
        <p:nvSpPr>
          <p:cNvPr id="3" name="内容占位符 2"/>
          <p:cNvSpPr>
            <a:spLocks noGrp="1"/>
          </p:cNvSpPr>
          <p:nvPr>
            <p:ph sz="quarter" idx="10"/>
          </p:nvPr>
        </p:nvSpPr>
        <p:spPr/>
        <p:txBody>
          <a:bodyPr/>
          <a:lstStyle/>
          <a:p>
            <a:r>
              <a:rPr lang="zh-CN" altLang="en-US" dirty="0" smtClean="0"/>
              <a:t>退化：</a:t>
            </a:r>
            <a:r>
              <a:rPr lang="zh-CN" altLang="zh-CN" dirty="0" smtClean="0"/>
              <a:t>深度</a:t>
            </a:r>
            <a:r>
              <a:rPr lang="en-US" altLang="zh-CN" dirty="0"/>
              <a:t>CNN</a:t>
            </a:r>
            <a:r>
              <a:rPr lang="zh-CN" altLang="zh-CN" dirty="0"/>
              <a:t>网络达到一定深度后再一味地增加层数并不能带来进一步的分类性能提高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224506" y="2277536"/>
            <a:ext cx="9016774" cy="3501472"/>
          </a:xfrm>
          <a:prstGeom prst="rect">
            <a:avLst/>
          </a:prstGeom>
        </p:spPr>
      </p:pic>
      <p:sp>
        <p:nvSpPr>
          <p:cNvPr id="5" name="矩形 4"/>
          <p:cNvSpPr/>
          <p:nvPr/>
        </p:nvSpPr>
        <p:spPr>
          <a:xfrm>
            <a:off x="1183252" y="5779008"/>
            <a:ext cx="6647974" cy="523220"/>
          </a:xfrm>
          <a:prstGeom prst="rect">
            <a:avLst/>
          </a:prstGeom>
        </p:spPr>
        <p:txBody>
          <a:bodyPr wrap="none">
            <a:spAutoFit/>
          </a:bodyPr>
          <a:lstStyle/>
          <a:p>
            <a:r>
              <a:rPr lang="zh-CN" altLang="en-US" sz="2800" smtClean="0">
                <a:solidFill>
                  <a:srgbClr val="C00000"/>
                </a:solidFill>
                <a:latin typeface="Microsoft YaHei" charset="-122"/>
                <a:ea typeface="Microsoft YaHei" charset="-122"/>
                <a:cs typeface="Microsoft YaHei" charset="-122"/>
              </a:rPr>
              <a:t>主要原因：梯度</a:t>
            </a:r>
            <a:r>
              <a:rPr lang="zh-CN" altLang="en-US" sz="2800">
                <a:solidFill>
                  <a:srgbClr val="C00000"/>
                </a:solidFill>
                <a:latin typeface="Microsoft YaHei" charset="-122"/>
                <a:ea typeface="Microsoft YaHei" charset="-122"/>
                <a:cs typeface="Microsoft YaHei" charset="-122"/>
              </a:rPr>
              <a:t>在传播过程中会逐渐消失</a:t>
            </a:r>
          </a:p>
        </p:txBody>
      </p:sp>
      <p:sp>
        <p:nvSpPr>
          <p:cNvPr id="6" name="矩形 5"/>
          <p:cNvSpPr/>
          <p:nvPr/>
        </p:nvSpPr>
        <p:spPr>
          <a:xfrm>
            <a:off x="7265927" y="4337796"/>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sp>
        <p:nvSpPr>
          <p:cNvPr id="7" name="矩形 6"/>
          <p:cNvSpPr/>
          <p:nvPr/>
        </p:nvSpPr>
        <p:spPr>
          <a:xfrm>
            <a:off x="3636954" y="2469489"/>
            <a:ext cx="141577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400" smtClean="0">
                <a:latin typeface="Microsoft YaHei" charset="-122"/>
                <a:ea typeface="Microsoft YaHei" charset="-122"/>
                <a:cs typeface="Microsoft YaHei" charset="-122"/>
              </a:rPr>
              <a:t>没训练好</a:t>
            </a:r>
            <a:endParaRPr lang="zh-TW" altLang="en-US" sz="2400" dirty="0">
              <a:latin typeface="Microsoft YaHei" charset="-122"/>
              <a:ea typeface="Microsoft YaHei" charset="-122"/>
              <a:cs typeface="Microsoft YaHei" charset="-122"/>
            </a:endParaRPr>
          </a:p>
        </p:txBody>
      </p:sp>
      <p:cxnSp>
        <p:nvCxnSpPr>
          <p:cNvPr id="8" name="直線單箭頭接點 11"/>
          <p:cNvCxnSpPr/>
          <p:nvPr/>
        </p:nvCxnSpPr>
        <p:spPr>
          <a:xfrm flipV="1">
            <a:off x="3727606" y="2931154"/>
            <a:ext cx="617234" cy="8542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http://www.mobanwang.com/icon/UploadFiles_8971/200909/200909032240083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1226" y="4220999"/>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残差块</a:t>
            </a:r>
            <a:endParaRPr kumimoji="1" lang="zh-CN" altLang="en-US" dirty="0"/>
          </a:p>
        </p:txBody>
      </p:sp>
      <p:sp>
        <p:nvSpPr>
          <p:cNvPr id="3" name="内容占位符 2"/>
          <p:cNvSpPr>
            <a:spLocks noGrp="1"/>
          </p:cNvSpPr>
          <p:nvPr>
            <p:ph sz="quarter" idx="10"/>
          </p:nvPr>
        </p:nvSpPr>
        <p:spPr>
          <a:xfrm>
            <a:off x="630236" y="1147763"/>
            <a:ext cx="6305821" cy="5237271"/>
          </a:xfrm>
        </p:spPr>
        <p:txBody>
          <a:bodyPr/>
          <a:lstStyle/>
          <a:p>
            <a:r>
              <a:rPr lang="zh-CN" altLang="en-US" dirty="0" smtClean="0"/>
              <a:t>深度可达</a:t>
            </a:r>
            <a:r>
              <a:rPr lang="en-US" altLang="zh-CN" dirty="0" smtClean="0"/>
              <a:t>1000+</a:t>
            </a:r>
            <a:r>
              <a:rPr lang="zh-CN" altLang="en-US" dirty="0" smtClean="0"/>
              <a:t>层</a:t>
            </a:r>
            <a:endParaRPr lang="en-US" altLang="zh-CN" dirty="0" smtClean="0"/>
          </a:p>
          <a:p>
            <a:endParaRPr kumimoji="1" lang="en-US" altLang="zh-CN" dirty="0"/>
          </a:p>
          <a:p>
            <a:r>
              <a:rPr lang="zh-CN" altLang="en-US" dirty="0" smtClean="0">
                <a:solidFill>
                  <a:srgbClr val="C00000"/>
                </a:solidFill>
              </a:rPr>
              <a:t>短路</a:t>
            </a:r>
            <a:r>
              <a:rPr lang="zh-CN" altLang="en-US" dirty="0">
                <a:solidFill>
                  <a:srgbClr val="C00000"/>
                </a:solidFill>
              </a:rPr>
              <a:t>连接（</a:t>
            </a:r>
            <a:r>
              <a:rPr lang="en-US" altLang="zh-CN" dirty="0">
                <a:solidFill>
                  <a:srgbClr val="C00000"/>
                </a:solidFill>
              </a:rPr>
              <a:t>shortcut connections</a:t>
            </a:r>
            <a:r>
              <a:rPr lang="zh-CN" altLang="en-US" dirty="0" smtClean="0">
                <a:solidFill>
                  <a:srgbClr val="C00000"/>
                </a:solidFill>
              </a:rPr>
              <a:t>）</a:t>
            </a:r>
            <a:endParaRPr lang="en-US" altLang="zh-CN" dirty="0"/>
          </a:p>
          <a:p>
            <a:pPr lvl="1"/>
            <a:r>
              <a:rPr lang="en-US" altLang="zh-CN" sz="2800" dirty="0"/>
              <a:t> </a:t>
            </a:r>
            <a:r>
              <a:rPr lang="zh-CN" altLang="en-US" sz="2800" dirty="0"/>
              <a:t>优化残差映射比直接优化原始映射更容易</a:t>
            </a:r>
            <a:endParaRPr lang="en-US" altLang="zh-CN" sz="2800" dirty="0"/>
          </a:p>
          <a:p>
            <a:pPr lvl="1"/>
            <a:r>
              <a:rPr kumimoji="1" lang="en-US" altLang="zh-CN" sz="2800" dirty="0"/>
              <a:t> </a:t>
            </a:r>
            <a:r>
              <a:rPr kumimoji="1" lang="zh-CN" altLang="en-US" sz="2800" dirty="0"/>
              <a:t>处理梯度消失问题</a:t>
            </a:r>
            <a:endParaRPr kumimoji="1" lang="en-US" altLang="zh-CN" sz="2800" dirty="0"/>
          </a:p>
          <a:p>
            <a:pPr lvl="1"/>
            <a:r>
              <a:rPr kumimoji="1" lang="en-US" altLang="zh-CN" sz="2800" dirty="0"/>
              <a:t> </a:t>
            </a:r>
            <a:r>
              <a:rPr kumimoji="1" lang="zh-CN" altLang="en-US" sz="2800" dirty="0"/>
              <a:t>集成学习</a:t>
            </a:r>
          </a:p>
          <a:p>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6936058" y="1808156"/>
            <a:ext cx="5255941" cy="28482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516481" y="4021683"/>
                <a:ext cx="2499659"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charset="0"/>
                        </a:rPr>
                        <m:t>𝐻</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i="1" dirty="0">
                          <a:latin typeface="Cambria Math" charset="0"/>
                        </a:rPr>
                        <m:t>𝐹</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b="1" i="1" dirty="0">
                          <a:latin typeface="Cambria Math" charset="0"/>
                        </a:rPr>
                        <m:t>𝒙</m:t>
                      </m:r>
                    </m:oMath>
                  </m:oMathPara>
                </a14:m>
                <a:endParaRPr lang="en-US" altLang="zh-CN" sz="2400" dirty="0"/>
              </a:p>
            </p:txBody>
          </p:sp>
        </mc:Choice>
        <mc:Fallback xmlns="">
          <p:sp>
            <p:nvSpPr>
              <p:cNvPr id="4" name="矩形 3"/>
              <p:cNvSpPr>
                <a:spLocks noRot="1" noChangeAspect="1" noMove="1" noResize="1" noEditPoints="1" noAdjustHandles="1" noChangeArrowheads="1" noChangeShapeType="1" noTextEdit="1"/>
              </p:cNvSpPr>
              <p:nvPr/>
            </p:nvSpPr>
            <p:spPr>
              <a:xfrm>
                <a:off x="6516481" y="4021683"/>
                <a:ext cx="2499659" cy="461665"/>
              </a:xfrm>
              <a:prstGeom prst="rect">
                <a:avLst/>
              </a:prstGeom>
              <a:blipFill rotWithShape="0">
                <a:blip r:embed="rId3"/>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618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激活</a:t>
            </a:r>
            <a:r>
              <a:rPr lang="zh-CN" altLang="zh-CN" dirty="0" smtClean="0"/>
              <a:t>函数</a:t>
            </a:r>
            <a:r>
              <a:rPr lang="zh-CN" altLang="en-US" dirty="0" smtClean="0"/>
              <a:t>的选择</a:t>
            </a:r>
            <a:endParaRPr kumimoji="1" lang="zh-CN" altLang="en-US" dirty="0"/>
          </a:p>
        </p:txBody>
      </p:sp>
      <p:sp>
        <p:nvSpPr>
          <p:cNvPr id="3" name="内容占位符 2"/>
          <p:cNvSpPr>
            <a:spLocks noGrp="1"/>
          </p:cNvSpPr>
          <p:nvPr>
            <p:ph sz="quarter" idx="10"/>
          </p:nvPr>
        </p:nvSpPr>
        <p:spPr/>
        <p:txBody>
          <a:bodyPr/>
          <a:lstStyle/>
          <a:p>
            <a:pPr lvl="0"/>
            <a:r>
              <a:rPr lang="zh-CN" altLang="zh-CN" dirty="0"/>
              <a:t>首选</a:t>
            </a:r>
            <a:r>
              <a:rPr lang="en-US" altLang="zh-CN" dirty="0"/>
              <a:t>ReLU</a:t>
            </a:r>
            <a:r>
              <a:rPr lang="zh-CN" altLang="zh-CN" dirty="0"/>
              <a:t>，速度快，但是要注意学习</a:t>
            </a:r>
            <a:r>
              <a:rPr lang="zh-CN" altLang="zh-CN" dirty="0" smtClean="0"/>
              <a:t>速率</a:t>
            </a:r>
            <a:endParaRPr lang="zh-CN" altLang="zh-CN" dirty="0"/>
          </a:p>
          <a:p>
            <a:pPr lvl="0"/>
            <a:r>
              <a:rPr lang="zh-CN" altLang="zh-CN" dirty="0"/>
              <a:t>如果</a:t>
            </a:r>
            <a:r>
              <a:rPr lang="en-US" altLang="zh-CN" dirty="0"/>
              <a:t> ReLU </a:t>
            </a:r>
            <a:r>
              <a:rPr lang="zh-CN" altLang="zh-CN" dirty="0"/>
              <a:t>效果欠佳，尝试</a:t>
            </a:r>
            <a:r>
              <a:rPr lang="zh-CN" altLang="zh-CN" dirty="0" smtClean="0"/>
              <a:t>使用</a:t>
            </a:r>
            <a:r>
              <a:rPr lang="en-US" altLang="zh-CN" dirty="0" err="1" smtClean="0"/>
              <a:t>ReLU</a:t>
            </a:r>
            <a:r>
              <a:rPr lang="zh-CN" altLang="en-US" dirty="0" smtClean="0"/>
              <a:t>的改进版本：</a:t>
            </a:r>
            <a:r>
              <a:rPr lang="en-US" altLang="zh-CN" dirty="0" smtClean="0"/>
              <a:t>Leaky </a:t>
            </a:r>
            <a:r>
              <a:rPr lang="en-US" altLang="zh-CN" dirty="0"/>
              <a:t>ReLU</a:t>
            </a:r>
            <a:r>
              <a:rPr lang="zh-CN" altLang="zh-CN" dirty="0"/>
              <a:t>、</a:t>
            </a:r>
            <a:r>
              <a:rPr lang="en-US" altLang="zh-CN" dirty="0"/>
              <a:t>ELU </a:t>
            </a:r>
            <a:r>
              <a:rPr lang="zh-CN" altLang="zh-CN" dirty="0"/>
              <a:t>或</a:t>
            </a:r>
            <a:r>
              <a:rPr lang="en-US" altLang="zh-CN" dirty="0"/>
              <a:t> </a:t>
            </a:r>
            <a:r>
              <a:rPr lang="en-US" altLang="zh-CN" dirty="0" err="1"/>
              <a:t>MaxOut</a:t>
            </a:r>
            <a:r>
              <a:rPr lang="en-US" altLang="zh-CN" dirty="0"/>
              <a:t> </a:t>
            </a:r>
            <a:r>
              <a:rPr lang="zh-CN" altLang="zh-CN" dirty="0" smtClean="0"/>
              <a:t>等</a:t>
            </a:r>
            <a:endParaRPr lang="zh-CN" altLang="zh-CN" dirty="0"/>
          </a:p>
          <a:p>
            <a:pPr lvl="0"/>
            <a:r>
              <a:rPr lang="zh-CN" altLang="zh-CN" dirty="0"/>
              <a:t>可以尝试使用</a:t>
            </a:r>
            <a:r>
              <a:rPr lang="en-US" altLang="zh-CN" dirty="0"/>
              <a:t> </a:t>
            </a:r>
            <a:r>
              <a:rPr lang="en-US" altLang="zh-CN" dirty="0" err="1" smtClean="0"/>
              <a:t>tanh</a:t>
            </a:r>
            <a:endParaRPr lang="zh-CN" altLang="zh-CN" dirty="0"/>
          </a:p>
          <a:p>
            <a:r>
              <a:rPr lang="en-US" altLang="zh-CN" dirty="0"/>
              <a:t>Sigmoid </a:t>
            </a:r>
            <a:r>
              <a:rPr lang="zh-CN" altLang="zh-CN" dirty="0"/>
              <a:t>和</a:t>
            </a:r>
            <a:r>
              <a:rPr lang="en-US" altLang="zh-CN" dirty="0"/>
              <a:t> tanh </a:t>
            </a:r>
            <a:r>
              <a:rPr lang="zh-CN" altLang="zh-CN" dirty="0"/>
              <a:t>在</a:t>
            </a:r>
            <a:r>
              <a:rPr lang="en-US" altLang="zh-CN" dirty="0"/>
              <a:t> RNN</a:t>
            </a:r>
            <a:r>
              <a:rPr lang="zh-CN" altLang="zh-CN" dirty="0"/>
              <a:t>（</a:t>
            </a:r>
            <a:r>
              <a:rPr lang="en-US" altLang="zh-CN" dirty="0"/>
              <a:t>LSTM</a:t>
            </a:r>
            <a:r>
              <a:rPr lang="zh-CN" altLang="zh-CN" dirty="0"/>
              <a:t>、注意力机制等）结构中作为门控或者概率值。其它情况下，减少</a:t>
            </a:r>
            <a:r>
              <a:rPr lang="en-US" altLang="zh-CN" dirty="0"/>
              <a:t> sigmoid </a:t>
            </a:r>
            <a:r>
              <a:rPr lang="zh-CN" altLang="zh-CN" dirty="0"/>
              <a:t>的</a:t>
            </a:r>
            <a:r>
              <a:rPr lang="zh-CN" altLang="zh-CN" dirty="0" smtClean="0"/>
              <a:t>使用</a:t>
            </a:r>
            <a:endParaRPr kumimoji="1" lang="zh-CN" altLang="en-US" dirty="0"/>
          </a:p>
        </p:txBody>
      </p:sp>
    </p:spTree>
    <p:extLst>
      <p:ext uri="{BB962C8B-B14F-4D97-AF65-F5344CB8AC3E}">
        <p14:creationId xmlns:p14="http://schemas.microsoft.com/office/powerpoint/2010/main" val="13930363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63" name="The many flavors of ResNet blocks"/>
          <p:cNvSpPr txBox="1">
            <a:spLocks noGrp="1"/>
          </p:cNvSpPr>
          <p:nvPr>
            <p:ph type="title"/>
          </p:nvPr>
        </p:nvSpPr>
        <p:spPr>
          <a:prstGeom prst="rect">
            <a:avLst/>
          </a:prstGeom>
        </p:spPr>
        <p:txBody>
          <a:bodyPr/>
          <a:lstStyle>
            <a:lvl1pPr>
              <a:defRPr>
                <a:solidFill>
                  <a:srgbClr val="000000"/>
                </a:solidFill>
              </a:defRPr>
            </a:lvl1pPr>
          </a:lstStyle>
          <a:p>
            <a:r>
              <a:rPr lang="ja-JP" altLang="en-US">
                <a:solidFill>
                  <a:schemeClr val="bg1"/>
                </a:solidFill>
              </a:rPr>
              <a:t>不同的残差块</a:t>
            </a:r>
            <a:endParaRPr dirty="0">
              <a:solidFill>
                <a:schemeClr val="bg1"/>
              </a:solidFill>
            </a:endParaRPr>
          </a:p>
        </p:txBody>
      </p:sp>
      <p:pic>
        <p:nvPicPr>
          <p:cNvPr id="364" name="ResNetManyFlavor.png" descr="ResNetManyFlavor.png"/>
          <p:cNvPicPr>
            <a:picLocks noChangeAspect="1"/>
          </p:cNvPicPr>
          <p:nvPr/>
        </p:nvPicPr>
        <p:blipFill>
          <a:blip r:embed="rId2"/>
          <a:stretch>
            <a:fillRect/>
          </a:stretch>
        </p:blipFill>
        <p:spPr>
          <a:xfrm>
            <a:off x="0" y="1381755"/>
            <a:ext cx="12192000" cy="4094491"/>
          </a:xfrm>
          <a:prstGeom prst="rect">
            <a:avLst/>
          </a:prstGeom>
          <a:ln w="12700">
            <a:miter lim="400000"/>
          </a:ln>
        </p:spPr>
      </p:pic>
      <p:sp>
        <p:nvSpPr>
          <p:cNvPr id="365" name="Try every permutation"/>
          <p:cNvSpPr/>
          <p:nvPr/>
        </p:nvSpPr>
        <p:spPr>
          <a:xfrm>
            <a:off x="6371896" y="5421901"/>
            <a:ext cx="4059768" cy="1207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17" y="11595"/>
                </a:lnTo>
                <a:lnTo>
                  <a:pt x="2717" y="20095"/>
                </a:lnTo>
                <a:cubicBezTo>
                  <a:pt x="2717" y="20929"/>
                  <a:pt x="2919" y="21600"/>
                  <a:pt x="3167" y="21600"/>
                </a:cubicBezTo>
                <a:lnTo>
                  <a:pt x="21150" y="21600"/>
                </a:lnTo>
                <a:cubicBezTo>
                  <a:pt x="21398" y="21600"/>
                  <a:pt x="21600" y="20929"/>
                  <a:pt x="21600" y="20095"/>
                </a:cubicBezTo>
                <a:lnTo>
                  <a:pt x="21600" y="8188"/>
                </a:lnTo>
                <a:cubicBezTo>
                  <a:pt x="21600" y="7353"/>
                  <a:pt x="21398" y="6673"/>
                  <a:pt x="21150" y="6673"/>
                </a:cubicBezTo>
                <a:lnTo>
                  <a:pt x="4600" y="6673"/>
                </a:lnTo>
                <a:lnTo>
                  <a:pt x="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6" name="Try every permutation"/>
          <p:cNvSpPr/>
          <p:nvPr/>
        </p:nvSpPr>
        <p:spPr>
          <a:xfrm>
            <a:off x="6882541" y="5476405"/>
            <a:ext cx="3549123" cy="1153055"/>
          </a:xfrm>
          <a:custGeom>
            <a:avLst/>
            <a:gdLst/>
            <a:ahLst/>
            <a:cxnLst>
              <a:cxn ang="0">
                <a:pos x="wd2" y="hd2"/>
              </a:cxn>
              <a:cxn ang="5400000">
                <a:pos x="wd2" y="hd2"/>
              </a:cxn>
              <a:cxn ang="10800000">
                <a:pos x="wd2" y="hd2"/>
              </a:cxn>
              <a:cxn ang="16200000">
                <a:pos x="wd2" y="hd2"/>
              </a:cxn>
            </a:cxnLst>
            <a:rect l="0" t="0" r="r" b="b"/>
            <a:pathLst>
              <a:path w="21600" h="21600" extrusionOk="0">
                <a:moveTo>
                  <a:pt x="10573" y="0"/>
                </a:moveTo>
                <a:lnTo>
                  <a:pt x="9542" y="5968"/>
                </a:lnTo>
                <a:lnTo>
                  <a:pt x="515" y="5968"/>
                </a:lnTo>
                <a:cubicBezTo>
                  <a:pt x="231" y="5968"/>
                  <a:pt x="0" y="6680"/>
                  <a:pt x="0" y="7554"/>
                </a:cubicBezTo>
                <a:lnTo>
                  <a:pt x="0" y="20024"/>
                </a:lnTo>
                <a:cubicBezTo>
                  <a:pt x="0" y="20897"/>
                  <a:pt x="231" y="21600"/>
                  <a:pt x="515" y="21600"/>
                </a:cubicBezTo>
                <a:lnTo>
                  <a:pt x="21085" y="21600"/>
                </a:lnTo>
                <a:cubicBezTo>
                  <a:pt x="21369" y="21600"/>
                  <a:pt x="21600" y="20897"/>
                  <a:pt x="21600" y="20024"/>
                </a:cubicBezTo>
                <a:lnTo>
                  <a:pt x="21600" y="7554"/>
                </a:lnTo>
                <a:cubicBezTo>
                  <a:pt x="21600" y="6680"/>
                  <a:pt x="21369" y="5968"/>
                  <a:pt x="21085" y="5968"/>
                </a:cubicBezTo>
                <a:lnTo>
                  <a:pt x="11600" y="5968"/>
                </a:lnTo>
                <a:lnTo>
                  <a:pt x="10573"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7" name="Try every permutation"/>
          <p:cNvSpPr/>
          <p:nvPr/>
        </p:nvSpPr>
        <p:spPr>
          <a:xfrm>
            <a:off x="6882541" y="5419254"/>
            <a:ext cx="3847043" cy="12102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34" y="6706"/>
                </a:lnTo>
                <a:lnTo>
                  <a:pt x="475" y="6706"/>
                </a:lnTo>
                <a:cubicBezTo>
                  <a:pt x="214" y="6706"/>
                  <a:pt x="0" y="7385"/>
                  <a:pt x="0" y="8217"/>
                </a:cubicBezTo>
                <a:lnTo>
                  <a:pt x="0" y="20098"/>
                </a:lnTo>
                <a:cubicBezTo>
                  <a:pt x="0" y="20931"/>
                  <a:pt x="214" y="21600"/>
                  <a:pt x="475" y="21600"/>
                </a:cubicBezTo>
                <a:lnTo>
                  <a:pt x="19452" y="21600"/>
                </a:lnTo>
                <a:cubicBezTo>
                  <a:pt x="19714" y="21600"/>
                  <a:pt x="19927" y="20931"/>
                  <a:pt x="19927" y="20098"/>
                </a:cubicBezTo>
                <a:lnTo>
                  <a:pt x="19927" y="13478"/>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lang="ja-JP" altLang="en-US"/>
              <a:t>尝试每一个排列</a:t>
            </a:r>
            <a:endParaRPr dirty="0"/>
          </a:p>
        </p:txBody>
      </p:sp>
    </p:spTree>
    <p:extLst>
      <p:ext uri="{BB962C8B-B14F-4D97-AF65-F5344CB8AC3E}">
        <p14:creationId xmlns:p14="http://schemas.microsoft.com/office/powerpoint/2010/main" val="1733130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ame block structure as e.g. VGG or GoogleNet…"/>
          <p:cNvSpPr txBox="1">
            <a:spLocks noGrp="1"/>
          </p:cNvSpPr>
          <p:nvPr>
            <p:ph sz="quarter" idx="10"/>
          </p:nvPr>
        </p:nvSpPr>
        <p:spPr>
          <a:prstGeom prst="rect">
            <a:avLst/>
          </a:prstGeom>
        </p:spPr>
        <p:txBody>
          <a:bodyPr>
            <a:normAutofit/>
          </a:bodyPr>
          <a:lstStyle/>
          <a:p>
            <a:pPr marL="320833" indent="-320833">
              <a:buSzPct val="100000"/>
            </a:pPr>
            <a:r>
              <a:rPr lang="ja-JP" altLang="en-US" sz="2667" dirty="0"/>
              <a:t>相同块结构</a:t>
            </a:r>
            <a:r>
              <a:rPr lang="zh-CN" altLang="en-US" sz="2667" dirty="0"/>
              <a:t>，</a:t>
            </a:r>
            <a:r>
              <a:rPr lang="ja-JP" altLang="en-US" sz="2667" dirty="0"/>
              <a:t>例如</a:t>
            </a:r>
            <a:r>
              <a:rPr lang="zh-CN" altLang="en-US" sz="2667" dirty="0"/>
              <a:t>与</a:t>
            </a:r>
            <a:r>
              <a:rPr lang="en-US" sz="2667" dirty="0"/>
              <a:t>VGG</a:t>
            </a:r>
            <a:r>
              <a:rPr lang="zh-CN" altLang="en-US" sz="2667" dirty="0"/>
              <a:t> </a:t>
            </a:r>
            <a:r>
              <a:rPr lang="ja-JP" altLang="en-US" sz="2667" dirty="0"/>
              <a:t>或</a:t>
            </a:r>
            <a:r>
              <a:rPr lang="zh-CN" altLang="en-US" sz="2667" dirty="0"/>
              <a:t> </a:t>
            </a:r>
            <a:r>
              <a:rPr lang="en-US" sz="2667" dirty="0" err="1"/>
              <a:t>GoogleNet</a:t>
            </a:r>
            <a:r>
              <a:rPr lang="zh-CN" altLang="en-US" sz="2667" dirty="0"/>
              <a:t>使用块结构</a:t>
            </a:r>
            <a:endParaRPr lang="en-US" sz="2667" dirty="0"/>
          </a:p>
          <a:p>
            <a:pPr marL="320833" indent="-320833">
              <a:buSzPct val="100000"/>
            </a:pPr>
            <a:r>
              <a:rPr lang="ja-JP" altLang="en-US" sz="2667" dirty="0"/>
              <a:t>残差块连接可增加表现力</a:t>
            </a:r>
          </a:p>
          <a:p>
            <a:pPr marL="320833" indent="-320833">
              <a:buSzPct val="100000"/>
              <a:buFontTx/>
              <a:buChar char="•"/>
            </a:pPr>
            <a:r>
              <a:rPr lang="zh-CN" altLang="en-US" sz="2667" dirty="0"/>
              <a:t>池</a:t>
            </a:r>
            <a:r>
              <a:rPr lang="ja-JP" altLang="en-US" sz="2667" dirty="0"/>
              <a:t>化</a:t>
            </a:r>
            <a:r>
              <a:rPr lang="zh-CN" altLang="en-US" sz="2667" dirty="0"/>
              <a:t> </a:t>
            </a:r>
            <a:r>
              <a:rPr lang="en-US" altLang="ja-JP" sz="2667" dirty="0"/>
              <a:t>/</a:t>
            </a:r>
            <a:r>
              <a:rPr lang="zh-CN" altLang="en-US" sz="2667" dirty="0"/>
              <a:t> </a:t>
            </a:r>
            <a:r>
              <a:rPr lang="ja-JP" altLang="en-US" sz="2667" dirty="0"/>
              <a:t>步幅</a:t>
            </a:r>
            <a:r>
              <a:rPr lang="zh-CN" altLang="en-US" sz="2667" dirty="0"/>
              <a:t> </a:t>
            </a:r>
            <a:r>
              <a:rPr lang="en-US" altLang="zh-CN" sz="2667" dirty="0"/>
              <a:t>-</a:t>
            </a:r>
            <a:r>
              <a:rPr lang="zh-CN" altLang="en-US" sz="2667" dirty="0"/>
              <a:t> </a:t>
            </a:r>
            <a:r>
              <a:rPr lang="ja-JP" altLang="en-US" sz="2667" dirty="0"/>
              <a:t>减少</a:t>
            </a:r>
            <a:r>
              <a:rPr lang="zh-CN" altLang="en-US" sz="2667" dirty="0"/>
              <a:t>维度</a:t>
            </a:r>
            <a:endParaRPr lang="en-US" altLang="ja-JP" sz="2667" dirty="0"/>
          </a:p>
          <a:p>
            <a:pPr marL="320833" indent="-320833">
              <a:buSzPct val="100000"/>
            </a:pPr>
            <a:r>
              <a:rPr lang="ja-JP" altLang="en-US" sz="2667" dirty="0"/>
              <a:t>批量归一</a:t>
            </a:r>
            <a:r>
              <a:rPr lang="ja-JP" altLang="en-US" sz="2667" dirty="0" smtClean="0"/>
              <a:t>化</a:t>
            </a:r>
            <a:endParaRPr lang="en-US" sz="2667" dirty="0"/>
          </a:p>
        </p:txBody>
      </p:sp>
      <p:sp>
        <p:nvSpPr>
          <p:cNvPr id="378" name="Putting it all together"/>
          <p:cNvSpPr txBox="1">
            <a:spLocks noGrp="1"/>
          </p:cNvSpPr>
          <p:nvPr>
            <p:ph type="title"/>
          </p:nvPr>
        </p:nvSpPr>
        <p:spPr>
          <a:prstGeom prst="rect">
            <a:avLst/>
          </a:prstGeom>
        </p:spPr>
        <p:txBody>
          <a:bodyPr/>
          <a:lstStyle/>
          <a:p>
            <a:r>
              <a:rPr lang="ja-JP" altLang="en-US"/>
              <a:t>残差网络</a:t>
            </a:r>
            <a:r>
              <a:rPr lang="zh-CN" altLang="en-US" dirty="0"/>
              <a:t>（</a:t>
            </a:r>
            <a:r>
              <a:rPr lang="en-US" altLang="zh-CN" dirty="0" err="1"/>
              <a:t>ResNet</a:t>
            </a:r>
            <a:r>
              <a:rPr lang="zh-CN" altLang="en-US" dirty="0"/>
              <a:t>）</a:t>
            </a:r>
            <a:endParaRPr dirty="0"/>
          </a:p>
        </p:txBody>
      </p:sp>
      <p:pic>
        <p:nvPicPr>
          <p:cNvPr id="380" name="Image" descr="Image"/>
          <p:cNvPicPr>
            <a:picLocks noChangeAspect="1"/>
          </p:cNvPicPr>
          <p:nvPr/>
        </p:nvPicPr>
        <p:blipFill>
          <a:blip r:embed="rId2"/>
          <a:stretch>
            <a:fillRect/>
          </a:stretch>
        </p:blipFill>
        <p:spPr>
          <a:xfrm>
            <a:off x="9556289" y="0"/>
            <a:ext cx="2054088" cy="6858000"/>
          </a:xfrm>
          <a:prstGeom prst="rect">
            <a:avLst/>
          </a:prstGeom>
          <a:ln w="12700">
            <a:miter lim="400000"/>
          </a:ln>
        </p:spPr>
      </p:pic>
    </p:spTree>
    <p:extLst>
      <p:ext uri="{BB962C8B-B14F-4D97-AF65-F5344CB8AC3E}">
        <p14:creationId xmlns:p14="http://schemas.microsoft.com/office/powerpoint/2010/main" val="1019174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61E7565-A8FC-D34B-A935-6F114652CD62}"/>
              </a:ext>
            </a:extLst>
          </p:cNvPr>
          <p:cNvSpPr>
            <a:spLocks noGrp="1"/>
          </p:cNvSpPr>
          <p:nvPr>
            <p:ph sz="quarter" idx="10"/>
          </p:nvPr>
        </p:nvSpPr>
        <p:spPr/>
        <p:txBody>
          <a:bodyPr>
            <a:normAutofit fontScale="92500" lnSpcReduction="10000"/>
          </a:bodyPr>
          <a:lstStyle/>
          <a:p>
            <a:r>
              <a:rPr lang="en-US" dirty="0" err="1"/>
              <a:t>DenseNet</a:t>
            </a:r>
            <a:r>
              <a:rPr lang="en-US" dirty="0"/>
              <a:t> (Huang et al., 2016)</a:t>
            </a:r>
          </a:p>
          <a:p>
            <a:r>
              <a:rPr lang="en-US" dirty="0" err="1"/>
              <a:t>ResNet</a:t>
            </a:r>
            <a:r>
              <a:rPr lang="ja-JP" altLang="en-US"/>
              <a:t>结合</a:t>
            </a:r>
            <a:r>
              <a:rPr lang="zh-CN" altLang="en-US" dirty="0"/>
              <a:t> </a:t>
            </a:r>
            <a:r>
              <a:rPr lang="en-US" dirty="0"/>
              <a:t>x</a:t>
            </a:r>
            <a:r>
              <a:rPr lang="zh-CN" altLang="en-US" dirty="0"/>
              <a:t> </a:t>
            </a:r>
            <a:r>
              <a:rPr lang="ja-JP" altLang="en-US"/>
              <a:t>和</a:t>
            </a:r>
            <a:r>
              <a:rPr lang="zh-CN" altLang="en-US" dirty="0"/>
              <a:t> </a:t>
            </a:r>
            <a:r>
              <a:rPr lang="en-US" dirty="0"/>
              <a:t>f</a:t>
            </a:r>
            <a:r>
              <a:rPr lang="en-US" altLang="zh-CN" dirty="0"/>
              <a:t>(</a:t>
            </a:r>
            <a:r>
              <a:rPr lang="en-US" dirty="0"/>
              <a:t>x</a:t>
            </a:r>
            <a:r>
              <a:rPr lang="en-US" altLang="zh-CN" dirty="0"/>
              <a:t>)</a:t>
            </a:r>
            <a:endParaRPr lang="en-US" dirty="0"/>
          </a:p>
          <a:p>
            <a:r>
              <a:rPr lang="en-US" dirty="0" err="1"/>
              <a:t>DenseNet</a:t>
            </a:r>
            <a:r>
              <a:rPr lang="zh-CN" altLang="en-US" dirty="0"/>
              <a:t> </a:t>
            </a:r>
            <a:r>
              <a:rPr lang="ja-JP" altLang="en-US"/>
              <a:t>使用更高阶</a:t>
            </a:r>
            <a:r>
              <a:rPr lang="en-US" altLang="ja-JP" dirty="0"/>
              <a:t>'</a:t>
            </a:r>
            <a:r>
              <a:rPr lang="ja-JP" altLang="en-US"/>
              <a:t>泰勒系列</a:t>
            </a:r>
            <a:r>
              <a:rPr lang="en-US" altLang="ja-JP" dirty="0"/>
              <a:t>'</a:t>
            </a:r>
            <a:r>
              <a:rPr lang="ja-JP" altLang="en-US"/>
              <a:t>扩展</a:t>
            </a:r>
          </a:p>
          <a:p>
            <a:endParaRPr lang="ja-JP" altLang="en-US"/>
          </a:p>
          <a:p>
            <a:endParaRPr lang="ja-JP" altLang="en-US"/>
          </a:p>
          <a:p>
            <a:endParaRPr lang="ja-JP" altLang="en-US"/>
          </a:p>
          <a:p>
            <a:endParaRPr lang="ja-JP" altLang="en-US"/>
          </a:p>
          <a:p>
            <a:endParaRPr lang="ja-JP" altLang="en-US"/>
          </a:p>
          <a:p>
            <a:r>
              <a:rPr lang="ja-JP" altLang="en-US"/>
              <a:t>偶尔需要降低分辨率（过渡层）</a:t>
            </a:r>
            <a:endParaRPr lang="en-US" dirty="0"/>
          </a:p>
          <a:p>
            <a:endParaRPr lang="en-US" dirty="0"/>
          </a:p>
        </p:txBody>
      </p:sp>
      <p:sp>
        <p:nvSpPr>
          <p:cNvPr id="2" name="Title 1">
            <a:extLst>
              <a:ext uri="{FF2B5EF4-FFF2-40B4-BE49-F238E27FC236}">
                <a16:creationId xmlns="" xmlns:a16="http://schemas.microsoft.com/office/drawing/2014/main" id="{F90FD097-BA15-6B47-9E17-450500322569}"/>
              </a:ext>
            </a:extLst>
          </p:cNvPr>
          <p:cNvSpPr>
            <a:spLocks noGrp="1"/>
          </p:cNvSpPr>
          <p:nvPr>
            <p:ph type="title"/>
          </p:nvPr>
        </p:nvSpPr>
        <p:spPr/>
        <p:txBody>
          <a:bodyPr>
            <a:normAutofit/>
          </a:bodyPr>
          <a:lstStyle/>
          <a:p>
            <a:r>
              <a:rPr lang="ja-JP" altLang="en-US"/>
              <a:t>稠密连接网络</a:t>
            </a:r>
            <a:r>
              <a:rPr lang="zh-CN" altLang="en-US" dirty="0"/>
              <a:t>（</a:t>
            </a:r>
            <a:r>
              <a:rPr lang="en-US" dirty="0" err="1"/>
              <a:t>DenseNet</a:t>
            </a:r>
            <a:r>
              <a:rPr lang="zh-CN" altLang="en-US" dirty="0"/>
              <a:t>）</a:t>
            </a:r>
            <a:endParaRPr lang="en-US" dirty="0"/>
          </a:p>
        </p:txBody>
      </p:sp>
      <p:pic>
        <p:nvPicPr>
          <p:cNvPr id="4" name="Picture 3">
            <a:extLst>
              <a:ext uri="{FF2B5EF4-FFF2-40B4-BE49-F238E27FC236}">
                <a16:creationId xmlns="" xmlns:a16="http://schemas.microsoft.com/office/drawing/2014/main" id="{244D174A-60D6-964D-B829-4CE3CBA4C3BE}"/>
              </a:ext>
            </a:extLst>
          </p:cNvPr>
          <p:cNvPicPr>
            <a:picLocks noChangeAspect="1"/>
          </p:cNvPicPr>
          <p:nvPr/>
        </p:nvPicPr>
        <p:blipFill>
          <a:blip r:embed="rId2"/>
          <a:stretch>
            <a:fillRect/>
          </a:stretch>
        </p:blipFill>
        <p:spPr>
          <a:xfrm>
            <a:off x="931334" y="2971800"/>
            <a:ext cx="4538133" cy="2032000"/>
          </a:xfrm>
          <a:prstGeom prst="rect">
            <a:avLst/>
          </a:prstGeom>
        </p:spPr>
      </p:pic>
      <p:pic>
        <p:nvPicPr>
          <p:cNvPr id="5" name="Picture 4">
            <a:extLst>
              <a:ext uri="{FF2B5EF4-FFF2-40B4-BE49-F238E27FC236}">
                <a16:creationId xmlns="" xmlns:a16="http://schemas.microsoft.com/office/drawing/2014/main" id="{561AECC8-D5FE-9342-8586-67B39D6DADF3}"/>
              </a:ext>
            </a:extLst>
          </p:cNvPr>
          <p:cNvPicPr>
            <a:picLocks noChangeAspect="1"/>
          </p:cNvPicPr>
          <p:nvPr/>
        </p:nvPicPr>
        <p:blipFill>
          <a:blip r:embed="rId3"/>
          <a:stretch>
            <a:fillRect/>
          </a:stretch>
        </p:blipFill>
        <p:spPr>
          <a:xfrm>
            <a:off x="7732652" y="1345776"/>
            <a:ext cx="3636771" cy="1880025"/>
          </a:xfrm>
          <a:prstGeom prst="rect">
            <a:avLst/>
          </a:prstGeom>
        </p:spPr>
      </p:pic>
      <p:pic>
        <p:nvPicPr>
          <p:cNvPr id="6" name="Picture 5">
            <a:extLst>
              <a:ext uri="{FF2B5EF4-FFF2-40B4-BE49-F238E27FC236}">
                <a16:creationId xmlns="" xmlns:a16="http://schemas.microsoft.com/office/drawing/2014/main" id="{C0A130CE-8D9B-4644-AC00-9E63343AAD3C}"/>
              </a:ext>
            </a:extLst>
          </p:cNvPr>
          <p:cNvPicPr>
            <a:picLocks noChangeAspect="1"/>
          </p:cNvPicPr>
          <p:nvPr/>
        </p:nvPicPr>
        <p:blipFill>
          <a:blip r:embed="rId4"/>
          <a:stretch>
            <a:fillRect/>
          </a:stretch>
        </p:blipFill>
        <p:spPr>
          <a:xfrm>
            <a:off x="6881525" y="3873501"/>
            <a:ext cx="4513004" cy="1828799"/>
          </a:xfrm>
          <a:prstGeom prst="rect">
            <a:avLst/>
          </a:prstGeom>
        </p:spPr>
      </p:pic>
    </p:spTree>
    <p:extLst>
      <p:ext uri="{BB962C8B-B14F-4D97-AF65-F5344CB8AC3E}">
        <p14:creationId xmlns:p14="http://schemas.microsoft.com/office/powerpoint/2010/main" val="508261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r>
              <a:rPr kumimoji="1" lang="zh-CN" altLang="en-US" dirty="0" smtClean="0"/>
              <a:t>发展总结</a:t>
            </a:r>
            <a:endParaRPr kumimoji="1" lang="zh-CN" altLang="en-US" dirty="0"/>
          </a:p>
        </p:txBody>
      </p:sp>
      <p:sp>
        <p:nvSpPr>
          <p:cNvPr id="3" name="内容占位符 2"/>
          <p:cNvSpPr>
            <a:spLocks noGrp="1"/>
          </p:cNvSpPr>
          <p:nvPr>
            <p:ph sz="quarter" idx="10"/>
          </p:nvPr>
        </p:nvSpPr>
        <p:spPr/>
        <p:txBody>
          <a:bodyPr/>
          <a:lstStyle/>
          <a:p>
            <a:r>
              <a:rPr lang="zh-CN" altLang="en-US" dirty="0" smtClean="0"/>
              <a:t> 卷积</a:t>
            </a:r>
            <a:r>
              <a:rPr lang="zh-CN" altLang="en-US" dirty="0"/>
              <a:t>核方面：</a:t>
            </a:r>
            <a:endParaRPr lang="en-US" altLang="zh-CN" dirty="0"/>
          </a:p>
          <a:p>
            <a:pPr lvl="1"/>
            <a:r>
              <a:rPr lang="zh-CN" altLang="en-US" dirty="0" smtClean="0"/>
              <a:t> 大</a:t>
            </a:r>
            <a:r>
              <a:rPr lang="zh-CN" altLang="en-US" dirty="0"/>
              <a:t>卷积核用多个小卷积核代替，参数更少，速度更快</a:t>
            </a:r>
            <a:endParaRPr lang="en-US" altLang="zh-CN" dirty="0"/>
          </a:p>
          <a:p>
            <a:pPr lvl="1"/>
            <a:r>
              <a:rPr lang="zh-CN" altLang="en-US" dirty="0" smtClean="0"/>
              <a:t> 单一</a:t>
            </a:r>
            <a:r>
              <a:rPr lang="zh-CN" altLang="en-US" dirty="0"/>
              <a:t>尺寸卷积核用多尺寸卷积核代替</a:t>
            </a:r>
            <a:endParaRPr lang="en-US" altLang="zh-CN" dirty="0"/>
          </a:p>
          <a:p>
            <a:pPr lvl="1"/>
            <a:r>
              <a:rPr lang="zh-CN" altLang="en-US" dirty="0" smtClean="0"/>
              <a:t> 固定</a:t>
            </a:r>
            <a:r>
              <a:rPr lang="zh-CN" altLang="en-US" dirty="0"/>
              <a:t>形状卷积核趋于使用可变形卷积核</a:t>
            </a:r>
            <a:endParaRPr lang="en-US" altLang="zh-CN" dirty="0"/>
          </a:p>
          <a:p>
            <a:pPr lvl="1"/>
            <a:r>
              <a:rPr lang="zh-CN" altLang="en-US" dirty="0" smtClean="0"/>
              <a:t> 分解</a:t>
            </a:r>
            <a:r>
              <a:rPr lang="zh-CN" altLang="en-US" dirty="0"/>
              <a:t>为不对称的核，减少计算量，如</a:t>
            </a:r>
            <a:r>
              <a:rPr lang="en-US" altLang="zh-CN" dirty="0"/>
              <a:t>3x3</a:t>
            </a:r>
            <a:r>
              <a:rPr lang="zh-CN" altLang="en-US" dirty="0"/>
              <a:t>分解为</a:t>
            </a:r>
            <a:r>
              <a:rPr lang="en-US" altLang="zh-CN" dirty="0"/>
              <a:t>1x3</a:t>
            </a:r>
            <a:r>
              <a:rPr lang="zh-CN" altLang="en-US" dirty="0"/>
              <a:t>和</a:t>
            </a:r>
            <a:r>
              <a:rPr lang="en-US" altLang="zh-CN" dirty="0"/>
              <a:t>3x1</a:t>
            </a:r>
          </a:p>
          <a:p>
            <a:pPr lvl="1"/>
            <a:r>
              <a:rPr lang="zh-CN" altLang="en-US" dirty="0" smtClean="0"/>
              <a:t> 使用</a:t>
            </a:r>
            <a:r>
              <a:rPr lang="en-US" altLang="zh-CN" dirty="0"/>
              <a:t>1×1</a:t>
            </a:r>
            <a:r>
              <a:rPr lang="zh-CN" altLang="en-US" dirty="0"/>
              <a:t>卷积核用于变换维度</a:t>
            </a:r>
            <a:endParaRPr lang="en-US" altLang="zh-CN" dirty="0"/>
          </a:p>
          <a:p>
            <a:r>
              <a:rPr lang="zh-CN" altLang="en-US" dirty="0" smtClean="0"/>
              <a:t> 卷</a:t>
            </a:r>
            <a:r>
              <a:rPr lang="zh-CN" altLang="en-US" dirty="0"/>
              <a:t>积层通道方面：</a:t>
            </a:r>
            <a:endParaRPr lang="en-US" altLang="zh-CN" dirty="0"/>
          </a:p>
          <a:p>
            <a:pPr lvl="1"/>
            <a:r>
              <a:rPr lang="zh-CN" altLang="en-US" dirty="0" smtClean="0"/>
              <a:t> 标准</a:t>
            </a:r>
            <a:r>
              <a:rPr lang="zh-CN" altLang="en-US" dirty="0"/>
              <a:t>卷积用</a:t>
            </a:r>
            <a:r>
              <a:rPr lang="en-US" altLang="zh-CN" dirty="0" err="1"/>
              <a:t>depthwise</a:t>
            </a:r>
            <a:r>
              <a:rPr lang="zh-CN" altLang="en-US" dirty="0"/>
              <a:t>卷积代替</a:t>
            </a:r>
            <a:endParaRPr lang="en-US" altLang="zh-CN" dirty="0"/>
          </a:p>
          <a:p>
            <a:pPr lvl="1"/>
            <a:r>
              <a:rPr lang="zh-CN" altLang="en-US" dirty="0" smtClean="0"/>
              <a:t> 使用</a:t>
            </a:r>
            <a:r>
              <a:rPr lang="zh-CN" altLang="en-US" dirty="0"/>
              <a:t>分组卷积，分组卷积前使用</a:t>
            </a:r>
            <a:r>
              <a:rPr lang="en-US" altLang="zh-CN" dirty="0"/>
              <a:t>channel shuffle</a:t>
            </a:r>
          </a:p>
          <a:p>
            <a:pPr lvl="1"/>
            <a:r>
              <a:rPr lang="zh-CN" altLang="en-US" dirty="0" smtClean="0"/>
              <a:t> 通道</a:t>
            </a:r>
            <a:r>
              <a:rPr lang="zh-CN" altLang="en-US" dirty="0"/>
              <a:t>加权计算</a:t>
            </a:r>
            <a:endParaRPr lang="en-US" altLang="zh-CN" dirty="0"/>
          </a:p>
          <a:p>
            <a:r>
              <a:rPr lang="zh-CN" altLang="en-US" dirty="0" smtClean="0"/>
              <a:t> 卷</a:t>
            </a:r>
            <a:r>
              <a:rPr lang="zh-CN" altLang="en-US" dirty="0"/>
              <a:t>积层连接方面：</a:t>
            </a:r>
            <a:endParaRPr lang="en-US" altLang="zh-CN" dirty="0"/>
          </a:p>
          <a:p>
            <a:pPr lvl="1"/>
            <a:r>
              <a:rPr lang="zh-CN" altLang="en-US" dirty="0" smtClean="0"/>
              <a:t> 使用</a:t>
            </a:r>
            <a:r>
              <a:rPr lang="en-US" altLang="zh-CN" dirty="0"/>
              <a:t>skip connection</a:t>
            </a:r>
            <a:r>
              <a:rPr lang="zh-CN" altLang="en-US" dirty="0"/>
              <a:t>，让模型更深</a:t>
            </a:r>
            <a:endParaRPr lang="en-US" altLang="zh-CN" dirty="0"/>
          </a:p>
          <a:p>
            <a:pPr lvl="1"/>
            <a:r>
              <a:rPr lang="zh-CN" altLang="en-US" dirty="0" smtClean="0"/>
              <a:t> </a:t>
            </a:r>
            <a:r>
              <a:rPr lang="en-US" altLang="zh-CN" dirty="0" smtClean="0"/>
              <a:t>densely </a:t>
            </a:r>
            <a:r>
              <a:rPr lang="en-US" altLang="zh-CN" dirty="0"/>
              <a:t>connection</a:t>
            </a:r>
            <a:r>
              <a:rPr lang="zh-CN" altLang="en-US" dirty="0"/>
              <a:t>，使每一层都融合上其它层的特征输出</a:t>
            </a:r>
            <a:r>
              <a:rPr lang="en-US" altLang="zh-CN" dirty="0"/>
              <a:t>(</a:t>
            </a:r>
            <a:r>
              <a:rPr lang="en-US" altLang="zh-CN" dirty="0" err="1"/>
              <a:t>DenseNet</a:t>
            </a:r>
            <a:r>
              <a:rPr lang="zh-CN" altLang="en-US" dirty="0"/>
              <a:t>）</a:t>
            </a:r>
            <a:endParaRPr kumimoji="1" lang="zh-CN" altLang="en-US" dirty="0"/>
          </a:p>
        </p:txBody>
      </p:sp>
    </p:spTree>
    <p:extLst>
      <p:ext uri="{BB962C8B-B14F-4D97-AF65-F5344CB8AC3E}">
        <p14:creationId xmlns:p14="http://schemas.microsoft.com/office/powerpoint/2010/main" val="6099841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84727" y="1443841"/>
            <a:ext cx="50746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循环</a:t>
            </a:r>
            <a:r>
              <a:rPr kumimoji="1" lang="zh-CN" altLang="en-US" sz="2800" dirty="0">
                <a:solidFill>
                  <a:srgbClr val="09405E"/>
                </a:solidFill>
                <a:latin typeface="微软雅黑" panose="020B0503020204020204" pitchFamily="34" charset="-122"/>
                <a:ea typeface="微软雅黑" panose="020B0503020204020204" pitchFamily="34" charset="-122"/>
              </a:rPr>
              <a:t>神经</a:t>
            </a:r>
            <a:r>
              <a:rPr kumimoji="1" lang="zh-CN" altLang="en-US" sz="2800" dirty="0" smtClean="0">
                <a:solidFill>
                  <a:srgbClr val="09405E"/>
                </a:solidFill>
                <a:latin typeface="微软雅黑" panose="020B0503020204020204" pitchFamily="34" charset="-122"/>
                <a:ea typeface="微软雅黑" panose="020B0503020204020204" pitchFamily="34" charset="-122"/>
              </a:rPr>
              <a:t>网络</a:t>
            </a:r>
            <a:endParaRPr kumimoji="1" lang="en-US" altLang="zh-CN" sz="28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2482604"/>
      </p:ext>
    </p:extLst>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前馈网络的一些不足</a:t>
            </a:r>
            <a:endParaRPr kumimoji="1" lang="zh-CN" altLang="en-US" dirty="0"/>
          </a:p>
        </p:txBody>
      </p:sp>
      <p:sp>
        <p:nvSpPr>
          <p:cNvPr id="3" name="内容占位符 2"/>
          <p:cNvSpPr>
            <a:spLocks noGrp="1"/>
          </p:cNvSpPr>
          <p:nvPr>
            <p:ph sz="quarter" idx="10"/>
          </p:nvPr>
        </p:nvSpPr>
        <p:spPr>
          <a:xfrm>
            <a:off x="630237" y="1147763"/>
            <a:ext cx="11561763" cy="5237271"/>
          </a:xfrm>
          <a:prstGeom prst="rect">
            <a:avLst/>
          </a:prstGeom>
        </p:spPr>
        <p:txBody>
          <a:bodyPr/>
          <a:lstStyle/>
          <a:p>
            <a:pPr>
              <a:lnSpc>
                <a:spcPct val="150000"/>
              </a:lnSpc>
            </a:pPr>
            <a:r>
              <a:rPr lang="zh-CN" altLang="en-US" dirty="0" smtClean="0"/>
              <a:t> 连接</a:t>
            </a:r>
            <a:r>
              <a:rPr lang="zh-CN" altLang="en-US" dirty="0"/>
              <a:t>存在层与层之间，每层的节点之间是无连接的。（</a:t>
            </a:r>
            <a:r>
              <a:rPr lang="zh-CN" altLang="en-US" dirty="0">
                <a:solidFill>
                  <a:srgbClr val="C00000"/>
                </a:solidFill>
              </a:rPr>
              <a:t>无循环</a:t>
            </a:r>
            <a:r>
              <a:rPr lang="zh-CN" altLang="en-US" dirty="0"/>
              <a:t>）</a:t>
            </a:r>
            <a:endParaRPr lang="en-US" altLang="zh-CN" dirty="0"/>
          </a:p>
          <a:p>
            <a:pPr>
              <a:lnSpc>
                <a:spcPct val="150000"/>
              </a:lnSpc>
            </a:pPr>
            <a:r>
              <a:rPr lang="zh-CN" altLang="en-US" dirty="0" smtClean="0"/>
              <a:t> 输入</a:t>
            </a:r>
            <a:r>
              <a:rPr lang="zh-CN" altLang="en-US" dirty="0"/>
              <a:t>和输出的维数都是固定的，不能任意改变。无法处理变长的序列</a:t>
            </a:r>
            <a:r>
              <a:rPr lang="zh-CN" altLang="en-US" dirty="0" smtClean="0"/>
              <a:t>数据。</a:t>
            </a:r>
            <a:endParaRPr lang="en-US" altLang="zh-CN" dirty="0"/>
          </a:p>
          <a:p>
            <a:pPr>
              <a:lnSpc>
                <a:spcPct val="150000"/>
              </a:lnSpc>
            </a:pPr>
            <a:r>
              <a:rPr lang="zh-CN" altLang="en-US" dirty="0" smtClean="0"/>
              <a:t> 假设</a:t>
            </a:r>
            <a:r>
              <a:rPr lang="zh-CN" altLang="en-US" dirty="0"/>
              <a:t>每次输入都是独立的</a:t>
            </a:r>
            <a:r>
              <a:rPr lang="zh-CN" altLang="en-US" dirty="0" smtClean="0"/>
              <a:t>，即每次</a:t>
            </a:r>
            <a:r>
              <a:rPr lang="zh-CN" altLang="en-US" dirty="0"/>
              <a:t>网络的输出只依赖于当前的</a:t>
            </a:r>
            <a:r>
              <a:rPr lang="zh-CN" altLang="en-US" dirty="0" smtClean="0"/>
              <a:t>输入。</a:t>
            </a:r>
            <a:endParaRPr lang="en-US" altLang="zh-CN" dirty="0"/>
          </a:p>
          <a:p>
            <a:pPr>
              <a:lnSpc>
                <a:spcPct val="150000"/>
              </a:lnSpc>
              <a:spcBef>
                <a:spcPts val="0"/>
              </a:spcBef>
            </a:pPr>
            <a:endParaRPr kumimoji="1" lang="zh-CN" altLang="en-US" dirty="0"/>
          </a:p>
        </p:txBody>
      </p:sp>
    </p:spTree>
    <p:extLst>
      <p:ext uri="{BB962C8B-B14F-4D97-AF65-F5344CB8AC3E}">
        <p14:creationId xmlns:p14="http://schemas.microsoft.com/office/powerpoint/2010/main" val="195802704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endParaRPr kumimoji="1" lang="zh-CN" altLang="en-US" dirty="0"/>
          </a:p>
        </p:txBody>
      </p:sp>
      <p:sp>
        <p:nvSpPr>
          <p:cNvPr id="3" name="内容占位符 2"/>
          <p:cNvSpPr>
            <a:spLocks noGrp="1"/>
          </p:cNvSpPr>
          <p:nvPr>
            <p:ph sz="quarter" idx="10"/>
          </p:nvPr>
        </p:nvSpPr>
        <p:spPr/>
        <p:txBody>
          <a:bodyPr/>
          <a:lstStyle/>
          <a:p>
            <a:pPr>
              <a:lnSpc>
                <a:spcPct val="150000"/>
              </a:lnSpc>
            </a:pPr>
            <a:r>
              <a:rPr lang="en-US" altLang="zh-CN" dirty="0"/>
              <a:t> </a:t>
            </a:r>
            <a:r>
              <a:rPr lang="zh-CN" altLang="en-US" dirty="0" smtClean="0"/>
              <a:t>循环</a:t>
            </a:r>
            <a:r>
              <a:rPr lang="zh-CN" altLang="en-US" dirty="0"/>
              <a:t>神经网络通过使用带自反馈的神经元，能够处理任意长度的序列</a:t>
            </a:r>
            <a:r>
              <a:rPr lang="zh-CN" altLang="en-US" dirty="0" smtClean="0"/>
              <a:t>。</a:t>
            </a:r>
            <a:endParaRPr lang="en-US" altLang="zh-CN" dirty="0" smtClean="0"/>
          </a:p>
          <a:p>
            <a:pPr>
              <a:lnSpc>
                <a:spcPct val="150000"/>
              </a:lnSpc>
            </a:pPr>
            <a:r>
              <a:rPr lang="en-US" altLang="zh-CN" dirty="0"/>
              <a:t> </a:t>
            </a:r>
            <a:r>
              <a:rPr lang="zh-CN" altLang="en-US" dirty="0" smtClean="0"/>
              <a:t>循环</a:t>
            </a:r>
            <a:r>
              <a:rPr lang="zh-CN" altLang="en-US" dirty="0"/>
              <a:t>神经网络比前馈神经网络更加符合生物神经网络的结构</a:t>
            </a:r>
            <a:r>
              <a:rPr lang="zh-CN" altLang="en-US" dirty="0" smtClean="0"/>
              <a:t>。</a:t>
            </a:r>
            <a:endParaRPr lang="en-US" altLang="zh-CN" dirty="0" smtClean="0"/>
          </a:p>
          <a:p>
            <a:pPr>
              <a:lnSpc>
                <a:spcPct val="150000"/>
              </a:lnSpc>
            </a:pPr>
            <a:r>
              <a:rPr lang="zh-CN" altLang="en-US" dirty="0" smtClean="0"/>
              <a:t>被</a:t>
            </a:r>
            <a:r>
              <a:rPr lang="zh-CN" altLang="en-US" dirty="0"/>
              <a:t>广泛应用在语音识别、语言模型以及自然语言生成等任务上。</a:t>
            </a:r>
          </a:p>
          <a:p>
            <a:pPr>
              <a:lnSpc>
                <a:spcPct val="150000"/>
              </a:lnSpc>
            </a:pPr>
            <a:endParaRPr kumimoji="1"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496" y="4204649"/>
            <a:ext cx="5481539" cy="1960303"/>
          </a:xfrm>
          <a:prstGeom prst="rect">
            <a:avLst/>
          </a:prstGeom>
        </p:spPr>
      </p:pic>
      <p:pic>
        <p:nvPicPr>
          <p:cNvPr id="7" name="图片 6" descr="屏幕剪辑">
            <a:extLst>
              <a:ext uri="{FF2B5EF4-FFF2-40B4-BE49-F238E27FC236}">
                <a16:creationId xmlns="" xmlns:a16="http://schemas.microsoft.com/office/drawing/2014/main" id="{A76AD94A-97D1-471C-92E1-532DB6F02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5" y="3984569"/>
            <a:ext cx="3033315" cy="2400465"/>
          </a:xfrm>
          <a:prstGeom prst="rect">
            <a:avLst/>
          </a:prstGeom>
        </p:spPr>
      </p:pic>
      <p:sp>
        <p:nvSpPr>
          <p:cNvPr id="4" name="矩形 3"/>
          <p:cNvSpPr/>
          <p:nvPr/>
        </p:nvSpPr>
        <p:spPr>
          <a:xfrm>
            <a:off x="3895328" y="4652510"/>
            <a:ext cx="1338828" cy="369332"/>
          </a:xfrm>
          <a:prstGeom prst="rect">
            <a:avLst/>
          </a:prstGeom>
        </p:spPr>
        <p:txBody>
          <a:bodyPr wrap="none">
            <a:spAutoFit/>
          </a:bodyPr>
          <a:lstStyle/>
          <a:p>
            <a:r>
              <a:rPr lang="zh-CN" altLang="en-US">
                <a:latin typeface="Microsoft YaHei" charset="-122"/>
                <a:ea typeface="Microsoft YaHei" charset="-122"/>
                <a:cs typeface="Microsoft YaHei" charset="-122"/>
              </a:rPr>
              <a:t>按时间展开</a:t>
            </a:r>
          </a:p>
        </p:txBody>
      </p:sp>
      <p:sp>
        <p:nvSpPr>
          <p:cNvPr id="8" name="右箭头 7"/>
          <p:cNvSpPr/>
          <p:nvPr/>
        </p:nvSpPr>
        <p:spPr bwMode="auto">
          <a:xfrm>
            <a:off x="3895328" y="5184800"/>
            <a:ext cx="1597168" cy="210160"/>
          </a:xfrm>
          <a:prstGeom prst="rightArrow">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258092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Hidden State update…"/>
          <p:cNvSpPr txBox="1">
            <a:spLocks noGrp="1"/>
          </p:cNvSpPr>
          <p:nvPr>
            <p:ph sz="quarter" idx="10"/>
          </p:nvPr>
        </p:nvSpPr>
        <p:spPr>
          <a:xfrm>
            <a:off x="630237" y="1147763"/>
            <a:ext cx="6488645" cy="5237271"/>
          </a:xfrm>
          <a:prstGeom prst="rect">
            <a:avLst/>
          </a:prstGeom>
        </p:spPr>
        <p:txBody>
          <a:bodyPr/>
          <a:lstStyle/>
          <a:p>
            <a:pPr marL="320833" indent="-320833">
              <a:buSzPct val="100000"/>
            </a:pPr>
            <a:r>
              <a:rPr lang="ja-JP" altLang="en-US" dirty="0"/>
              <a:t>隐含</a:t>
            </a:r>
            <a:r>
              <a:rPr lang="ja-JP" altLang="en-US" dirty="0" smtClean="0"/>
              <a:t>状态</a:t>
            </a:r>
            <a:r>
              <a:rPr lang="zh-CN" altLang="en-US" dirty="0" smtClean="0"/>
              <a:t>：存储与</a:t>
            </a:r>
            <a:r>
              <a:rPr lang="ja-JP" altLang="en-US" dirty="0" smtClean="0"/>
              <a:t>过去的</a:t>
            </a:r>
            <a:r>
              <a:rPr lang="ja-JP" altLang="en-US" dirty="0"/>
              <a:t>相关信息</a:t>
            </a:r>
            <a:endParaRPr lang="en-US" altLang="zh-CN" dirty="0" smtClean="0"/>
          </a:p>
          <a:p>
            <a:pPr marL="320833" indent="-320833">
              <a:buSzPct val="100000"/>
            </a:pPr>
            <a:r>
              <a:rPr lang="zh-CN" altLang="en-US" dirty="0" smtClean="0"/>
              <a:t>按时间展开</a:t>
            </a:r>
            <a:endParaRPr lang="en-US" altLang="zh-CN" dirty="0" smtClean="0"/>
          </a:p>
          <a:p>
            <a:pPr marL="320833" indent="-320833">
              <a:buSzPct val="100000"/>
            </a:pPr>
            <a:endParaRPr lang="en-US" dirty="0"/>
          </a:p>
          <a:p>
            <a:pPr marL="320833" indent="-320833">
              <a:buSzPct val="100000"/>
            </a:pPr>
            <a:r>
              <a:rPr lang="zh-CN" altLang="en-US" dirty="0" smtClean="0"/>
              <a:t>单个神经元</a:t>
            </a:r>
            <a:endParaRPr dirty="0"/>
          </a:p>
        </p:txBody>
      </p:sp>
      <p:sp>
        <p:nvSpPr>
          <p:cNvPr id="279" name="Recurrent Neural Networks (with hidden state)"/>
          <p:cNvSpPr txBox="1">
            <a:spLocks noGrp="1"/>
          </p:cNvSpPr>
          <p:nvPr>
            <p:ph type="title"/>
          </p:nvPr>
        </p:nvSpPr>
        <p:spPr>
          <a:prstGeom prst="rect">
            <a:avLst/>
          </a:prstGeom>
        </p:spPr>
        <p:txBody>
          <a:bodyPr/>
          <a:lstStyle/>
          <a:p>
            <a:r>
              <a:rPr lang="ja-JP" altLang="en-US" dirty="0"/>
              <a:t>循环神经</a:t>
            </a:r>
            <a:r>
              <a:rPr lang="ja-JP" altLang="en-US" dirty="0" smtClean="0"/>
              <a:t>网络</a:t>
            </a:r>
            <a:r>
              <a:rPr lang="zh-CN" altLang="en-US" dirty="0" smtClean="0"/>
              <a:t>（</a:t>
            </a:r>
            <a:r>
              <a:rPr lang="en-US" altLang="zh-TW" dirty="0"/>
              <a:t>Recurrent Neural </a:t>
            </a:r>
            <a:r>
              <a:rPr lang="en-US" altLang="zh-TW" dirty="0" smtClean="0"/>
              <a:t>Network</a:t>
            </a:r>
            <a:r>
              <a:rPr lang="zh-CN" altLang="en-US" dirty="0" smtClean="0"/>
              <a:t>，</a:t>
            </a:r>
            <a:r>
              <a:rPr lang="en-US" altLang="zh-TW" dirty="0" smtClean="0"/>
              <a:t>RNN)</a:t>
            </a:r>
            <a:endParaRPr dirty="0"/>
          </a:p>
        </p:txBody>
      </p:sp>
      <mc:AlternateContent xmlns:mc="http://schemas.openxmlformats.org/markup-compatibility/2006" xmlns:a14="http://schemas.microsoft.com/office/drawing/2010/main">
        <mc:Choice Requires="a14">
          <p:sp>
            <p:nvSpPr>
              <p:cNvPr id="88" name="矩形 87"/>
              <p:cNvSpPr/>
              <p:nvPr/>
            </p:nvSpPr>
            <p:spPr>
              <a:xfrm>
                <a:off x="1711324" y="4916715"/>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1711324" y="4916715"/>
                <a:ext cx="931333" cy="931333"/>
              </a:xfrm>
              <a:prstGeom prst="rect">
                <a:avLst/>
              </a:prstGeom>
              <a:blipFill rotWithShape="0">
                <a:blip r:embed="rId2"/>
                <a:stretch>
                  <a:fillRect/>
                </a:stretch>
              </a:blipFill>
            </p:spPr>
            <p:txBody>
              <a:bodyPr/>
              <a:lstStyle/>
              <a:p>
                <a:r>
                  <a:rPr lang="zh-CN" altLang="en-US">
                    <a:noFill/>
                  </a:rPr>
                  <a:t> </a:t>
                </a:r>
              </a:p>
            </p:txBody>
          </p:sp>
        </mc:Fallback>
      </mc:AlternateContent>
      <p:sp>
        <p:nvSpPr>
          <p:cNvPr id="89" name="矩形 88"/>
          <p:cNvSpPr/>
          <p:nvPr/>
        </p:nvSpPr>
        <p:spPr>
          <a:xfrm>
            <a:off x="604256" y="4916714"/>
            <a:ext cx="64986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smtClean="0"/>
              <a:t>h</a:t>
            </a:r>
            <a:r>
              <a:rPr lang="en-US" altLang="zh-TW" sz="2800" baseline="30000" smtClean="0"/>
              <a:t>t-1</a:t>
            </a:r>
            <a:endParaRPr lang="zh-TW" altLang="en-US" sz="2800" baseline="30000" dirty="0"/>
          </a:p>
        </p:txBody>
      </p:sp>
      <p:sp>
        <p:nvSpPr>
          <p:cNvPr id="90" name="矩形 89"/>
          <p:cNvSpPr/>
          <p:nvPr/>
        </p:nvSpPr>
        <p:spPr>
          <a:xfrm>
            <a:off x="3065993" y="4939862"/>
            <a:ext cx="683764"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smtClean="0"/>
              <a:t>h</a:t>
            </a:r>
            <a:r>
              <a:rPr lang="en-US" altLang="zh-TW" sz="2800" baseline="30000" dirty="0" err="1" smtClean="0"/>
              <a:t>t</a:t>
            </a:r>
            <a:endParaRPr lang="zh-TW" altLang="en-US" sz="2800" baseline="30000" dirty="0"/>
          </a:p>
        </p:txBody>
      </p:sp>
      <mc:AlternateContent xmlns:mc="http://schemas.openxmlformats.org/markup-compatibility/2006" xmlns:a14="http://schemas.microsoft.com/office/drawing/2010/main">
        <mc:Choice Requires="a14">
          <p:sp>
            <p:nvSpPr>
              <p:cNvPr id="91" name="矩形 90"/>
              <p:cNvSpPr/>
              <p:nvPr/>
            </p:nvSpPr>
            <p:spPr>
              <a:xfrm>
                <a:off x="1711324" y="4031286"/>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charset="0"/>
                          </a:rPr>
                        </m:ctrlPr>
                      </m:accPr>
                      <m:e>
                        <m:r>
                          <a:rPr lang="en-US" altLang="zh-TW" sz="2800" b="0" i="1" smtClean="0">
                            <a:latin typeface="Cambria Math" charset="0"/>
                          </a:rPr>
                          <m:t>𝑦</m:t>
                        </m:r>
                      </m:e>
                    </m:acc>
                  </m:oMath>
                </a14:m>
                <a:r>
                  <a:rPr lang="en-US" altLang="zh-TW" sz="2800" baseline="30000" dirty="0" smtClean="0"/>
                  <a:t>t</a:t>
                </a:r>
                <a:endParaRPr lang="zh-TW" altLang="en-US" sz="2800" baseline="30000" dirty="0"/>
              </a:p>
            </p:txBody>
          </p:sp>
        </mc:Choice>
        <mc:Fallback xmlns="">
          <p:sp>
            <p:nvSpPr>
              <p:cNvPr id="91" name="矩形 90"/>
              <p:cNvSpPr>
                <a:spLocks noRot="1" noChangeAspect="1" noMove="1" noResize="1" noEditPoints="1" noAdjustHandles="1" noChangeArrowheads="1" noChangeShapeType="1" noTextEdit="1"/>
              </p:cNvSpPr>
              <p:nvPr/>
            </p:nvSpPr>
            <p:spPr>
              <a:xfrm>
                <a:off x="1711324" y="4031286"/>
                <a:ext cx="931333" cy="465667"/>
              </a:xfrm>
              <a:prstGeom prst="rect">
                <a:avLst/>
              </a:prstGeom>
              <a:blipFill rotWithShape="0">
                <a:blip r:embed="rId3"/>
                <a:stretch>
                  <a:fillRect t="-7407"/>
                </a:stretch>
              </a:blipFill>
            </p:spPr>
            <p:txBody>
              <a:bodyPr/>
              <a:lstStyle/>
              <a:p>
                <a:r>
                  <a:rPr lang="zh-CN" altLang="en-US">
                    <a:noFill/>
                  </a:rPr>
                  <a:t> </a:t>
                </a:r>
              </a:p>
            </p:txBody>
          </p:sp>
        </mc:Fallback>
      </mc:AlternateContent>
      <p:sp>
        <p:nvSpPr>
          <p:cNvPr id="92" name="矩形 91"/>
          <p:cNvSpPr/>
          <p:nvPr/>
        </p:nvSpPr>
        <p:spPr>
          <a:xfrm>
            <a:off x="1711324" y="6238839"/>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smtClean="0"/>
              <a:t>x</a:t>
            </a:r>
            <a:r>
              <a:rPr lang="en-US" altLang="zh-TW" sz="2800" baseline="30000" dirty="0" err="1" smtClean="0"/>
              <a:t>t</a:t>
            </a:r>
            <a:endParaRPr lang="zh-TW" altLang="en-US" sz="2800" baseline="30000" dirty="0"/>
          </a:p>
        </p:txBody>
      </p:sp>
      <p:sp>
        <p:nvSpPr>
          <p:cNvPr id="93" name="向右箭號 10"/>
          <p:cNvSpPr/>
          <p:nvPr/>
        </p:nvSpPr>
        <p:spPr>
          <a:xfrm>
            <a:off x="1287987" y="5309167"/>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4" name="向右箭號 10"/>
          <p:cNvSpPr/>
          <p:nvPr/>
        </p:nvSpPr>
        <p:spPr>
          <a:xfrm>
            <a:off x="2684989" y="527885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5" name="向上箭號 8"/>
          <p:cNvSpPr/>
          <p:nvPr/>
        </p:nvSpPr>
        <p:spPr>
          <a:xfrm>
            <a:off x="2083860" y="5857282"/>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6" name="向上箭號 8"/>
          <p:cNvSpPr/>
          <p:nvPr/>
        </p:nvSpPr>
        <p:spPr>
          <a:xfrm>
            <a:off x="2108244" y="4528354"/>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118882" y="1071599"/>
            <a:ext cx="4778105" cy="2321594"/>
            <a:chOff x="5021042" y="1066863"/>
            <a:chExt cx="4778105" cy="2321594"/>
          </a:xfrm>
        </p:grpSpPr>
        <p:cxnSp>
          <p:nvCxnSpPr>
            <p:cNvPr id="84" name="直线箭头连接符 83"/>
            <p:cNvCxnSpPr/>
            <p:nvPr/>
          </p:nvCxnSpPr>
          <p:spPr bwMode="auto">
            <a:xfrm flipV="1">
              <a:off x="5318078"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p:cNvCxnSpPr/>
            <p:nvPr/>
          </p:nvCxnSpPr>
          <p:spPr bwMode="auto">
            <a:xfrm flipV="1">
              <a:off x="6348302" y="156530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线箭头连接符 85"/>
            <p:cNvCxnSpPr/>
            <p:nvPr/>
          </p:nvCxnSpPr>
          <p:spPr bwMode="auto">
            <a:xfrm flipV="1">
              <a:off x="7418698" y="158177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线箭头连接符 86"/>
            <p:cNvCxnSpPr/>
            <p:nvPr/>
          </p:nvCxnSpPr>
          <p:spPr bwMode="auto">
            <a:xfrm flipV="1">
              <a:off x="9418595"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Oval 3"/>
            <p:cNvSpPr/>
            <p:nvPr/>
          </p:nvSpPr>
          <p:spPr>
            <a:xfrm>
              <a:off x="71216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99" name="Oval 4"/>
            <p:cNvSpPr/>
            <p:nvPr/>
          </p:nvSpPr>
          <p:spPr>
            <a:xfrm>
              <a:off x="9158136"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0" name="Oval 5"/>
            <p:cNvSpPr/>
            <p:nvPr/>
          </p:nvSpPr>
          <p:spPr>
            <a:xfrm>
              <a:off x="71216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1" name="Oval 6"/>
            <p:cNvSpPr/>
            <p:nvPr/>
          </p:nvSpPr>
          <p:spPr>
            <a:xfrm>
              <a:off x="9103272"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2" name="Straight Arrow Connector 7"/>
            <p:cNvCxnSpPr/>
            <p:nvPr/>
          </p:nvCxnSpPr>
          <p:spPr>
            <a:xfrm>
              <a:off x="8674318"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Oval 14"/>
                <p:cNvSpPr/>
                <p:nvPr/>
              </p:nvSpPr>
              <p:spPr>
                <a:xfrm>
                  <a:off x="5021042"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𝒉</m:t>
                            </m:r>
                          </m:e>
                          <m:sup>
                            <m:r>
                              <a:rPr lang="en-US" altLang="zh-CN" sz="2400" b="0" i="1" smtClean="0">
                                <a:latin typeface="Cambria Math" charset="0"/>
                              </a:rPr>
                              <m:t>1</m:t>
                            </m:r>
                          </m:sup>
                        </m:sSup>
                      </m:oMath>
                    </m:oMathPara>
                  </a14:m>
                  <a:endParaRPr lang="en-US" sz="2400" dirty="0"/>
                </a:p>
              </p:txBody>
            </p:sp>
          </mc:Choice>
          <mc:Fallback xmlns="">
            <p:sp>
              <p:nvSpPr>
                <p:cNvPr id="105" name="Oval 14"/>
                <p:cNvSpPr>
                  <a:spLocks noRot="1" noChangeAspect="1" noMove="1" noResize="1" noEditPoints="1" noAdjustHandles="1" noChangeArrowheads="1" noChangeShapeType="1" noTextEdit="1"/>
                </p:cNvSpPr>
                <p:nvPr/>
              </p:nvSpPr>
              <p:spPr>
                <a:xfrm>
                  <a:off x="5021042" y="1928926"/>
                  <a:ext cx="545391" cy="547324"/>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06" name="Oval 15"/>
            <p:cNvSpPr/>
            <p:nvPr/>
          </p:nvSpPr>
          <p:spPr>
            <a:xfrm>
              <a:off x="60319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7" name="Oval 16"/>
            <p:cNvSpPr/>
            <p:nvPr/>
          </p:nvSpPr>
          <p:spPr>
            <a:xfrm>
              <a:off x="5057618"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8" name="Oval 17"/>
            <p:cNvSpPr/>
            <p:nvPr/>
          </p:nvSpPr>
          <p:spPr>
            <a:xfrm>
              <a:off x="60319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9" name="Straight Arrow Connector 18"/>
            <p:cNvCxnSpPr/>
            <p:nvPr/>
          </p:nvCxnSpPr>
          <p:spPr>
            <a:xfrm>
              <a:off x="5566433"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8"/>
            <p:cNvCxnSpPr/>
            <p:nvPr/>
          </p:nvCxnSpPr>
          <p:spPr>
            <a:xfrm>
              <a:off x="6637845"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8"/>
            <p:cNvCxnSpPr/>
            <p:nvPr/>
          </p:nvCxnSpPr>
          <p:spPr>
            <a:xfrm>
              <a:off x="7685342"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269629" y="1928926"/>
              <a:ext cx="344454" cy="417572"/>
            </a:xfrm>
            <a:prstGeom prst="rect">
              <a:avLst/>
            </a:prstGeom>
            <a:noFill/>
          </p:spPr>
          <p:txBody>
            <a:bodyPr wrap="none" rtlCol="0">
              <a:spAutoFit/>
            </a:bodyPr>
            <a:lstStyle/>
            <a:p>
              <a:r>
                <a:rPr kumimoji="1" lang="mr-IN" altLang="zh-CN" sz="2800" smtClean="0"/>
                <a:t>…</a:t>
              </a:r>
              <a:endParaRPr kumimoji="1" lang="zh-CN" altLang="en-US" sz="2800" dirty="0"/>
            </a:p>
          </p:txBody>
        </p:sp>
        <mc:AlternateContent xmlns:mc="http://schemas.openxmlformats.org/markup-compatibility/2006" xmlns:a14="http://schemas.microsoft.com/office/drawing/2010/main">
          <mc:Choice Requires="a14">
            <p:sp>
              <p:nvSpPr>
                <p:cNvPr id="116" name="矩形 115"/>
                <p:cNvSpPr/>
                <p:nvPr/>
              </p:nvSpPr>
              <p:spPr>
                <a:xfrm>
                  <a:off x="6042850" y="1948413"/>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𝒉</m:t>
                            </m:r>
                          </m:e>
                          <m:sup>
                            <m:r>
                              <a:rPr lang="en-US" altLang="zh-CN" sz="2400" b="0" i="1" smtClean="0">
                                <a:latin typeface="Cambria Math" charset="0"/>
                              </a:rPr>
                              <m:t>2</m:t>
                            </m:r>
                          </m:sup>
                        </m:sSup>
                      </m:oMath>
                    </m:oMathPara>
                  </a14:m>
                  <a:endParaRPr lang="zh-CN" altLang="en-US" sz="2400" dirty="0"/>
                </a:p>
              </p:txBody>
            </p:sp>
          </mc:Choice>
          <mc:Fallback xmlns="">
            <p:sp>
              <p:nvSpPr>
                <p:cNvPr id="116" name="矩形 115"/>
                <p:cNvSpPr>
                  <a:spLocks noRot="1" noChangeAspect="1" noMove="1" noResize="1" noEditPoints="1" noAdjustHandles="1" noChangeArrowheads="1" noChangeShapeType="1" noTextEdit="1"/>
                </p:cNvSpPr>
                <p:nvPr/>
              </p:nvSpPr>
              <p:spPr>
                <a:xfrm>
                  <a:off x="6042850" y="1948413"/>
                  <a:ext cx="590162"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7176706" y="1984989"/>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𝒉</m:t>
                            </m:r>
                          </m:e>
                          <m:sup>
                            <m:r>
                              <a:rPr lang="en-US" altLang="zh-CN" sz="2400" b="0" i="1" smtClean="0">
                                <a:latin typeface="Cambria Math" charset="0"/>
                              </a:rPr>
                              <m:t>3</m:t>
                            </m:r>
                          </m:sup>
                        </m:sSup>
                      </m:oMath>
                    </m:oMathPara>
                  </a14:m>
                  <a:endParaRPr lang="zh-CN" altLang="en-US" sz="2400" dirty="0"/>
                </a:p>
              </p:txBody>
            </p:sp>
          </mc:Choice>
          <mc:Fallback xmlns="">
            <p:sp>
              <p:nvSpPr>
                <p:cNvPr id="117" name="矩形 116"/>
                <p:cNvSpPr>
                  <a:spLocks noRot="1" noChangeAspect="1" noMove="1" noResize="1" noEditPoints="1" noAdjustHandles="1" noChangeArrowheads="1" noChangeShapeType="1" noTextEdit="1"/>
                </p:cNvSpPr>
                <p:nvPr/>
              </p:nvSpPr>
              <p:spPr>
                <a:xfrm>
                  <a:off x="7176706" y="1984989"/>
                  <a:ext cx="590162"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9170098" y="1930125"/>
                  <a:ext cx="604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𝒉</m:t>
                            </m:r>
                          </m:e>
                          <m:sup>
                            <m:r>
                              <a:rPr lang="en-US" altLang="zh-CN" sz="2400" b="0" i="1" smtClean="0">
                                <a:latin typeface="Cambria Math" charset="0"/>
                              </a:rPr>
                              <m:t>𝑇</m:t>
                            </m:r>
                          </m:sup>
                        </m:sSup>
                      </m:oMath>
                    </m:oMathPara>
                  </a14:m>
                  <a:endParaRPr lang="zh-CN" altLang="en-US" sz="2400" dirty="0"/>
                </a:p>
              </p:txBody>
            </p:sp>
          </mc:Choice>
          <mc:Fallback xmlns="">
            <p:sp>
              <p:nvSpPr>
                <p:cNvPr id="118" name="矩形 117"/>
                <p:cNvSpPr>
                  <a:spLocks noRot="1" noChangeAspect="1" noMove="1" noResize="1" noEditPoints="1" noAdjustHandles="1" noChangeArrowheads="1" noChangeShapeType="1" noTextEdit="1"/>
                </p:cNvSpPr>
                <p:nvPr/>
              </p:nvSpPr>
              <p:spPr>
                <a:xfrm>
                  <a:off x="9170098" y="1930125"/>
                  <a:ext cx="604973"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5047023" y="2862813"/>
                  <a:ext cx="56752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𝒙</m:t>
                            </m:r>
                          </m:e>
                          <m:sup>
                            <m:r>
                              <a:rPr lang="en-US" altLang="zh-CN" sz="2400" i="1">
                                <a:latin typeface="Cambria Math" charset="0"/>
                              </a:rPr>
                              <m:t>1</m:t>
                            </m:r>
                          </m:sup>
                        </m:sSup>
                      </m:oMath>
                    </m:oMathPara>
                  </a14:m>
                  <a:endParaRPr lang="en-US" altLang="zh-CN" sz="2400" dirty="0"/>
                </a:p>
              </p:txBody>
            </p:sp>
          </mc:Choice>
          <mc:Fallback xmlns="">
            <p:sp>
              <p:nvSpPr>
                <p:cNvPr id="119" name="矩形 118"/>
                <p:cNvSpPr>
                  <a:spLocks noRot="1" noChangeAspect="1" noMove="1" noResize="1" noEditPoints="1" noAdjustHandles="1" noChangeArrowheads="1" noChangeShapeType="1" noTextEdit="1"/>
                </p:cNvSpPr>
                <p:nvPr/>
              </p:nvSpPr>
              <p:spPr>
                <a:xfrm>
                  <a:off x="5047023" y="2862813"/>
                  <a:ext cx="567527"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6073945" y="2868909"/>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𝒙</m:t>
                            </m:r>
                          </m:e>
                          <m:sup>
                            <m:r>
                              <a:rPr lang="en-US" altLang="zh-CN" sz="2400" b="0" i="1" smtClean="0">
                                <a:latin typeface="Cambria Math" charset="0"/>
                              </a:rPr>
                              <m:t>2</m:t>
                            </m:r>
                          </m:sup>
                        </m:sSup>
                      </m:oMath>
                    </m:oMathPara>
                  </a14:m>
                  <a:endParaRPr lang="en-US" altLang="zh-CN" sz="2400" dirty="0"/>
                </a:p>
              </p:txBody>
            </p:sp>
          </mc:Choice>
          <mc:Fallback xmlns="">
            <p:sp>
              <p:nvSpPr>
                <p:cNvPr id="120" name="矩形 119"/>
                <p:cNvSpPr>
                  <a:spLocks noRot="1" noChangeAspect="1" noMove="1" noResize="1" noEditPoints="1" noAdjustHandles="1" noChangeArrowheads="1" noChangeShapeType="1" noTextEdit="1"/>
                </p:cNvSpPr>
                <p:nvPr/>
              </p:nvSpPr>
              <p:spPr>
                <a:xfrm>
                  <a:off x="6073945" y="2868909"/>
                  <a:ext cx="57413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7189513" y="2905485"/>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𝒙</m:t>
                            </m:r>
                          </m:e>
                          <m:sup>
                            <m:r>
                              <a:rPr lang="en-US" altLang="zh-CN" sz="2400" b="0" i="1" smtClean="0">
                                <a:latin typeface="Cambria Math" charset="0"/>
                              </a:rPr>
                              <m:t>3</m:t>
                            </m:r>
                          </m:sup>
                        </m:sSup>
                      </m:oMath>
                    </m:oMathPara>
                  </a14:m>
                  <a:endParaRPr lang="en-US" altLang="zh-CN" sz="2400" dirty="0"/>
                </a:p>
              </p:txBody>
            </p:sp>
          </mc:Choice>
          <mc:Fallback xmlns="">
            <p:sp>
              <p:nvSpPr>
                <p:cNvPr id="121" name="矩形 120"/>
                <p:cNvSpPr>
                  <a:spLocks noRot="1" noChangeAspect="1" noMove="1" noResize="1" noEditPoints="1" noAdjustHandles="1" noChangeArrowheads="1" noChangeShapeType="1" noTextEdit="1"/>
                </p:cNvSpPr>
                <p:nvPr/>
              </p:nvSpPr>
              <p:spPr>
                <a:xfrm>
                  <a:off x="7189513" y="2905485"/>
                  <a:ext cx="574132"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9193787" y="2887197"/>
                  <a:ext cx="58894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𝒙</m:t>
                            </m:r>
                          </m:e>
                          <m:sup>
                            <m:r>
                              <a:rPr lang="en-US" altLang="zh-CN" sz="2400" b="0" i="1" smtClean="0">
                                <a:latin typeface="Cambria Math" charset="0"/>
                              </a:rPr>
                              <m:t>𝑇</m:t>
                            </m:r>
                          </m:sup>
                        </m:sSup>
                      </m:oMath>
                    </m:oMathPara>
                  </a14:m>
                  <a:endParaRPr lang="en-US" altLang="zh-CN" sz="2400" dirty="0"/>
                </a:p>
              </p:txBody>
            </p:sp>
          </mc:Choice>
          <mc:Fallback xmlns="">
            <p:sp>
              <p:nvSpPr>
                <p:cNvPr id="122" name="矩形 121"/>
                <p:cNvSpPr>
                  <a:spLocks noRot="1" noChangeAspect="1" noMove="1" noResize="1" noEditPoints="1" noAdjustHandles="1" noChangeArrowheads="1" noChangeShapeType="1" noTextEdit="1"/>
                </p:cNvSpPr>
                <p:nvPr/>
              </p:nvSpPr>
              <p:spPr>
                <a:xfrm>
                  <a:off x="9193787" y="2887197"/>
                  <a:ext cx="588944" cy="461665"/>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123" name="直线箭头连接符 122"/>
            <p:cNvCxnSpPr/>
            <p:nvPr/>
          </p:nvCxnSpPr>
          <p:spPr bwMode="auto">
            <a:xfrm flipV="1">
              <a:off x="5342462"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线箭头连接符 123"/>
            <p:cNvCxnSpPr/>
            <p:nvPr/>
          </p:nvCxnSpPr>
          <p:spPr bwMode="auto">
            <a:xfrm flipV="1">
              <a:off x="6336110" y="244922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线箭头连接符 124"/>
            <p:cNvCxnSpPr/>
            <p:nvPr/>
          </p:nvCxnSpPr>
          <p:spPr bwMode="auto">
            <a:xfrm flipV="1">
              <a:off x="7443082" y="246569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线箭头连接符 125"/>
            <p:cNvCxnSpPr/>
            <p:nvPr/>
          </p:nvCxnSpPr>
          <p:spPr bwMode="auto">
            <a:xfrm flipV="1">
              <a:off x="9424691"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Oval 3"/>
            <p:cNvSpPr/>
            <p:nvPr/>
          </p:nvSpPr>
          <p:spPr>
            <a:xfrm>
              <a:off x="71553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28" name="Oval 4"/>
            <p:cNvSpPr/>
            <p:nvPr/>
          </p:nvSpPr>
          <p:spPr>
            <a:xfrm>
              <a:off x="9191830"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29" name="Straight Arrow Connector 7"/>
            <p:cNvCxnSpPr/>
            <p:nvPr/>
          </p:nvCxnSpPr>
          <p:spPr>
            <a:xfrm>
              <a:off x="8689724"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Oval 14"/>
                <p:cNvSpPr/>
                <p:nvPr/>
              </p:nvSpPr>
              <p:spPr>
                <a:xfrm>
                  <a:off x="5036448"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smtClean="0">
                                <a:latin typeface="Cambria Math" charset="0"/>
                              </a:rPr>
                              <m:t>𝒚</m:t>
                            </m:r>
                          </m:e>
                          <m:sup>
                            <m:r>
                              <a:rPr lang="en-US" altLang="zh-CN" sz="2400" b="0" i="1" smtClean="0">
                                <a:latin typeface="Cambria Math" charset="0"/>
                              </a:rPr>
                              <m:t>1</m:t>
                            </m:r>
                          </m:sup>
                        </m:sSup>
                      </m:oMath>
                    </m:oMathPara>
                  </a14:m>
                  <a:endParaRPr lang="en-US" sz="2400" dirty="0"/>
                </a:p>
              </p:txBody>
            </p:sp>
          </mc:Choice>
          <mc:Fallback xmlns="">
            <p:sp>
              <p:nvSpPr>
                <p:cNvPr id="130" name="Oval 14"/>
                <p:cNvSpPr>
                  <a:spLocks noRot="1" noChangeAspect="1" noMove="1" noResize="1" noEditPoints="1" noAdjustHandles="1" noChangeArrowheads="1" noChangeShapeType="1" noTextEdit="1"/>
                </p:cNvSpPr>
                <p:nvPr/>
              </p:nvSpPr>
              <p:spPr>
                <a:xfrm>
                  <a:off x="5036448" y="1066863"/>
                  <a:ext cx="545391" cy="547324"/>
                </a:xfrm>
                <a:prstGeom prst="ellipse">
                  <a:avLst/>
                </a:prstGeom>
                <a:blipFill rotWithShape="0">
                  <a:blip r:embed="rId12"/>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31" name="Oval 15"/>
            <p:cNvSpPr/>
            <p:nvPr/>
          </p:nvSpPr>
          <p:spPr>
            <a:xfrm>
              <a:off x="60656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32" name="Straight Arrow Connector 18"/>
            <p:cNvCxnSpPr/>
            <p:nvPr/>
          </p:nvCxnSpPr>
          <p:spPr>
            <a:xfrm>
              <a:off x="5581839"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8"/>
            <p:cNvCxnSpPr/>
            <p:nvPr/>
          </p:nvCxnSpPr>
          <p:spPr>
            <a:xfrm>
              <a:off x="6653251"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8"/>
            <p:cNvCxnSpPr/>
            <p:nvPr/>
          </p:nvCxnSpPr>
          <p:spPr>
            <a:xfrm>
              <a:off x="7700748"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8303323" y="1066863"/>
              <a:ext cx="344454" cy="417572"/>
            </a:xfrm>
            <a:prstGeom prst="rect">
              <a:avLst/>
            </a:prstGeom>
            <a:noFill/>
          </p:spPr>
          <p:txBody>
            <a:bodyPr wrap="none" rtlCol="0">
              <a:spAutoFit/>
            </a:bodyPr>
            <a:lstStyle/>
            <a:p>
              <a:r>
                <a:rPr kumimoji="1" lang="mr-IN" altLang="zh-CN" sz="2800" smtClean="0"/>
                <a:t>…</a:t>
              </a:r>
              <a:endParaRPr kumimoji="1" lang="zh-CN" altLang="en-US" sz="2800" dirty="0"/>
            </a:p>
          </p:txBody>
        </p:sp>
        <mc:AlternateContent xmlns:mc="http://schemas.openxmlformats.org/markup-compatibility/2006" xmlns:a14="http://schemas.microsoft.com/office/drawing/2010/main">
          <mc:Choice Requires="a14">
            <p:sp>
              <p:nvSpPr>
                <p:cNvPr id="136" name="矩形 135"/>
                <p:cNvSpPr/>
                <p:nvPr/>
              </p:nvSpPr>
              <p:spPr>
                <a:xfrm>
                  <a:off x="6076544" y="1086350"/>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a:latin typeface="Cambria Math" charset="0"/>
                              </a:rPr>
                              <m:t>𝒚</m:t>
                            </m:r>
                          </m:e>
                          <m:sup>
                            <m:r>
                              <a:rPr lang="en-US" altLang="zh-CN" sz="2400" b="0" i="1" smtClean="0">
                                <a:latin typeface="Cambria Math" charset="0"/>
                              </a:rPr>
                              <m:t>2</m:t>
                            </m:r>
                          </m:sup>
                        </m:sSup>
                      </m:oMath>
                    </m:oMathPara>
                  </a14:m>
                  <a:endParaRPr lang="zh-CN" altLang="en-US" sz="2400" dirty="0"/>
                </a:p>
              </p:txBody>
            </p:sp>
          </mc:Choice>
          <mc:Fallback xmlns="">
            <p:sp>
              <p:nvSpPr>
                <p:cNvPr id="136" name="矩形 135"/>
                <p:cNvSpPr>
                  <a:spLocks noRot="1" noChangeAspect="1" noMove="1" noResize="1" noEditPoints="1" noAdjustHandles="1" noChangeArrowheads="1" noChangeShapeType="1" noTextEdit="1"/>
                </p:cNvSpPr>
                <p:nvPr/>
              </p:nvSpPr>
              <p:spPr>
                <a:xfrm>
                  <a:off x="6076544" y="1086350"/>
                  <a:ext cx="580544" cy="461665"/>
                </a:xfrm>
                <a:prstGeom prst="rect">
                  <a:avLst/>
                </a:prstGeom>
                <a:blipFill rotWithShape="0">
                  <a:blip r:embed="rId1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7210400" y="1122926"/>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a:latin typeface="Cambria Math" charset="0"/>
                              </a:rPr>
                              <m:t>𝒚</m:t>
                            </m:r>
                          </m:e>
                          <m:sup>
                            <m:r>
                              <a:rPr lang="en-US" altLang="zh-CN" sz="2400" b="0" i="1" smtClean="0">
                                <a:latin typeface="Cambria Math" charset="0"/>
                              </a:rPr>
                              <m:t>3</m:t>
                            </m:r>
                          </m:sup>
                        </m:sSup>
                      </m:oMath>
                    </m:oMathPara>
                  </a14:m>
                  <a:endParaRPr lang="zh-CN" altLang="en-US" sz="2400" dirty="0"/>
                </a:p>
              </p:txBody>
            </p:sp>
          </mc:Choice>
          <mc:Fallback xmlns="">
            <p:sp>
              <p:nvSpPr>
                <p:cNvPr id="137" name="矩形 136"/>
                <p:cNvSpPr>
                  <a:spLocks noRot="1" noChangeAspect="1" noMove="1" noResize="1" noEditPoints="1" noAdjustHandles="1" noChangeArrowheads="1" noChangeShapeType="1" noTextEdit="1"/>
                </p:cNvSpPr>
                <p:nvPr/>
              </p:nvSpPr>
              <p:spPr>
                <a:xfrm>
                  <a:off x="7210400" y="1122926"/>
                  <a:ext cx="580544" cy="461665"/>
                </a:xfrm>
                <a:prstGeom prst="rect">
                  <a:avLst/>
                </a:prstGeom>
                <a:blipFill rotWithShape="0">
                  <a:blip r:embed="rId1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9203792" y="1068062"/>
                  <a:ext cx="5953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charset="0"/>
                              </a:rPr>
                            </m:ctrlPr>
                          </m:sSupPr>
                          <m:e>
                            <m:r>
                              <a:rPr lang="en-US" altLang="zh-CN" sz="2400" b="1" i="1">
                                <a:latin typeface="Cambria Math" charset="0"/>
                              </a:rPr>
                              <m:t>𝒚</m:t>
                            </m:r>
                          </m:e>
                          <m:sup>
                            <m:r>
                              <a:rPr lang="en-US" altLang="zh-CN" sz="2400" b="0" i="1" smtClean="0">
                                <a:latin typeface="Cambria Math" charset="0"/>
                              </a:rPr>
                              <m:t>𝑇</m:t>
                            </m:r>
                          </m:sup>
                        </m:sSup>
                      </m:oMath>
                    </m:oMathPara>
                  </a14:m>
                  <a:endParaRPr lang="zh-CN" altLang="en-US" sz="2400" dirty="0"/>
                </a:p>
              </p:txBody>
            </p:sp>
          </mc:Choice>
          <mc:Fallback xmlns="">
            <p:sp>
              <p:nvSpPr>
                <p:cNvPr id="138" name="矩形 137"/>
                <p:cNvSpPr>
                  <a:spLocks noRot="1" noChangeAspect="1" noMove="1" noResize="1" noEditPoints="1" noAdjustHandles="1" noChangeArrowheads="1" noChangeShapeType="1" noTextEdit="1"/>
                </p:cNvSpPr>
                <p:nvPr/>
              </p:nvSpPr>
              <p:spPr>
                <a:xfrm>
                  <a:off x="9203792" y="1068062"/>
                  <a:ext cx="595355" cy="461665"/>
                </a:xfrm>
                <a:prstGeom prst="rect">
                  <a:avLst/>
                </a:prstGeom>
                <a:blipFill rotWithShape="0">
                  <a:blip r:embed="rId15"/>
                  <a:stretch>
                    <a:fillRect b="-78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11" name="Equation"/>
              <p:cNvSpPr txBox="1"/>
              <p:nvPr/>
            </p:nvSpPr>
            <p:spPr>
              <a:xfrm>
                <a:off x="4487765" y="4345875"/>
                <a:ext cx="3994224" cy="430887"/>
              </a:xfrm>
              <a:prstGeom prst="rect">
                <a:avLst/>
              </a:prstGeom>
              <a:ln w="12700">
                <a:miter lim="400000"/>
              </a:ln>
            </p:spPr>
            <p:txBody>
              <a:bodyPr wrap="squar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d>
                        <m:dPr>
                          <m:ctrlPr>
                            <a:rPr lang="is-IS" altLang="zh-CN" sz="2800" i="1" smtClean="0">
                              <a:solidFill>
                                <a:srgbClr val="474746"/>
                              </a:solidFill>
                              <a:latin typeface="Cambria Math" charset="0"/>
                            </a:rPr>
                          </m:ctrlPr>
                        </m:dPr>
                        <m:e>
                          <m:sSup>
                            <m:sSupPr>
                              <m:ctrlPr>
                                <a:rPr lang="mr-IN" altLang="zh-CN" sz="2800" i="1">
                                  <a:solidFill>
                                    <a:srgbClr val="474746"/>
                                  </a:solidFill>
                                  <a:latin typeface="Cambria Math" charset="0"/>
                                </a:rPr>
                              </m:ctrlPr>
                            </m:sSupPr>
                            <m:e>
                              <m:r>
                                <a:rPr lang="en-US" altLang="zh-CN" sz="2800" b="1" i="1" smtClean="0">
                                  <a:solidFill>
                                    <a:srgbClr val="474746"/>
                                  </a:solidFill>
                                  <a:latin typeface="Cambria Math" charset="0"/>
                                </a:rPr>
                                <m:t>𝒚</m:t>
                              </m:r>
                            </m:e>
                            <m:sup>
                              <m:r>
                                <a:rPr lang="en-US" altLang="zh-CN" sz="2800" i="1">
                                  <a:solidFill>
                                    <a:srgbClr val="474746"/>
                                  </a:solidFill>
                                  <a:latin typeface="Cambria Math" charset="0"/>
                                </a:rPr>
                                <m:t>𝑡</m:t>
                              </m:r>
                            </m:sup>
                          </m:sSup>
                          <m:r>
                            <a:rPr lang="en-US" altLang="zh-CN" sz="2800" i="1">
                              <a:solidFill>
                                <a:srgbClr val="474746"/>
                              </a:solidFill>
                              <a:latin typeface="Cambria Math" charset="0"/>
                            </a:rPr>
                            <m:t>,</m:t>
                          </m:r>
                          <m:sSup>
                            <m:sSupPr>
                              <m:ctrlPr>
                                <a:rPr lang="mr-IN" altLang="zh-CN" sz="2800" i="1">
                                  <a:solidFill>
                                    <a:srgbClr val="474746"/>
                                  </a:solidFill>
                                  <a:latin typeface="Cambria Math" charset="0"/>
                                </a:rPr>
                              </m:ctrlPr>
                            </m:sSupPr>
                            <m:e>
                              <m:r>
                                <a:rPr lang="en-US" altLang="zh-CN" sz="2800" b="1" i="1" smtClean="0">
                                  <a:solidFill>
                                    <a:srgbClr val="474746"/>
                                  </a:solidFill>
                                  <a:latin typeface="Cambria Math" charset="0"/>
                                </a:rPr>
                                <m:t>𝒉</m:t>
                              </m:r>
                            </m:e>
                            <m:sup>
                              <m:r>
                                <a:rPr lang="en-US" altLang="zh-CN" sz="2800" i="1">
                                  <a:solidFill>
                                    <a:srgbClr val="474746"/>
                                  </a:solidFill>
                                  <a:latin typeface="Cambria Math" charset="0"/>
                                </a:rPr>
                                <m:t>𝑡</m:t>
                              </m:r>
                            </m:sup>
                          </m:sSup>
                        </m:e>
                      </m:d>
                      <m:r>
                        <a:rPr lang="mr-IN" sz="2800" i="1">
                          <a:solidFill>
                            <a:srgbClr val="474746"/>
                          </a:solidFill>
                          <a:latin typeface="Cambria Math" panose="02040503050406030204" pitchFamily="18" charset="0"/>
                        </a:rPr>
                        <m:t>=</m:t>
                      </m:r>
                      <m:r>
                        <a:rPr lang="mr-IN" altLang="zh-CN" sz="2800" b="0" i="1" smtClean="0">
                          <a:solidFill>
                            <a:srgbClr val="474746"/>
                          </a:solidFill>
                          <a:latin typeface="Cambria Math" charset="0"/>
                        </a:rPr>
                        <m:t>𝑓</m:t>
                      </m:r>
                      <m:d>
                        <m:dPr>
                          <m:ctrlPr>
                            <a:rPr lang="mr-IN" altLang="zh-CN" sz="2800" b="0" i="1" smtClean="0">
                              <a:solidFill>
                                <a:srgbClr val="474746"/>
                              </a:solidFill>
                              <a:latin typeface="Cambria Math" charset="0"/>
                            </a:rPr>
                          </m:ctrlPr>
                        </m:dPr>
                        <m:e>
                          <m:sSup>
                            <m:sSupPr>
                              <m:ctrlPr>
                                <a:rPr lang="mr-IN" altLang="zh-CN" sz="2800" i="1">
                                  <a:solidFill>
                                    <a:srgbClr val="474746"/>
                                  </a:solidFill>
                                  <a:latin typeface="Cambria Math" charset="0"/>
                                </a:rPr>
                              </m:ctrlPr>
                            </m:sSupPr>
                            <m:e>
                              <m:r>
                                <a:rPr lang="en-US" altLang="zh-CN" sz="2800" b="1" i="1">
                                  <a:solidFill>
                                    <a:srgbClr val="474746"/>
                                  </a:solidFill>
                                  <a:latin typeface="Cambria Math" charset="0"/>
                                </a:rPr>
                                <m:t>𝒉</m:t>
                              </m:r>
                            </m:e>
                            <m:sup>
                              <m:r>
                                <a:rPr lang="en-US" altLang="zh-CN" sz="2800" i="1">
                                  <a:solidFill>
                                    <a:srgbClr val="474746"/>
                                  </a:solidFill>
                                  <a:latin typeface="Cambria Math" charset="0"/>
                                </a:rPr>
                                <m:t>𝑡</m:t>
                              </m:r>
                              <m:r>
                                <a:rPr lang="en-US" altLang="zh-CN" sz="2800" i="1">
                                  <a:solidFill>
                                    <a:srgbClr val="474746"/>
                                  </a:solidFill>
                                  <a:latin typeface="Cambria Math" charset="0"/>
                                </a:rPr>
                                <m:t>−1</m:t>
                              </m:r>
                            </m:sup>
                          </m:sSup>
                          <m:r>
                            <a:rPr lang="en-US" altLang="zh-CN" sz="2800" b="0" i="1" smtClean="0">
                              <a:solidFill>
                                <a:srgbClr val="474746"/>
                              </a:solidFill>
                              <a:latin typeface="Cambria Math" charset="0"/>
                            </a:rPr>
                            <m:t>,</m:t>
                          </m:r>
                          <m:sSup>
                            <m:sSupPr>
                              <m:ctrlPr>
                                <a:rPr lang="mr-IN" altLang="zh-CN" sz="2800" i="1">
                                  <a:solidFill>
                                    <a:srgbClr val="474746"/>
                                  </a:solidFill>
                                  <a:latin typeface="Cambria Math" charset="0"/>
                                </a:rPr>
                              </m:ctrlPr>
                            </m:sSupPr>
                            <m:e>
                              <m:r>
                                <a:rPr lang="en-US" altLang="zh-CN" sz="2800" b="1" i="1" smtClean="0">
                                  <a:solidFill>
                                    <a:srgbClr val="474746"/>
                                  </a:solidFill>
                                  <a:latin typeface="Cambria Math" charset="0"/>
                                </a:rPr>
                                <m:t>𝒙</m:t>
                              </m:r>
                            </m:e>
                            <m:sup>
                              <m:r>
                                <a:rPr lang="en-US" altLang="zh-CN" sz="2800" i="1">
                                  <a:solidFill>
                                    <a:srgbClr val="474746"/>
                                  </a:solidFill>
                                  <a:latin typeface="Cambria Math" charset="0"/>
                                </a:rPr>
                                <m:t>𝑡</m:t>
                              </m:r>
                            </m:sup>
                          </m:sSup>
                        </m:e>
                      </m:d>
                    </m:oMath>
                  </m:oMathPara>
                </a14:m>
                <a:endParaRPr lang="en-US" altLang="zh-CN" sz="2800" i="1" dirty="0" smtClean="0">
                  <a:solidFill>
                    <a:srgbClr val="474746"/>
                  </a:solidFill>
                  <a:latin typeface="Cambria Math" panose="02040503050406030204" pitchFamily="18" charset="0"/>
                </a:endParaRPr>
              </a:p>
            </p:txBody>
          </p:sp>
        </mc:Choice>
        <mc:Fallback xmlns="">
          <p:sp>
            <p:nvSpPr>
              <p:cNvPr id="311" name="Equation"/>
              <p:cNvSpPr txBox="1">
                <a:spLocks noRot="1" noChangeAspect="1" noMove="1" noResize="1" noEditPoints="1" noAdjustHandles="1" noChangeArrowheads="1" noChangeShapeType="1" noTextEdit="1"/>
              </p:cNvSpPr>
              <p:nvPr/>
            </p:nvSpPr>
            <p:spPr>
              <a:xfrm>
                <a:off x="4487765" y="4345875"/>
                <a:ext cx="3994224" cy="430887"/>
              </a:xfrm>
              <a:prstGeom prst="rect">
                <a:avLst/>
              </a:prstGeom>
              <a:blipFill rotWithShape="0">
                <a:blip r:embed="rId16"/>
                <a:stretch>
                  <a:fillRect/>
                </a:stretch>
              </a:blipFill>
              <a:ln w="12700">
                <a:miter lim="400000"/>
              </a:ln>
            </p:spPr>
            <p:txBody>
              <a:bodyPr/>
              <a:lstStyle/>
              <a:p>
                <a:r>
                  <a:rPr lang="zh-CN" altLang="en-US">
                    <a:noFill/>
                  </a:rPr>
                  <a:t> </a:t>
                </a:r>
              </a:p>
            </p:txBody>
          </p:sp>
        </mc:Fallback>
      </mc:AlternateContent>
      <p:sp>
        <p:nvSpPr>
          <p:cNvPr id="6" name="文本框 5"/>
          <p:cNvSpPr txBox="1"/>
          <p:nvPr/>
        </p:nvSpPr>
        <p:spPr>
          <a:xfrm>
            <a:off x="4721258" y="5052659"/>
            <a:ext cx="6955750" cy="461665"/>
          </a:xfrm>
          <a:prstGeom prst="rect">
            <a:avLst/>
          </a:prstGeom>
          <a:noFill/>
        </p:spPr>
        <p:txBody>
          <a:bodyPr wrap="none" rtlCol="0">
            <a:spAutoFit/>
          </a:bodyPr>
          <a:lstStyle/>
          <a:p>
            <a:r>
              <a:rPr lang="zh-CN" altLang="en-US" sz="2400" dirty="0">
                <a:solidFill>
                  <a:srgbClr val="09405E"/>
                </a:solidFill>
                <a:latin typeface="Microsoft YaHei" charset="-122"/>
                <a:ea typeface="Microsoft YaHei" charset="-122"/>
                <a:cs typeface="Microsoft YaHei" charset="-122"/>
              </a:rPr>
              <a:t>模型与时间无关（时间上参数共享、时不变系统）</a:t>
            </a:r>
          </a:p>
        </p:txBody>
      </p:sp>
      <mc:AlternateContent xmlns:mc="http://schemas.openxmlformats.org/markup-compatibility/2006" xmlns:a14="http://schemas.microsoft.com/office/drawing/2010/main">
        <mc:Choice Requires="a14">
          <p:sp>
            <p:nvSpPr>
              <p:cNvPr id="144" name="文字方塊 71"/>
              <p:cNvSpPr txBox="1"/>
              <p:nvPr/>
            </p:nvSpPr>
            <p:spPr>
              <a:xfrm>
                <a:off x="4731890" y="5526779"/>
                <a:ext cx="745497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不管输入</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输出序列有多长，我们只需要一个函数</a:t>
                </a:r>
                <a:r>
                  <a:rPr lang="en-US" altLang="zh-TW"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𝑓</m:t>
                    </m:r>
                  </m:oMath>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144" name="文字方塊 71"/>
              <p:cNvSpPr txBox="1">
                <a:spLocks noRot="1" noChangeAspect="1" noMove="1" noResize="1" noEditPoints="1" noAdjustHandles="1" noChangeArrowheads="1" noChangeShapeType="1" noTextEdit="1"/>
              </p:cNvSpPr>
              <p:nvPr/>
            </p:nvSpPr>
            <p:spPr>
              <a:xfrm>
                <a:off x="4731890" y="5526779"/>
                <a:ext cx="7454978" cy="461665"/>
              </a:xfrm>
              <a:prstGeom prst="rect">
                <a:avLst/>
              </a:prstGeom>
              <a:blipFill rotWithShape="0">
                <a:blip r:embed="rId17"/>
                <a:stretch>
                  <a:fillRect l="-1226"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1188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sz="quarter" idx="10"/>
              </p:nvPr>
            </p:nvSpPr>
            <p:spPr>
              <a:xfrm>
                <a:off x="746126" y="1127161"/>
                <a:ext cx="10752465" cy="5237271"/>
              </a:xfrm>
            </p:spPr>
            <p:txBody>
              <a:bodyPr/>
              <a:lstStyle/>
              <a:p>
                <a:r>
                  <a:rPr lang="en-US" altLang="zh-TW" dirty="0" smtClean="0"/>
                  <a:t> </a:t>
                </a:r>
                <a14:m>
                  <m:oMath xmlns:m="http://schemas.openxmlformats.org/officeDocument/2006/math">
                    <m:sSup>
                      <m:sSupPr>
                        <m:ctrlPr>
                          <a:rPr lang="mr-IN" altLang="zh-CN" i="1">
                            <a:solidFill>
                              <a:srgbClr val="474746"/>
                            </a:solidFill>
                            <a:latin typeface="Cambria Math" charset="0"/>
                          </a:rPr>
                        </m:ctrlPr>
                      </m:sSupPr>
                      <m:e>
                        <m:r>
                          <a:rPr lang="en-US" altLang="zh-CN" b="1" i="1">
                            <a:solidFill>
                              <a:srgbClr val="474746"/>
                            </a:solidFill>
                            <a:latin typeface="Cambria Math" charset="0"/>
                          </a:rPr>
                          <m:t>𝒚</m:t>
                        </m:r>
                      </m:e>
                      <m:sup>
                        <m:r>
                          <a:rPr lang="en-US" altLang="zh-CN" i="1">
                            <a:solidFill>
                              <a:srgbClr val="474746"/>
                            </a:solidFill>
                            <a:latin typeface="Cambria Math" charset="0"/>
                          </a:rPr>
                          <m:t>𝑡</m:t>
                        </m:r>
                      </m:sup>
                    </m:sSup>
                    <m:r>
                      <a:rPr lang="en-US" altLang="zh-CN" i="1">
                        <a:solidFill>
                          <a:srgbClr val="474746"/>
                        </a:solidFill>
                        <a:latin typeface="Cambria Math" charset="0"/>
                      </a:rPr>
                      <m:t>,</m:t>
                    </m:r>
                    <m:sSup>
                      <m:sSupPr>
                        <m:ctrlPr>
                          <a:rPr lang="mr-IN" altLang="zh-CN" i="1">
                            <a:solidFill>
                              <a:srgbClr val="474746"/>
                            </a:solidFill>
                            <a:latin typeface="Cambria Math"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sup>
                    </m:sSup>
                    <m:r>
                      <a:rPr lang="mr-IN" altLang="zh-CN" i="1">
                        <a:solidFill>
                          <a:srgbClr val="474746"/>
                        </a:solidFill>
                        <a:latin typeface="Cambria Math" panose="02040503050406030204" pitchFamily="18" charset="0"/>
                      </a:rPr>
                      <m:t>=</m:t>
                    </m:r>
                    <m:r>
                      <a:rPr lang="mr-IN" altLang="zh-CN" i="1">
                        <a:solidFill>
                          <a:srgbClr val="474746"/>
                        </a:solidFill>
                        <a:latin typeface="Cambria Math" charset="0"/>
                      </a:rPr>
                      <m:t>𝑓</m:t>
                    </m:r>
                    <m:d>
                      <m:dPr>
                        <m:ctrlPr>
                          <a:rPr lang="mr-IN" altLang="zh-CN" i="1">
                            <a:solidFill>
                              <a:srgbClr val="474746"/>
                            </a:solidFill>
                            <a:latin typeface="Cambria Math" charset="0"/>
                          </a:rPr>
                        </m:ctrlPr>
                      </m:dPr>
                      <m:e>
                        <m:sSup>
                          <m:sSupPr>
                            <m:ctrlPr>
                              <a:rPr lang="mr-IN" altLang="zh-CN" i="1">
                                <a:solidFill>
                                  <a:srgbClr val="474746"/>
                                </a:solidFill>
                                <a:latin typeface="Cambria Math"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r>
                              <a:rPr lang="en-US" altLang="zh-CN" i="1">
                                <a:solidFill>
                                  <a:srgbClr val="474746"/>
                                </a:solidFill>
                                <a:latin typeface="Cambria Math" charset="0"/>
                              </a:rPr>
                              <m:t>−1</m:t>
                            </m:r>
                          </m:sup>
                        </m:sSup>
                        <m:r>
                          <a:rPr lang="en-US" altLang="zh-CN" i="1">
                            <a:solidFill>
                              <a:srgbClr val="474746"/>
                            </a:solidFill>
                            <a:latin typeface="Cambria Math" charset="0"/>
                          </a:rPr>
                          <m:t>,</m:t>
                        </m:r>
                        <m:sSup>
                          <m:sSupPr>
                            <m:ctrlPr>
                              <a:rPr lang="mr-IN" altLang="zh-CN" i="1">
                                <a:solidFill>
                                  <a:srgbClr val="474746"/>
                                </a:solidFill>
                                <a:latin typeface="Cambria Math" charset="0"/>
                              </a:rPr>
                            </m:ctrlPr>
                          </m:sSupPr>
                          <m:e>
                            <m:r>
                              <a:rPr lang="en-US" altLang="zh-CN" b="1" i="1">
                                <a:solidFill>
                                  <a:srgbClr val="474746"/>
                                </a:solidFill>
                                <a:latin typeface="Cambria Math" charset="0"/>
                              </a:rPr>
                              <m:t>𝒙</m:t>
                            </m:r>
                          </m:e>
                          <m:sup>
                            <m:r>
                              <a:rPr lang="en-US" altLang="zh-CN" i="1">
                                <a:solidFill>
                                  <a:srgbClr val="474746"/>
                                </a:solidFill>
                                <a:latin typeface="Cambria Math" charset="0"/>
                              </a:rPr>
                              <m:t>𝑡</m:t>
                            </m:r>
                          </m:sup>
                        </m:sSup>
                      </m:e>
                    </m:d>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0"/>
              </p:nvPr>
            </p:nvSpPr>
            <p:spPr>
              <a:xfrm>
                <a:off x="746126" y="1127161"/>
                <a:ext cx="10752465" cy="5237271"/>
              </a:xfrm>
              <a:blipFill rotWithShape="0">
                <a:blip r:embed="rId2"/>
                <a:stretch>
                  <a:fillRect l="-964"/>
                </a:stretch>
              </a:blipFill>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en-US" altLang="zh-TW" dirty="0"/>
              <a:t>Recurrent Neural Network</a:t>
            </a:r>
            <a:endParaRPr lang="zh-TW" altLang="en-US" dirty="0"/>
          </a:p>
        </p:txBody>
      </p:sp>
      <mc:AlternateContent xmlns:mc="http://schemas.openxmlformats.org/markup-compatibility/2006" xmlns:a14="http://schemas.microsoft.com/office/drawing/2010/main">
        <mc:Choice Requires="a14">
          <p:sp>
            <p:nvSpPr>
              <p:cNvPr id="35" name="矩形 34"/>
              <p:cNvSpPr/>
              <p:nvPr/>
            </p:nvSpPr>
            <p:spPr>
              <a:xfrm>
                <a:off x="3061577" y="369367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3061577" y="3693674"/>
                <a:ext cx="931333" cy="931333"/>
              </a:xfrm>
              <a:prstGeom prst="rect">
                <a:avLst/>
              </a:prstGeom>
              <a:blipFill rotWithShape="0">
                <a:blip r:embed="rId3"/>
                <a:stretch>
                  <a:fillRect/>
                </a:stretch>
              </a:blipFill>
            </p:spPr>
            <p:txBody>
              <a:bodyPr/>
              <a:lstStyle/>
              <a:p>
                <a:r>
                  <a:rPr lang="zh-CN" altLang="en-US">
                    <a:noFill/>
                  </a:rPr>
                  <a:t> </a:t>
                </a:r>
              </a:p>
            </p:txBody>
          </p:sp>
        </mc:Fallback>
      </mc:AlternateContent>
      <p:sp>
        <p:nvSpPr>
          <p:cNvPr id="36" name="矩形 35"/>
          <p:cNvSpPr/>
          <p:nvPr/>
        </p:nvSpPr>
        <p:spPr>
          <a:xfrm>
            <a:off x="2096379" y="369367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smtClean="0"/>
              <a:t>h</a:t>
            </a:r>
            <a:r>
              <a:rPr lang="en-US" altLang="zh-TW" sz="2800" baseline="30000" dirty="0" smtClean="0"/>
              <a:t>0</a:t>
            </a:r>
            <a:endParaRPr lang="zh-TW" altLang="en-US" sz="2800" baseline="30000" dirty="0"/>
          </a:p>
        </p:txBody>
      </p:sp>
      <p:sp>
        <p:nvSpPr>
          <p:cNvPr id="37" name="矩形 36"/>
          <p:cNvSpPr/>
          <p:nvPr/>
        </p:nvSpPr>
        <p:spPr>
          <a:xfrm>
            <a:off x="4416246" y="371682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38" name="矩形 37"/>
              <p:cNvSpPr/>
              <p:nvPr/>
            </p:nvSpPr>
            <p:spPr>
              <a:xfrm>
                <a:off x="3061577" y="280824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charset="0"/>
                          </a:rPr>
                        </m:ctrlPr>
                      </m:accPr>
                      <m:e>
                        <m:r>
                          <a:rPr lang="en-US" altLang="zh-TW" sz="2800" b="0" i="1" smtClean="0">
                            <a:latin typeface="Cambria Math" charset="0"/>
                          </a:rPr>
                          <m:t>𝑦</m:t>
                        </m:r>
                      </m:e>
                    </m:acc>
                  </m:oMath>
                </a14:m>
                <a:r>
                  <a:rPr lang="en-US" altLang="zh-TW" sz="2800" baseline="30000" dirty="0" smtClean="0"/>
                  <a:t>1</a:t>
                </a:r>
                <a:endParaRPr lang="zh-TW" altLang="en-US" sz="2800" baseline="30000" dirty="0"/>
              </a:p>
            </p:txBody>
          </p:sp>
        </mc:Choice>
        <mc:Fallback xmlns="">
          <p:sp>
            <p:nvSpPr>
              <p:cNvPr id="38" name="矩形 37"/>
              <p:cNvSpPr>
                <a:spLocks noRot="1" noChangeAspect="1" noMove="1" noResize="1" noEditPoints="1" noAdjustHandles="1" noChangeArrowheads="1" noChangeShapeType="1" noTextEdit="1"/>
              </p:cNvSpPr>
              <p:nvPr/>
            </p:nvSpPr>
            <p:spPr>
              <a:xfrm>
                <a:off x="3061577" y="2808245"/>
                <a:ext cx="931333" cy="465667"/>
              </a:xfrm>
              <a:prstGeom prst="rect">
                <a:avLst/>
              </a:prstGeom>
              <a:blipFill rotWithShape="0">
                <a:blip r:embed="rId4"/>
                <a:stretch>
                  <a:fillRect t="-8750"/>
                </a:stretch>
              </a:blipFill>
            </p:spPr>
            <p:txBody>
              <a:bodyPr/>
              <a:lstStyle/>
              <a:p>
                <a:r>
                  <a:rPr lang="zh-CN" altLang="en-US">
                    <a:noFill/>
                  </a:rPr>
                  <a:t> </a:t>
                </a:r>
              </a:p>
            </p:txBody>
          </p:sp>
        </mc:Fallback>
      </mc:AlternateContent>
      <p:sp>
        <p:nvSpPr>
          <p:cNvPr id="39" name="矩形 38"/>
          <p:cNvSpPr/>
          <p:nvPr/>
        </p:nvSpPr>
        <p:spPr>
          <a:xfrm>
            <a:off x="3061577" y="5015798"/>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44" name="矩形 43"/>
              <p:cNvSpPr/>
              <p:nvPr/>
            </p:nvSpPr>
            <p:spPr>
              <a:xfrm>
                <a:off x="5347581" y="372265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5347581" y="3722650"/>
                <a:ext cx="931333" cy="931333"/>
              </a:xfrm>
              <a:prstGeom prst="rect">
                <a:avLst/>
              </a:prstGeom>
              <a:blipFill rotWithShape="0">
                <a:blip r:embed="rId5"/>
                <a:stretch>
                  <a:fillRect/>
                </a:stretch>
              </a:blipFill>
            </p:spPr>
            <p:txBody>
              <a:bodyPr/>
              <a:lstStyle/>
              <a:p>
                <a:r>
                  <a:rPr lang="zh-CN" altLang="en-US">
                    <a:noFill/>
                  </a:rPr>
                  <a:t> </a:t>
                </a:r>
              </a:p>
            </p:txBody>
          </p:sp>
        </mc:Fallback>
      </mc:AlternateContent>
      <p:sp>
        <p:nvSpPr>
          <p:cNvPr id="45" name="矩形 44"/>
          <p:cNvSpPr/>
          <p:nvPr/>
        </p:nvSpPr>
        <p:spPr>
          <a:xfrm>
            <a:off x="6702250" y="374579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46" name="矩形 45"/>
              <p:cNvSpPr/>
              <p:nvPr/>
            </p:nvSpPr>
            <p:spPr>
              <a:xfrm>
                <a:off x="5347581" y="283722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charset="0"/>
                          </a:rPr>
                        </m:ctrlPr>
                      </m:accPr>
                      <m:e>
                        <m:r>
                          <a:rPr lang="en-US" altLang="zh-TW" sz="2800" i="1">
                            <a:latin typeface="Cambria Math" charset="0"/>
                          </a:rPr>
                          <m:t>𝑦</m:t>
                        </m:r>
                      </m:e>
                    </m:acc>
                  </m:oMath>
                </a14:m>
                <a:r>
                  <a:rPr lang="en-US" altLang="zh-TW" sz="2800" baseline="30000" dirty="0"/>
                  <a:t>2</a:t>
                </a:r>
                <a:endParaRPr lang="zh-TW" altLang="en-US" sz="2800" baseline="30000" dirty="0"/>
              </a:p>
            </p:txBody>
          </p:sp>
        </mc:Choice>
        <mc:Fallback xmlns="">
          <p:sp>
            <p:nvSpPr>
              <p:cNvPr id="46" name="矩形 45"/>
              <p:cNvSpPr>
                <a:spLocks noRot="1" noChangeAspect="1" noMove="1" noResize="1" noEditPoints="1" noAdjustHandles="1" noChangeArrowheads="1" noChangeShapeType="1" noTextEdit="1"/>
              </p:cNvSpPr>
              <p:nvPr/>
            </p:nvSpPr>
            <p:spPr>
              <a:xfrm>
                <a:off x="5347581" y="2837221"/>
                <a:ext cx="931333" cy="465667"/>
              </a:xfrm>
              <a:prstGeom prst="rect">
                <a:avLst/>
              </a:prstGeom>
              <a:blipFill rotWithShape="0">
                <a:blip r:embed="rId6"/>
                <a:stretch>
                  <a:fillRect t="-7407"/>
                </a:stretch>
              </a:blipFill>
            </p:spPr>
            <p:txBody>
              <a:bodyPr/>
              <a:lstStyle/>
              <a:p>
                <a:r>
                  <a:rPr lang="zh-CN" altLang="en-US">
                    <a:noFill/>
                  </a:rPr>
                  <a:t> </a:t>
                </a:r>
              </a:p>
            </p:txBody>
          </p:sp>
        </mc:Fallback>
      </mc:AlternateContent>
      <p:sp>
        <p:nvSpPr>
          <p:cNvPr id="47" name="矩形 46"/>
          <p:cNvSpPr/>
          <p:nvPr/>
        </p:nvSpPr>
        <p:spPr>
          <a:xfrm>
            <a:off x="5347581" y="5044774"/>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68" name="文字方塊 67"/>
              <p:cNvSpPr txBox="1"/>
              <p:nvPr/>
            </p:nvSpPr>
            <p:spPr>
              <a:xfrm>
                <a:off x="7208593" y="1647933"/>
                <a:ext cx="428999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14:m>
                  <m:oMath xmlns:m="http://schemas.openxmlformats.org/officeDocument/2006/math">
                    <m:sSup>
                      <m:sSupPr>
                        <m:ctrlPr>
                          <a:rPr lang="mr-IN" altLang="zh-CN" sz="2400" i="1">
                            <a:solidFill>
                              <a:srgbClr val="474746"/>
                            </a:solidFill>
                            <a:latin typeface="Cambria Math"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sup>
                    </m:sSup>
                  </m:oMath>
                </a14:m>
                <a:r>
                  <a:rPr lang="zh-CN" altLang="en-US" sz="2400" dirty="0" smtClean="0">
                    <a:latin typeface="Microsoft YaHei" charset="-122"/>
                    <a:ea typeface="Microsoft YaHei" charset="-122"/>
                    <a:cs typeface="Microsoft YaHei" charset="-122"/>
                  </a:rPr>
                  <a:t>和</a:t>
                </a:r>
                <a14:m>
                  <m:oMath xmlns:m="http://schemas.openxmlformats.org/officeDocument/2006/math">
                    <m:sSup>
                      <m:sSupPr>
                        <m:ctrlPr>
                          <a:rPr lang="mr-IN" altLang="zh-CN" sz="2400" i="1">
                            <a:solidFill>
                              <a:srgbClr val="474746"/>
                            </a:solidFill>
                            <a:latin typeface="Cambria Math"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r>
                          <a:rPr lang="en-US" altLang="zh-CN" sz="2400" i="1">
                            <a:solidFill>
                              <a:srgbClr val="474746"/>
                            </a:solidFill>
                            <a:latin typeface="Cambria Math" charset="0"/>
                          </a:rPr>
                          <m:t>−1</m:t>
                        </m:r>
                      </m:sup>
                    </m:sSup>
                  </m:oMath>
                </a14:m>
                <a:r>
                  <a:rPr lang="zh-CN" altLang="en-US" sz="2400" dirty="0" smtClean="0">
                    <a:latin typeface="Microsoft YaHei" charset="-122"/>
                    <a:ea typeface="Microsoft YaHei" charset="-122"/>
                    <a:cs typeface="Microsoft YaHei" charset="-122"/>
                  </a:rPr>
                  <a:t>为维度相同的向量</a:t>
                </a:r>
                <a:endParaRPr lang="zh-TW" altLang="en-US" sz="2400" dirty="0">
                  <a:latin typeface="Microsoft YaHei" charset="-122"/>
                  <a:ea typeface="Microsoft YaHei" charset="-122"/>
                  <a:cs typeface="Microsoft YaHei" charset="-122"/>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7208593" y="1647933"/>
                <a:ext cx="4289997"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32" name="向右箭號 10"/>
          <p:cNvSpPr/>
          <p:nvPr/>
        </p:nvSpPr>
        <p:spPr>
          <a:xfrm>
            <a:off x="2638240" y="4086126"/>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向右箭號 10"/>
          <p:cNvSpPr/>
          <p:nvPr/>
        </p:nvSpPr>
        <p:spPr>
          <a:xfrm>
            <a:off x="4035242" y="4055810"/>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4" name="向右箭號 10"/>
          <p:cNvSpPr/>
          <p:nvPr/>
        </p:nvSpPr>
        <p:spPr>
          <a:xfrm>
            <a:off x="4956401" y="408001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1" name="向右箭號 10"/>
          <p:cNvSpPr/>
          <p:nvPr/>
        </p:nvSpPr>
        <p:spPr>
          <a:xfrm>
            <a:off x="6312621" y="4089674"/>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4" name="向上箭號 8"/>
          <p:cNvSpPr/>
          <p:nvPr/>
        </p:nvSpPr>
        <p:spPr>
          <a:xfrm>
            <a:off x="3434113" y="4634241"/>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5" name="向上箭號 8"/>
          <p:cNvSpPr/>
          <p:nvPr/>
        </p:nvSpPr>
        <p:spPr>
          <a:xfrm>
            <a:off x="3458497" y="330531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6" name="向上箭號 8"/>
          <p:cNvSpPr/>
          <p:nvPr/>
        </p:nvSpPr>
        <p:spPr>
          <a:xfrm>
            <a:off x="5693327"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7" name="向上箭號 8"/>
          <p:cNvSpPr/>
          <p:nvPr/>
        </p:nvSpPr>
        <p:spPr>
          <a:xfrm>
            <a:off x="5717711" y="3346295"/>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261047" y="2842109"/>
            <a:ext cx="3280224" cy="2673220"/>
            <a:chOff x="7261047" y="2842109"/>
            <a:chExt cx="3280224" cy="2673220"/>
          </a:xfrm>
        </p:grpSpPr>
        <mc:AlternateContent xmlns:mc="http://schemas.openxmlformats.org/markup-compatibility/2006" xmlns:a14="http://schemas.microsoft.com/office/drawing/2010/main">
          <mc:Choice Requires="a14">
            <p:sp>
              <p:nvSpPr>
                <p:cNvPr id="52" name="矩形 51"/>
                <p:cNvSpPr/>
                <p:nvPr/>
              </p:nvSpPr>
              <p:spPr>
                <a:xfrm>
                  <a:off x="7667451" y="372753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7667451" y="3727538"/>
                  <a:ext cx="931333" cy="931333"/>
                </a:xfrm>
                <a:prstGeom prst="rect">
                  <a:avLst/>
                </a:prstGeom>
                <a:blipFill rotWithShape="0">
                  <a:blip r:embed="rId8"/>
                  <a:stretch>
                    <a:fillRect/>
                  </a:stretch>
                </a:blipFill>
              </p:spPr>
              <p:txBody>
                <a:bodyPr/>
                <a:lstStyle/>
                <a:p>
                  <a:r>
                    <a:rPr lang="zh-CN" altLang="en-US">
                      <a:noFill/>
                    </a:rPr>
                    <a:t> </a:t>
                  </a:r>
                </a:p>
              </p:txBody>
            </p:sp>
          </mc:Fallback>
        </mc:AlternateContent>
        <p:sp>
          <p:nvSpPr>
            <p:cNvPr id="53" name="矩形 52"/>
            <p:cNvSpPr/>
            <p:nvPr/>
          </p:nvSpPr>
          <p:spPr>
            <a:xfrm>
              <a:off x="9022120" y="375068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mc:AlternateContent xmlns:mc="http://schemas.openxmlformats.org/markup-compatibility/2006" xmlns:a14="http://schemas.microsoft.com/office/drawing/2010/main">
          <mc:Choice Requires="a14">
            <p:sp>
              <p:nvSpPr>
                <p:cNvPr id="54" name="矩形 53"/>
                <p:cNvSpPr/>
                <p:nvPr/>
              </p:nvSpPr>
              <p:spPr>
                <a:xfrm>
                  <a:off x="7667451" y="284210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charset="0"/>
                            </a:rPr>
                          </m:ctrlPr>
                        </m:accPr>
                        <m:e>
                          <m:r>
                            <a:rPr lang="en-US" altLang="zh-TW" sz="2800" i="1">
                              <a:latin typeface="Cambria Math" charset="0"/>
                            </a:rPr>
                            <m:t>𝑦</m:t>
                          </m:r>
                        </m:e>
                      </m:acc>
                    </m:oMath>
                  </a14:m>
                  <a:r>
                    <a:rPr lang="en-US" altLang="zh-TW" sz="2800" baseline="30000" dirty="0"/>
                    <a:t>3</a:t>
                  </a:r>
                  <a:endParaRPr lang="zh-TW" altLang="en-US" sz="2800" baseline="30000" dirty="0"/>
                </a:p>
              </p:txBody>
            </p:sp>
          </mc:Choice>
          <mc:Fallback xmlns="">
            <p:sp>
              <p:nvSpPr>
                <p:cNvPr id="54" name="矩形 53"/>
                <p:cNvSpPr>
                  <a:spLocks noRot="1" noChangeAspect="1" noMove="1" noResize="1" noEditPoints="1" noAdjustHandles="1" noChangeArrowheads="1" noChangeShapeType="1" noTextEdit="1"/>
                </p:cNvSpPr>
                <p:nvPr/>
              </p:nvSpPr>
              <p:spPr>
                <a:xfrm>
                  <a:off x="7667451" y="2842109"/>
                  <a:ext cx="931333" cy="465667"/>
                </a:xfrm>
                <a:prstGeom prst="rect">
                  <a:avLst/>
                </a:prstGeom>
                <a:blipFill rotWithShape="0">
                  <a:blip r:embed="rId9"/>
                  <a:stretch>
                    <a:fillRect t="-7407"/>
                  </a:stretch>
                </a:blipFill>
              </p:spPr>
              <p:txBody>
                <a:bodyPr/>
                <a:lstStyle/>
                <a:p>
                  <a:r>
                    <a:rPr lang="zh-CN" altLang="en-US">
                      <a:noFill/>
                    </a:rPr>
                    <a:t> </a:t>
                  </a:r>
                </a:p>
              </p:txBody>
            </p:sp>
          </mc:Fallback>
        </mc:AlternateContent>
        <p:sp>
          <p:nvSpPr>
            <p:cNvPr id="55" name="矩形 54"/>
            <p:cNvSpPr/>
            <p:nvPr/>
          </p:nvSpPr>
          <p:spPr>
            <a:xfrm>
              <a:off x="7667451" y="5049662"/>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sp>
          <p:nvSpPr>
            <p:cNvPr id="60" name="文字方塊 59"/>
            <p:cNvSpPr txBox="1"/>
            <p:nvPr/>
          </p:nvSpPr>
          <p:spPr>
            <a:xfrm>
              <a:off x="9609937" y="3897728"/>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62" name="向右箭號 10"/>
            <p:cNvSpPr/>
            <p:nvPr/>
          </p:nvSpPr>
          <p:spPr>
            <a:xfrm>
              <a:off x="7261047"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向右箭號 10"/>
            <p:cNvSpPr/>
            <p:nvPr/>
          </p:nvSpPr>
          <p:spPr>
            <a:xfrm>
              <a:off x="8632651"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上箭號 8"/>
            <p:cNvSpPr/>
            <p:nvPr/>
          </p:nvSpPr>
          <p:spPr>
            <a:xfrm>
              <a:off x="7993146"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0" name="向上箭號 8"/>
            <p:cNvSpPr/>
            <p:nvPr/>
          </p:nvSpPr>
          <p:spPr>
            <a:xfrm>
              <a:off x="8017530" y="3309719"/>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7327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1"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4" grpId="0" animBg="1"/>
      <p:bldP spid="45" grpId="0" animBg="1"/>
      <p:bldP spid="46" grpId="0" animBg="1"/>
      <p:bldP spid="47" grpId="0" animBg="1"/>
      <p:bldP spid="68" grpId="0" animBg="1"/>
      <p:bldP spid="32" grpId="0" animBg="1"/>
      <p:bldP spid="33" grpId="0" animBg="1"/>
      <p:bldP spid="34" grpId="0" animBg="1"/>
      <p:bldP spid="61" grpId="0" animBg="1"/>
      <p:bldP spid="61" grpId="1" animBg="1"/>
      <p:bldP spid="64" grpId="0" animBg="1"/>
      <p:bldP spid="65" grpId="0" animBg="1"/>
      <p:bldP spid="66" grpId="0" animBg="1"/>
      <p:bldP spid="6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例：</a:t>
            </a:r>
            <a:r>
              <a:rPr lang="en-US" altLang="zh-TW" dirty="0" smtClean="0"/>
              <a:t>Recurrent </a:t>
            </a:r>
            <a:r>
              <a:rPr lang="en-US" altLang="zh-TW" dirty="0"/>
              <a:t>Neural </a:t>
            </a:r>
            <a:r>
              <a:rPr lang="en-US" altLang="zh-TW" dirty="0" smtClean="0"/>
              <a:t>Network</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5025"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385026"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5027" name="方程式" r:id="rId8" imgW="152280" imgH="215640" progId="Equation.3">
                    <p:embed/>
                  </p:oleObj>
                </mc:Choice>
                <mc:Fallback>
                  <p:oleObj name="方程式" r:id="rId8" imgW="152280" imgH="215640" progId="Equation.3">
                    <p:embed/>
                    <p:pic>
                      <p:nvPicPr>
                        <p:cNvPr id="0" name=""/>
                        <p:cNvPicPr>
                          <a:picLocks noChangeAspect="1" noChangeArrowheads="1"/>
                        </p:cNvPicPr>
                        <p:nvPr/>
                      </p:nvPicPr>
                      <p:blipFill>
                        <a:blip r:embed="rId9"/>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385028" name="方程式" r:id="rId10" imgW="177480" imgH="215640" progId="Equation.3">
                    <p:embed/>
                  </p:oleObj>
                </mc:Choice>
                <mc:Fallback>
                  <p:oleObj name="方程式" r:id="rId10" imgW="177480" imgH="215640" progId="Equation.3">
                    <p:embed/>
                    <p:pic>
                      <p:nvPicPr>
                        <p:cNvPr id="0" name=""/>
                        <p:cNvPicPr>
                          <a:picLocks noChangeAspect="1" noChangeArrowheads="1"/>
                        </p:cNvPicPr>
                        <p:nvPr/>
                      </p:nvPicPr>
                      <p:blipFill>
                        <a:blip r:embed="rId11"/>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 name="文字方塊 60"/>
          <p:cNvSpPr txBox="1"/>
          <p:nvPr/>
        </p:nvSpPr>
        <p:spPr>
          <a:xfrm>
            <a:off x="2292494" y="5554243"/>
            <a:ext cx="4145239" cy="954107"/>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记忆单元的内容也是</a:t>
            </a:r>
            <a:r>
              <a:rPr lang="zh-CN" altLang="en-US" sz="2800" smtClean="0">
                <a:latin typeface="Microsoft YaHei" charset="-122"/>
                <a:ea typeface="Microsoft YaHei" charset="-122"/>
                <a:cs typeface="Microsoft YaHei" charset="-122"/>
              </a:rPr>
              <a:t>输入的一部分。</a:t>
            </a:r>
            <a:endParaRPr lang="zh-TW" altLang="en-US" sz="2800" dirty="0">
              <a:latin typeface="Microsoft YaHei" charset="-122"/>
              <a:ea typeface="Microsoft YaHei" charset="-122"/>
              <a:cs typeface="Microsoft YaHei" charset="-122"/>
            </a:endParaRPr>
          </a:p>
        </p:txBody>
      </p:sp>
      <p:sp>
        <p:nvSpPr>
          <p:cNvPr id="63" name="文字方塊 62"/>
          <p:cNvSpPr txBox="1"/>
          <p:nvPr/>
        </p:nvSpPr>
        <p:spPr>
          <a:xfrm>
            <a:off x="1408003" y="2482787"/>
            <a:ext cx="4815741"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隐含层的输出</a:t>
            </a:r>
            <a:r>
              <a:rPr lang="zh-CN" altLang="en-US" sz="2800" smtClean="0">
                <a:latin typeface="Microsoft YaHei" charset="-122"/>
                <a:ea typeface="Microsoft YaHei" charset="-122"/>
                <a:cs typeface="Microsoft YaHei" charset="-122"/>
              </a:rPr>
              <a:t>存在记忆单元。</a:t>
            </a:r>
            <a:endParaRPr lang="zh-TW" altLang="en-US" sz="2800" dirty="0">
              <a:latin typeface="Microsoft YaHei" charset="-122"/>
              <a:ea typeface="Microsoft YaHei" charset="-122"/>
              <a:cs typeface="Microsoft YaHei" charset="-122"/>
            </a:endParaRPr>
          </a:p>
        </p:txBody>
      </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7097307" y="2447890"/>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8681655" y="2465948"/>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8701306" y="4150823"/>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手繪多邊形 43"/>
          <p:cNvSpPr/>
          <p:nvPr/>
        </p:nvSpPr>
        <p:spPr>
          <a:xfrm>
            <a:off x="7129999" y="4129696"/>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dirty="0" smtClean="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sp>
        <p:nvSpPr>
          <p:cNvPr id="47"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本框 23"/>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acc>
                            <m:accPr>
                              <m:chr m:val="̂"/>
                              <m:ctrlPr>
                                <a:rPr kumimoji="1" lang="zh-CN" altLang="en-US" sz="2400" i="1">
                                  <a:latin typeface="Cambria Math"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12"/>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acc>
                            <m:accPr>
                              <m:chr m:val="̂"/>
                              <m:ctrlPr>
                                <a:rPr kumimoji="1" lang="zh-CN" altLang="en-US" sz="2400" i="1">
                                  <a:latin typeface="Cambria Math"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13"/>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78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70" grpId="0" animBg="1"/>
      <p:bldP spid="71" grpId="0" animBg="1"/>
      <p:bldP spid="72" grpId="0" animBg="1"/>
      <p:bldP spid="73" grpId="0" animBg="1"/>
      <p:bldP spid="3" grpId="0" animBg="1"/>
      <p:bldP spid="16" grpId="0"/>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255543" y="115353"/>
            <a:ext cx="507468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网络结构</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模型训练：反向</a:t>
            </a:r>
            <a:r>
              <a:rPr kumimoji="1" lang="zh-CN" altLang="en-US" sz="2800" dirty="0" smtClean="0">
                <a:solidFill>
                  <a:srgbClr val="09405E"/>
                </a:solidFill>
                <a:latin typeface="微软雅黑" panose="020B0503020204020204" pitchFamily="34" charset="-122"/>
                <a:ea typeface="微软雅黑" panose="020B0503020204020204" pitchFamily="34" charset="-122"/>
              </a:rPr>
              <a:t>传播</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跳接网络</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654" y="5474108"/>
            <a:ext cx="6340197" cy="369332"/>
          </a:xfrm>
          <a:prstGeom prst="rect">
            <a:avLst/>
          </a:prstGeom>
          <a:noFill/>
        </p:spPr>
        <p:txBody>
          <a:bodyPr wrap="none" rtlCol="0">
            <a:spAutoFit/>
          </a:bodyPr>
          <a:lstStyle/>
          <a:p>
            <a:r>
              <a:rPr kumimoji="1" lang="zh-CN" altLang="en-US" dirty="0" smtClean="0">
                <a:solidFill>
                  <a:schemeClr val="bg1"/>
                </a:solidFill>
                <a:latin typeface="Microsoft YaHei" charset="-122"/>
                <a:ea typeface="Microsoft YaHei" charset="-122"/>
                <a:cs typeface="Microsoft YaHei" charset="-122"/>
              </a:rPr>
              <a:t>接下来的</a:t>
            </a:r>
            <a:r>
              <a:rPr kumimoji="1" lang="en-US" altLang="zh-CN" dirty="0" smtClean="0">
                <a:solidFill>
                  <a:schemeClr val="bg1"/>
                </a:solidFill>
                <a:latin typeface="Microsoft YaHei" charset="-122"/>
                <a:ea typeface="Microsoft YaHei" charset="-122"/>
                <a:cs typeface="Microsoft YaHei" charset="-122"/>
              </a:rPr>
              <a:t>slides</a:t>
            </a:r>
            <a:r>
              <a:rPr kumimoji="1" lang="zh-CN" altLang="en-US" dirty="0" smtClean="0">
                <a:solidFill>
                  <a:schemeClr val="bg1"/>
                </a:solidFill>
                <a:latin typeface="Microsoft YaHei" charset="-122"/>
                <a:ea typeface="Microsoft YaHei" charset="-122"/>
                <a:cs typeface="Microsoft YaHei" charset="-122"/>
              </a:rPr>
              <a:t>来自李宏毅老师课件，符号体系做了适当调整</a:t>
            </a:r>
            <a:endParaRPr kumimoji="1" lang="zh-CN" altLang="en-US" dirty="0">
              <a:solidFill>
                <a:schemeClr val="bg1"/>
              </a:solidFill>
              <a:latin typeface="Microsoft YaHei" charset="-122"/>
              <a:ea typeface="Microsoft YaHei" charset="-122"/>
              <a:cs typeface="Microsoft YaHei" charset="-122"/>
            </a:endParaRPr>
          </a:p>
        </p:txBody>
      </p:sp>
      <p:sp>
        <p:nvSpPr>
          <p:cNvPr id="7" name="矩形 6"/>
          <p:cNvSpPr/>
          <p:nvPr/>
        </p:nvSpPr>
        <p:spPr>
          <a:xfrm>
            <a:off x="-71289" y="5860499"/>
            <a:ext cx="4900316" cy="369332"/>
          </a:xfrm>
          <a:prstGeom prst="rect">
            <a:avLst/>
          </a:prstGeom>
        </p:spPr>
        <p:txBody>
          <a:bodyPr wrap="none">
            <a:spAutoFit/>
          </a:bodyPr>
          <a:lstStyle/>
          <a:p>
            <a:r>
              <a:rPr lang="zh-CN" altLang="en-US" dirty="0">
                <a:solidFill>
                  <a:schemeClr val="bg1"/>
                </a:solidFill>
              </a:rPr>
              <a:t>http://speech.ee.ntu.edu.tw/~tlkagk/courses.html</a:t>
            </a:r>
          </a:p>
        </p:txBody>
      </p:sp>
    </p:spTree>
    <p:extLst>
      <p:ext uri="{BB962C8B-B14F-4D97-AF65-F5344CB8AC3E}">
        <p14:creationId xmlns:p14="http://schemas.microsoft.com/office/powerpoint/2010/main" val="1579384127"/>
      </p:ext>
    </p:extLst>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6049"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386050"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6051" name="方程式" r:id="rId8" imgW="152280" imgH="215640" progId="Equation.3">
                    <p:embed/>
                  </p:oleObj>
                </mc:Choice>
                <mc:Fallback>
                  <p:oleObj name="方程式" r:id="rId8" imgW="152280" imgH="215640" progId="Equation.3">
                    <p:embed/>
                    <p:pic>
                      <p:nvPicPr>
                        <p:cNvPr id="0" name=""/>
                        <p:cNvPicPr>
                          <a:picLocks noChangeAspect="1" noChangeArrowheads="1"/>
                        </p:cNvPicPr>
                        <p:nvPr/>
                      </p:nvPicPr>
                      <p:blipFill>
                        <a:blip r:embed="rId9"/>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386052" name="方程式" r:id="rId10" imgW="177480" imgH="215640" progId="Equation.3">
                    <p:embed/>
                  </p:oleObj>
                </mc:Choice>
                <mc:Fallback>
                  <p:oleObj name="方程式" r:id="rId10" imgW="177480" imgH="215640" progId="Equation.3">
                    <p:embed/>
                    <p:pic>
                      <p:nvPicPr>
                        <p:cNvPr id="0" name=""/>
                        <p:cNvPicPr>
                          <a:picLocks noChangeAspect="1" noChangeArrowheads="1"/>
                        </p:cNvPicPr>
                        <p:nvPr/>
                      </p:nvPicPr>
                      <p:blipFill>
                        <a:blip r:embed="rId11"/>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931266" y="5502793"/>
            <a:ext cx="4871870"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所有权重均为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 </a:t>
            </a:r>
            <a:r>
              <a:rPr lang="zh-CN" altLang="en-US" sz="2400" dirty="0" smtClean="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49" name="文字方塊 48"/>
          <p:cNvSpPr txBox="1"/>
          <p:nvPr/>
        </p:nvSpPr>
        <p:spPr>
          <a:xfrm>
            <a:off x="1938018" y="6015296"/>
            <a:ext cx="5320384"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1330896" y="867526"/>
            <a:ext cx="4535297" cy="613438"/>
            <a:chOff x="3463673" y="119351"/>
            <a:chExt cx="4535297" cy="613438"/>
          </a:xfrm>
        </p:grpSpPr>
        <p:sp>
          <p:nvSpPr>
            <p:cNvPr id="26" name="文字方塊 25"/>
            <p:cNvSpPr txBox="1"/>
            <p:nvPr/>
          </p:nvSpPr>
          <p:spPr>
            <a:xfrm>
              <a:off x="3463673" y="173004"/>
              <a:ext cx="2195749"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输入</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7"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30" name="文字方塊 29"/>
          <p:cNvSpPr txBox="1"/>
          <p:nvPr/>
        </p:nvSpPr>
        <p:spPr>
          <a:xfrm>
            <a:off x="1462078" y="3967613"/>
            <a:ext cx="2043843"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给定初始状态</a:t>
            </a:r>
            <a:endParaRPr lang="zh-TW" altLang="en-US" sz="2400" dirty="0">
              <a:latin typeface="Microsoft YaHei" charset="-122"/>
              <a:ea typeface="Microsoft YaHei" charset="-122"/>
              <a:cs typeface="Microsoft YaHei" charset="-122"/>
            </a:endParaRPr>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1" name="文字方塊 80"/>
          <p:cNvSpPr txBox="1"/>
          <p:nvPr/>
        </p:nvSpPr>
        <p:spPr>
          <a:xfrm>
            <a:off x="7498556" y="1914103"/>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2" name="文字方塊 81"/>
          <p:cNvSpPr txBox="1"/>
          <p:nvPr/>
        </p:nvSpPr>
        <p:spPr>
          <a:xfrm>
            <a:off x="9100801" y="1942034"/>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4" name="文字方塊 83"/>
          <p:cNvSpPr txBox="1"/>
          <p:nvPr/>
        </p:nvSpPr>
        <p:spPr>
          <a:xfrm>
            <a:off x="1343867" y="1618124"/>
            <a:ext cx="1587164" cy="461665"/>
          </a:xfrm>
          <a:prstGeom prst="rect">
            <a:avLst/>
          </a:prstGeom>
          <a:noFill/>
        </p:spPr>
        <p:txBody>
          <a:bodyPr wrap="square" rtlCol="0">
            <a:spAutoFit/>
          </a:bodyPr>
          <a:lstStyle/>
          <a:p>
            <a:r>
              <a:rPr lang="zh-CN" altLang="en-US" sz="2400" smtClean="0">
                <a:latin typeface="Microsoft YaHei" charset="-122"/>
                <a:ea typeface="Microsoft YaHei" charset="-122"/>
                <a:cs typeface="Microsoft YaHei" charset="-122"/>
              </a:rPr>
              <a:t>输出</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rPr>
                          </m:ctrlPr>
                        </m:dPr>
                        <m:e>
                          <m:eqArr>
                            <m:eqArrPr>
                              <m:ctrlPr>
                                <a:rPr lang="en-US" altLang="zh-TW" sz="2400" i="1">
                                  <a:latin typeface="Cambria Math"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15"/>
          <p:cNvSpPr txBox="1"/>
          <p:nvPr/>
        </p:nvSpPr>
        <p:spPr>
          <a:xfrm>
            <a:off x="4151317" y="3169402"/>
            <a:ext cx="967403" cy="461665"/>
          </a:xfrm>
          <a:prstGeom prst="rect">
            <a:avLst/>
          </a:prstGeom>
          <a:noFill/>
        </p:spPr>
        <p:txBody>
          <a:bodyPr wrap="square" rtlCol="0">
            <a:spAutoFit/>
          </a:bodyPr>
          <a:lstStyle/>
          <a:p>
            <a:r>
              <a:rPr lang="zh-CN" altLang="en-US" sz="2400" dirty="0" smtClean="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6" name="文本框 85"/>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acc>
                            <m:accPr>
                              <m:chr m:val="̂"/>
                              <m:ctrlPr>
                                <a:rPr kumimoji="1" lang="zh-CN" altLang="en-US" sz="2400" i="1">
                                  <a:latin typeface="Cambria Math"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21"/>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acc>
                            <m:accPr>
                              <m:chr m:val="̂"/>
                              <m:ctrlPr>
                                <a:rPr kumimoji="1" lang="zh-CN" altLang="en-US" sz="2400" i="1">
                                  <a:latin typeface="Cambria Math"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22"/>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834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9" grpId="0"/>
      <p:bldP spid="29" grpId="0" animBg="1"/>
      <p:bldP spid="76" grpId="0" animBg="1"/>
      <p:bldP spid="77" grpId="0" animBg="1"/>
      <p:bldP spid="78" grpId="0" animBg="1"/>
      <p:bldP spid="30" grpId="0"/>
      <p:bldP spid="79" grpId="0" animBg="1"/>
      <p:bldP spid="80" grpId="0" animBg="1"/>
      <p:bldP spid="81" grpId="0" animBg="1"/>
      <p:bldP spid="82" grpId="0" animBg="1"/>
      <p:bldP spid="84" grpId="0"/>
      <p:bldP spid="85" grpId="0"/>
      <p:bldP spid="8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7073"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387074"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extLst/>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spid="_x0000_s387075"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extLst/>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spid="_x0000_s387076"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11"/>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7077" name="方程式" r:id="rId12" imgW="152280" imgH="215640" progId="Equation.3">
                    <p:embed/>
                  </p:oleObj>
                </mc:Choice>
                <mc:Fallback>
                  <p:oleObj name="方程式" r:id="rId12" imgW="152280" imgH="215640" progId="Equation.3">
                    <p:embed/>
                    <p:pic>
                      <p:nvPicPr>
                        <p:cNvPr id="0" name=""/>
                        <p:cNvPicPr>
                          <a:picLocks noChangeAspect="1" noChangeArrowheads="1"/>
                        </p:cNvPicPr>
                        <p:nvPr/>
                      </p:nvPicPr>
                      <p:blipFill>
                        <a:blip r:embed="rId13"/>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387078" name="方程式" r:id="rId14" imgW="177480" imgH="215640" progId="Equation.3">
                    <p:embed/>
                  </p:oleObj>
                </mc:Choice>
                <mc:Fallback>
                  <p:oleObj name="方程式" r:id="rId14" imgW="177480" imgH="215640" progId="Equation.3">
                    <p:embed/>
                    <p:pic>
                      <p:nvPicPr>
                        <p:cNvPr id="0" name=""/>
                        <p:cNvPicPr>
                          <a:picLocks noChangeAspect="1" noChangeArrowheads="1"/>
                        </p:cNvPicPr>
                        <p:nvPr/>
                      </p:nvPicPr>
                      <p:blipFill>
                        <a:blip r:embed="rId15"/>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smtClean="0">
                <a:solidFill>
                  <a:srgbClr val="FF0000"/>
                </a:solidFill>
                <a:latin typeface="Microsoft YaHei" charset="-122"/>
                <a:ea typeface="Microsoft YaHei" charset="-122"/>
                <a:cs typeface="Microsoft YaHei" charset="-122"/>
              </a:rPr>
              <a:t>存储 </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文字方塊 16"/>
          <p:cNvSpPr txBox="1"/>
          <p:nvPr/>
        </p:nvSpPr>
        <p:spPr>
          <a:xfrm>
            <a:off x="1931266" y="5502793"/>
            <a:ext cx="4871870"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所有权重均为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 </a:t>
            </a:r>
            <a:r>
              <a:rPr lang="zh-CN" altLang="en-US" sz="2400" dirty="0" smtClean="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87" name="文字方塊 48"/>
          <p:cNvSpPr txBox="1"/>
          <p:nvPr/>
        </p:nvSpPr>
        <p:spPr>
          <a:xfrm>
            <a:off x="1938018" y="6015296"/>
            <a:ext cx="5320384"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88" name="群組 23"/>
          <p:cNvGrpSpPr/>
          <p:nvPr/>
        </p:nvGrpSpPr>
        <p:grpSpPr>
          <a:xfrm>
            <a:off x="1330896" y="867526"/>
            <a:ext cx="4535297" cy="613438"/>
            <a:chOff x="3463673" y="119351"/>
            <a:chExt cx="4535297" cy="613438"/>
          </a:xfrm>
        </p:grpSpPr>
        <p:sp>
          <p:nvSpPr>
            <p:cNvPr id="90" name="文字方塊 25"/>
            <p:cNvSpPr txBox="1"/>
            <p:nvPr/>
          </p:nvSpPr>
          <p:spPr>
            <a:xfrm>
              <a:off x="3463673" y="173004"/>
              <a:ext cx="2195749"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输入</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1"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95" name="文字方塊 83"/>
          <p:cNvSpPr txBox="1"/>
          <p:nvPr/>
        </p:nvSpPr>
        <p:spPr>
          <a:xfrm>
            <a:off x="1343867" y="1618124"/>
            <a:ext cx="1587164" cy="461665"/>
          </a:xfrm>
          <a:prstGeom prst="rect">
            <a:avLst/>
          </a:prstGeom>
          <a:noFill/>
        </p:spPr>
        <p:txBody>
          <a:bodyPr wrap="square" rtlCol="0">
            <a:spAutoFit/>
          </a:bodyPr>
          <a:lstStyle/>
          <a:p>
            <a:r>
              <a:rPr lang="zh-CN" altLang="en-US" sz="2400" smtClean="0">
                <a:latin typeface="Microsoft YaHei" charset="-122"/>
                <a:ea typeface="Microsoft YaHei" charset="-122"/>
                <a:cs typeface="Microsoft YaHei" charset="-122"/>
              </a:rPr>
              <a:t>输出</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6"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rPr>
                          </m:ctrlPr>
                        </m:dPr>
                        <m:e>
                          <m:eqArr>
                            <m:eqArrPr>
                              <m:ctrlPr>
                                <a:rPr lang="en-US" altLang="zh-TW" sz="2400" i="1">
                                  <a:latin typeface="Cambria Math"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96"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charset="0"/>
                            </a:rPr>
                          </m:ctrlPr>
                        </m:dPr>
                        <m:e>
                          <m:eqArr>
                            <m:eqArrPr>
                              <m:ctrlPr>
                                <a:rPr lang="en-US" altLang="zh-TW" sz="2400" i="1" smtClean="0">
                                  <a:latin typeface="Cambria Math"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97"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178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8097"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spid="_x0000_s388098"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extLst/>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spid="_x0000_s388099"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extLst/>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spid="_x0000_s388100"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11"/>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spid="_x0000_s388101" name="方程式" r:id="rId12" imgW="152280" imgH="215640" progId="Equation.3">
                    <p:embed/>
                  </p:oleObj>
                </mc:Choice>
                <mc:Fallback>
                  <p:oleObj name="方程式" r:id="rId12" imgW="152280" imgH="215640" progId="Equation.3">
                    <p:embed/>
                    <p:pic>
                      <p:nvPicPr>
                        <p:cNvPr id="0" name=""/>
                        <p:cNvPicPr>
                          <a:picLocks noChangeAspect="1" noChangeArrowheads="1"/>
                        </p:cNvPicPr>
                        <p:nvPr/>
                      </p:nvPicPr>
                      <p:blipFill>
                        <a:blip r:embed="rId13"/>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extLst/>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spid="_x0000_s388102" name="方程式" r:id="rId14" imgW="177480" imgH="215640" progId="Equation.3">
                    <p:embed/>
                  </p:oleObj>
                </mc:Choice>
                <mc:Fallback>
                  <p:oleObj name="方程式" r:id="rId14" imgW="177480" imgH="215640" progId="Equation.3">
                    <p:embed/>
                    <p:pic>
                      <p:nvPicPr>
                        <p:cNvPr id="0" name=""/>
                        <p:cNvPicPr>
                          <a:picLocks noChangeAspect="1" noChangeArrowheads="1"/>
                        </p:cNvPicPr>
                        <p:nvPr/>
                      </p:nvPicPr>
                      <p:blipFill>
                        <a:blip r:embed="rId15"/>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smtClean="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9" name="文字方塊 78"/>
          <p:cNvSpPr txBox="1"/>
          <p:nvPr/>
        </p:nvSpPr>
        <p:spPr>
          <a:xfrm>
            <a:off x="7533307" y="3655039"/>
            <a:ext cx="55051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0" name="文字方塊 79"/>
          <p:cNvSpPr txBox="1"/>
          <p:nvPr/>
        </p:nvSpPr>
        <p:spPr>
          <a:xfrm>
            <a:off x="9074009" y="3655039"/>
            <a:ext cx="5907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文字方塊 89"/>
          <p:cNvSpPr txBox="1"/>
          <p:nvPr/>
        </p:nvSpPr>
        <p:spPr>
          <a:xfrm>
            <a:off x="713642" y="2383063"/>
            <a:ext cx="3111377"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输入序列顺序改变会改变输出</a:t>
            </a:r>
            <a:r>
              <a:rPr lang="zh-CN" altLang="en-US" sz="2800" smtClean="0">
                <a:latin typeface="Microsoft YaHei" charset="-122"/>
                <a:ea typeface="Microsoft YaHei" charset="-122"/>
                <a:cs typeface="Microsoft YaHei" charset="-122"/>
              </a:rPr>
              <a:t>值。</a:t>
            </a:r>
            <a:endParaRPr lang="zh-TW" altLang="en-US" sz="2800" dirty="0">
              <a:latin typeface="Microsoft YaHei" charset="-122"/>
              <a:ea typeface="Microsoft YaHei" charset="-122"/>
              <a:cs typeface="Microsoft YaHei" charset="-122"/>
            </a:endParaRPr>
          </a:p>
        </p:txBody>
      </p:sp>
      <p:sp>
        <p:nvSpPr>
          <p:cNvPr id="99" name="文字方塊 16"/>
          <p:cNvSpPr txBox="1"/>
          <p:nvPr/>
        </p:nvSpPr>
        <p:spPr>
          <a:xfrm>
            <a:off x="1931266" y="5502793"/>
            <a:ext cx="4871870"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所有权重均为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 </a:t>
            </a:r>
            <a:r>
              <a:rPr lang="zh-CN" altLang="en-US" sz="2400" dirty="0" smtClean="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100" name="文字方塊 48"/>
          <p:cNvSpPr txBox="1"/>
          <p:nvPr/>
        </p:nvSpPr>
        <p:spPr>
          <a:xfrm>
            <a:off x="1938018" y="6015296"/>
            <a:ext cx="5320384"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110" name="群組 23"/>
          <p:cNvGrpSpPr/>
          <p:nvPr/>
        </p:nvGrpSpPr>
        <p:grpSpPr>
          <a:xfrm>
            <a:off x="1330896" y="867526"/>
            <a:ext cx="4535297" cy="613438"/>
            <a:chOff x="3463673" y="119351"/>
            <a:chExt cx="4535297" cy="613438"/>
          </a:xfrm>
        </p:grpSpPr>
        <p:sp>
          <p:nvSpPr>
            <p:cNvPr id="111" name="文字方塊 25"/>
            <p:cNvSpPr txBox="1"/>
            <p:nvPr/>
          </p:nvSpPr>
          <p:spPr>
            <a:xfrm>
              <a:off x="3463673" y="173004"/>
              <a:ext cx="2195749"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输入</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2"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ea typeface="Microsoft YaHei" charset="-122"/>
                                <a:cs typeface="Microsoft YaHei" charset="-122"/>
                              </a:rPr>
                            </m:ctrlPr>
                          </m:dPr>
                          <m:e>
                            <m:eqArr>
                              <m:eqArrPr>
                                <m:ctrlPr>
                                  <a:rPr lang="en-US" altLang="zh-TW" sz="2400" i="1">
                                    <a:latin typeface="Cambria Math"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116" name="文字方塊 83"/>
          <p:cNvSpPr txBox="1"/>
          <p:nvPr/>
        </p:nvSpPr>
        <p:spPr>
          <a:xfrm>
            <a:off x="1343867" y="1618124"/>
            <a:ext cx="1587164" cy="461665"/>
          </a:xfrm>
          <a:prstGeom prst="rect">
            <a:avLst/>
          </a:prstGeom>
          <a:noFill/>
        </p:spPr>
        <p:txBody>
          <a:bodyPr wrap="square" rtlCol="0">
            <a:spAutoFit/>
          </a:bodyPr>
          <a:lstStyle/>
          <a:p>
            <a:r>
              <a:rPr lang="zh-CN" altLang="en-US" sz="2400" smtClean="0">
                <a:latin typeface="Microsoft YaHei" charset="-122"/>
                <a:ea typeface="Microsoft YaHei" charset="-122"/>
                <a:cs typeface="Microsoft YaHei" charset="-122"/>
              </a:rPr>
              <a:t>输出</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7"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charset="0"/>
                            </a:rPr>
                          </m:ctrlPr>
                        </m:dPr>
                        <m:e>
                          <m:eqArr>
                            <m:eqArrPr>
                              <m:ctrlPr>
                                <a:rPr lang="en-US" altLang="zh-TW" sz="2400" i="1">
                                  <a:latin typeface="Cambria Math"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117"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charset="0"/>
                            </a:rPr>
                          </m:ctrlPr>
                        </m:dPr>
                        <m:e>
                          <m:eqArr>
                            <m:eqArrPr>
                              <m:ctrlPr>
                                <a:rPr lang="en-US" altLang="zh-TW" sz="2400" i="1" smtClean="0">
                                  <a:latin typeface="Cambria Math"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118"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字方塊 85"/>
              <p:cNvSpPr txBox="1"/>
              <p:nvPr/>
            </p:nvSpPr>
            <p:spPr>
              <a:xfrm>
                <a:off x="4713814" y="1557390"/>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charset="0"/>
                            </a:rPr>
                          </m:ctrlPr>
                        </m:dPr>
                        <m:e>
                          <m:eqArr>
                            <m:eqArrPr>
                              <m:ctrlPr>
                                <a:rPr lang="en-US" altLang="zh-TW" sz="2400" i="1" smtClean="0">
                                  <a:latin typeface="Cambria Math" charset="0"/>
                                </a:rPr>
                              </m:ctrlPr>
                            </m:eqArrPr>
                            <m:e>
                              <m:r>
                                <a:rPr lang="en-US" altLang="zh-TW" sz="2400" b="0" i="1" smtClean="0">
                                  <a:latin typeface="Cambria Math" panose="02040503050406030204" pitchFamily="18" charset="0"/>
                                </a:rPr>
                                <m:t>32</m:t>
                              </m:r>
                            </m:e>
                            <m:e>
                              <m:r>
                                <a:rPr lang="en-US" altLang="zh-TW" sz="2400" b="0" i="1" smtClean="0">
                                  <a:latin typeface="Cambria Math" panose="02040503050406030204" pitchFamily="18" charset="0"/>
                                </a:rPr>
                                <m:t>32</m:t>
                              </m:r>
                            </m:e>
                          </m:eqArr>
                        </m:e>
                      </m:d>
                    </m:oMath>
                  </m:oMathPara>
                </a14:m>
                <a:endParaRPr lang="zh-TW" altLang="en-US" sz="2400" dirty="0"/>
              </a:p>
            </p:txBody>
          </p:sp>
        </mc:Choice>
        <mc:Fallback xmlns="">
          <p:sp>
            <p:nvSpPr>
              <p:cNvPr id="119" name="文字方塊 85"/>
              <p:cNvSpPr txBox="1">
                <a:spLocks noRot="1" noChangeAspect="1" noMove="1" noResize="1" noEditPoints="1" noAdjustHandles="1" noChangeArrowheads="1" noChangeShapeType="1" noTextEdit="1"/>
              </p:cNvSpPr>
              <p:nvPr/>
            </p:nvSpPr>
            <p:spPr>
              <a:xfrm>
                <a:off x="4713814" y="1557390"/>
                <a:ext cx="633571" cy="613438"/>
              </a:xfrm>
              <a:prstGeom prst="rect">
                <a:avLst/>
              </a:prstGeom>
              <a:blipFill rotWithShape="0">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513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0" grpId="0" animBg="1"/>
      <p:bldP spid="11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327483" y="2814908"/>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深度</a:t>
            </a:r>
            <a:r>
              <a:rPr lang="en-US" altLang="zh-TW" dirty="0"/>
              <a:t>RNN</a:t>
            </a:r>
            <a:endParaRPr lang="zh-TW" altLang="en-US" dirty="0"/>
          </a:p>
        </p:txBody>
      </p:sp>
      <p:sp>
        <p:nvSpPr>
          <p:cNvPr id="5" name="矩形 4"/>
          <p:cNvSpPr/>
          <p:nvPr/>
        </p:nvSpPr>
        <p:spPr>
          <a:xfrm>
            <a:off x="3349478" y="5627724"/>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5"/>
          <p:cNvSpPr/>
          <p:nvPr/>
        </p:nvSpPr>
        <p:spPr>
          <a:xfrm>
            <a:off x="3370988"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6"/>
          <p:cNvSpPr/>
          <p:nvPr/>
        </p:nvSpPr>
        <p:spPr>
          <a:xfrm>
            <a:off x="5632707"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 name="矩形 7"/>
          <p:cNvSpPr/>
          <p:nvPr/>
        </p:nvSpPr>
        <p:spPr>
          <a:xfrm>
            <a:off x="5616132"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向上箭號 8"/>
          <p:cNvSpPr/>
          <p:nvPr/>
        </p:nvSpPr>
        <p:spPr>
          <a:xfrm>
            <a:off x="3696141"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向上箭號 9"/>
          <p:cNvSpPr/>
          <p:nvPr/>
        </p:nvSpPr>
        <p:spPr>
          <a:xfrm>
            <a:off x="5967127"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向右箭號 10"/>
          <p:cNvSpPr/>
          <p:nvPr/>
        </p:nvSpPr>
        <p:spPr>
          <a:xfrm>
            <a:off x="238320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向右箭號 11"/>
          <p:cNvSpPr/>
          <p:nvPr/>
        </p:nvSpPr>
        <p:spPr>
          <a:xfrm>
            <a:off x="4610795"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文字方塊 12"/>
          <p:cNvSpPr txBox="1"/>
          <p:nvPr/>
        </p:nvSpPr>
        <p:spPr>
          <a:xfrm>
            <a:off x="1567542" y="466645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4" name="文字方塊 13"/>
          <p:cNvSpPr txBox="1"/>
          <p:nvPr/>
        </p:nvSpPr>
        <p:spPr>
          <a:xfrm>
            <a:off x="9838528" y="4635213"/>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5" name="矩形 14"/>
          <p:cNvSpPr/>
          <p:nvPr/>
        </p:nvSpPr>
        <p:spPr>
          <a:xfrm>
            <a:off x="7896901"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t+2</a:t>
            </a:r>
            <a:endParaRPr lang="zh-TW" altLang="en-US" baseline="30000" dirty="0"/>
          </a:p>
        </p:txBody>
      </p:sp>
      <p:sp>
        <p:nvSpPr>
          <p:cNvPr id="16" name="矩形 15"/>
          <p:cNvSpPr/>
          <p:nvPr/>
        </p:nvSpPr>
        <p:spPr>
          <a:xfrm>
            <a:off x="7880326"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7" name="向上箭號 16"/>
          <p:cNvSpPr/>
          <p:nvPr/>
        </p:nvSpPr>
        <p:spPr>
          <a:xfrm>
            <a:off x="8231321"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8" name="向右箭號 17"/>
          <p:cNvSpPr/>
          <p:nvPr/>
        </p:nvSpPr>
        <p:spPr>
          <a:xfrm>
            <a:off x="6874989"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9" name="向右箭號 18"/>
          <p:cNvSpPr/>
          <p:nvPr/>
        </p:nvSpPr>
        <p:spPr>
          <a:xfrm>
            <a:off x="901545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矩形 22"/>
          <p:cNvSpPr/>
          <p:nvPr/>
        </p:nvSpPr>
        <p:spPr>
          <a:xfrm>
            <a:off x="3349478" y="3866449"/>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4" name="向上箭號 23"/>
          <p:cNvSpPr/>
          <p:nvPr/>
        </p:nvSpPr>
        <p:spPr>
          <a:xfrm>
            <a:off x="3674631"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向右箭號 24"/>
          <p:cNvSpPr/>
          <p:nvPr/>
        </p:nvSpPr>
        <p:spPr>
          <a:xfrm>
            <a:off x="2361692" y="386031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6" name="文字方塊 25"/>
          <p:cNvSpPr txBox="1"/>
          <p:nvPr/>
        </p:nvSpPr>
        <p:spPr>
          <a:xfrm>
            <a:off x="1546032" y="374952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7" name="文字方塊 26"/>
          <p:cNvSpPr txBox="1"/>
          <p:nvPr/>
        </p:nvSpPr>
        <p:spPr>
          <a:xfrm rot="5400000">
            <a:off x="3512364" y="3261946"/>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28" name="向上箭號 27"/>
          <p:cNvSpPr/>
          <p:nvPr/>
        </p:nvSpPr>
        <p:spPr>
          <a:xfrm>
            <a:off x="3674630"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矩形 28"/>
          <p:cNvSpPr/>
          <p:nvPr/>
        </p:nvSpPr>
        <p:spPr>
          <a:xfrm>
            <a:off x="3327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0" name="文字方塊 29"/>
          <p:cNvSpPr txBox="1"/>
          <p:nvPr/>
        </p:nvSpPr>
        <p:spPr>
          <a:xfrm>
            <a:off x="3435692" y="1877449"/>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2" name="向右箭號 31"/>
          <p:cNvSpPr/>
          <p:nvPr/>
        </p:nvSpPr>
        <p:spPr>
          <a:xfrm>
            <a:off x="2339697" y="28087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524037" y="269797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矩形 33"/>
          <p:cNvSpPr/>
          <p:nvPr/>
        </p:nvSpPr>
        <p:spPr>
          <a:xfrm>
            <a:off x="5598017" y="280877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34"/>
          <p:cNvSpPr/>
          <p:nvPr/>
        </p:nvSpPr>
        <p:spPr>
          <a:xfrm>
            <a:off x="5620012" y="3860315"/>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6" name="向上箭號 35"/>
          <p:cNvSpPr/>
          <p:nvPr/>
        </p:nvSpPr>
        <p:spPr>
          <a:xfrm>
            <a:off x="5945165"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7" name="向右箭號 36"/>
          <p:cNvSpPr/>
          <p:nvPr/>
        </p:nvSpPr>
        <p:spPr>
          <a:xfrm>
            <a:off x="4632226" y="385418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8" name="文字方塊 37"/>
          <p:cNvSpPr txBox="1"/>
          <p:nvPr/>
        </p:nvSpPr>
        <p:spPr>
          <a:xfrm rot="5400000">
            <a:off x="5782898" y="3255812"/>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39" name="向上箭號 38"/>
          <p:cNvSpPr/>
          <p:nvPr/>
        </p:nvSpPr>
        <p:spPr>
          <a:xfrm>
            <a:off x="5945164"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矩形 39"/>
          <p:cNvSpPr/>
          <p:nvPr/>
        </p:nvSpPr>
        <p:spPr>
          <a:xfrm>
            <a:off x="5598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1" name="文字方塊 40"/>
          <p:cNvSpPr txBox="1"/>
          <p:nvPr/>
        </p:nvSpPr>
        <p:spPr>
          <a:xfrm>
            <a:off x="5706226" y="187131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2" name="向右箭號 41"/>
          <p:cNvSpPr/>
          <p:nvPr/>
        </p:nvSpPr>
        <p:spPr>
          <a:xfrm>
            <a:off x="4610231" y="280264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矩形 42"/>
          <p:cNvSpPr/>
          <p:nvPr/>
        </p:nvSpPr>
        <p:spPr>
          <a:xfrm>
            <a:off x="7827044" y="2802640"/>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4" name="矩形 43"/>
          <p:cNvSpPr/>
          <p:nvPr/>
        </p:nvSpPr>
        <p:spPr>
          <a:xfrm>
            <a:off x="7849039" y="3854181"/>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向上箭號 44"/>
          <p:cNvSpPr/>
          <p:nvPr/>
        </p:nvSpPr>
        <p:spPr>
          <a:xfrm>
            <a:off x="8174192"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6" name="向右箭號 45"/>
          <p:cNvSpPr/>
          <p:nvPr/>
        </p:nvSpPr>
        <p:spPr>
          <a:xfrm>
            <a:off x="6861253" y="384804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rot="5400000">
            <a:off x="8011925" y="3249678"/>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48" name="向上箭號 47"/>
          <p:cNvSpPr/>
          <p:nvPr/>
        </p:nvSpPr>
        <p:spPr>
          <a:xfrm>
            <a:off x="8174191"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9" name="矩形 48"/>
          <p:cNvSpPr/>
          <p:nvPr/>
        </p:nvSpPr>
        <p:spPr>
          <a:xfrm>
            <a:off x="7827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0" name="文字方塊 49"/>
          <p:cNvSpPr txBox="1"/>
          <p:nvPr/>
        </p:nvSpPr>
        <p:spPr>
          <a:xfrm>
            <a:off x="7935253" y="1865181"/>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51" name="向右箭號 50"/>
          <p:cNvSpPr/>
          <p:nvPr/>
        </p:nvSpPr>
        <p:spPr>
          <a:xfrm>
            <a:off x="6839258" y="279650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2" name="文字方塊 51"/>
          <p:cNvSpPr txBox="1"/>
          <p:nvPr/>
        </p:nvSpPr>
        <p:spPr>
          <a:xfrm>
            <a:off x="9817712" y="368175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3" name="向右箭號 52"/>
          <p:cNvSpPr/>
          <p:nvPr/>
        </p:nvSpPr>
        <p:spPr>
          <a:xfrm>
            <a:off x="8994636" y="382378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4" name="文字方塊 53"/>
          <p:cNvSpPr txBox="1"/>
          <p:nvPr/>
        </p:nvSpPr>
        <p:spPr>
          <a:xfrm>
            <a:off x="9838528" y="26309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5" name="向右箭號 54"/>
          <p:cNvSpPr/>
          <p:nvPr/>
        </p:nvSpPr>
        <p:spPr>
          <a:xfrm>
            <a:off x="9015452" y="2772953"/>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 name="矩形 3"/>
          <p:cNvSpPr/>
          <p:nvPr/>
        </p:nvSpPr>
        <p:spPr>
          <a:xfrm>
            <a:off x="3747021" y="5636287"/>
            <a:ext cx="335797" cy="369332"/>
          </a:xfrm>
          <a:prstGeom prst="rect">
            <a:avLst/>
          </a:prstGeom>
        </p:spPr>
        <p:txBody>
          <a:bodyPr wrap="none">
            <a:spAutoFit/>
          </a:bodyP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56" name="矩形 55"/>
          <p:cNvSpPr/>
          <p:nvPr/>
        </p:nvSpPr>
        <p:spPr>
          <a:xfrm>
            <a:off x="5923508" y="5658350"/>
            <a:ext cx="491288" cy="369332"/>
          </a:xfrm>
          <a:prstGeom prst="rect">
            <a:avLst/>
          </a:prstGeom>
        </p:spPr>
        <p:txBody>
          <a:bodyPr wrap="none">
            <a:spAutoFit/>
          </a:bodyP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Tree>
    <p:extLst>
      <p:ext uri="{BB962C8B-B14F-4D97-AF65-F5344CB8AC3E}">
        <p14:creationId xmlns:p14="http://schemas.microsoft.com/office/powerpoint/2010/main" val="10852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animBg="1"/>
      <p:bldP spid="23" grpId="0" animBg="1"/>
      <p:bldP spid="24" grpId="0" animBg="1"/>
      <p:bldP spid="25" grpId="0" animBg="1"/>
      <p:bldP spid="26" grpId="0"/>
      <p:bldP spid="27" grpId="0"/>
      <p:bldP spid="28" grpId="0" animBg="1"/>
      <p:bldP spid="29" grpId="0" animBg="1"/>
      <p:bldP spid="30" grpId="0"/>
      <p:bldP spid="32" grpId="0" animBg="1"/>
      <p:bldP spid="33" grpId="0"/>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p:bldP spid="48" grpId="0" animBg="1"/>
      <p:bldP spid="49" grpId="0" animBg="1"/>
      <p:bldP spid="50" grpId="0"/>
      <p:bldP spid="51" grpId="0" animBg="1"/>
      <p:bldP spid="52" grpId="0"/>
      <p:bldP spid="53" grpId="0" animBg="1"/>
      <p:bldP spid="54" grpId="0"/>
      <p:bldP spid="5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rot="5400000" flipH="1" flipV="1">
            <a:off x="4047712" y="3815671"/>
            <a:ext cx="1057792" cy="4296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5" name="矩形 54"/>
          <p:cNvSpPr/>
          <p:nvPr/>
        </p:nvSpPr>
        <p:spPr>
          <a:xfrm rot="5400000" flipH="1" flipV="1">
            <a:off x="6303616" y="3827259"/>
            <a:ext cx="1057792" cy="45331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8" name="矩形 57"/>
          <p:cNvSpPr/>
          <p:nvPr/>
        </p:nvSpPr>
        <p:spPr>
          <a:xfrm rot="5400000" flipH="1" flipV="1">
            <a:off x="8600716" y="3776576"/>
            <a:ext cx="1057792" cy="5042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smtClean="0"/>
              <a:t>双向</a:t>
            </a:r>
            <a:r>
              <a:rPr lang="en-US" altLang="zh-TW" dirty="0" smtClean="0"/>
              <a:t>RNN</a:t>
            </a:r>
            <a:endParaRPr lang="zh-TW" altLang="en-US" dirty="0"/>
          </a:p>
        </p:txBody>
      </p:sp>
      <p:sp>
        <p:nvSpPr>
          <p:cNvPr id="4" name="文字方塊 3"/>
          <p:cNvSpPr txBox="1"/>
          <p:nvPr/>
        </p:nvSpPr>
        <p:spPr>
          <a:xfrm>
            <a:off x="6415181" y="3784547"/>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8" name="群組 7"/>
          <p:cNvGrpSpPr/>
          <p:nvPr/>
        </p:nvGrpSpPr>
        <p:grpSpPr>
          <a:xfrm>
            <a:off x="1491728" y="4691953"/>
            <a:ext cx="9161758" cy="1358775"/>
            <a:chOff x="-79576" y="5208739"/>
            <a:chExt cx="9161758" cy="1358775"/>
          </a:xfrm>
        </p:grpSpPr>
        <p:sp>
          <p:nvSpPr>
            <p:cNvPr id="9" name="矩形 8"/>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1"/>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向上箭號 12"/>
            <p:cNvSpPr/>
            <p:nvPr/>
          </p:nvSpPr>
          <p:spPr>
            <a:xfrm>
              <a:off x="2049022" y="5758583"/>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4" name="向上箭號 13"/>
            <p:cNvSpPr/>
            <p:nvPr/>
          </p:nvSpPr>
          <p:spPr>
            <a:xfrm>
              <a:off x="4320008"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5" name="向右箭號 14"/>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 name="向右箭號 15"/>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7" name="文字方塊 16"/>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8" name="文字方塊 17"/>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9" name="矩形 18"/>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0" name="矩形 19"/>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 name="向上箭號 20"/>
            <p:cNvSpPr/>
            <p:nvPr/>
          </p:nvSpPr>
          <p:spPr>
            <a:xfrm>
              <a:off x="6584202"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2" name="向右箭號 21"/>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向右箭號 22"/>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24" name="群組 23"/>
          <p:cNvGrpSpPr/>
          <p:nvPr/>
        </p:nvGrpSpPr>
        <p:grpSpPr>
          <a:xfrm rot="10800000">
            <a:off x="1491728" y="1950446"/>
            <a:ext cx="9161758" cy="1358775"/>
            <a:chOff x="-79576" y="5208739"/>
            <a:chExt cx="9161758" cy="1358775"/>
          </a:xfrm>
        </p:grpSpPr>
        <p:sp>
          <p:nvSpPr>
            <p:cNvPr id="25" name="矩形 24"/>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6" name="矩形 25"/>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 name="矩形 26"/>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8" name="矩形 27"/>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9" name="向上箭號 28"/>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0" name="向上箭號 29"/>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1" name="向右箭號 30"/>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2" name="向右箭號 31"/>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文字方塊 33"/>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矩形 34"/>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6" name="矩形 35"/>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7" name="向上箭號 36"/>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8" name="向右箭號 37"/>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9" name="向右箭號 38"/>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40" name="文字方塊 39"/>
          <p:cNvSpPr txBox="1"/>
          <p:nvPr/>
        </p:nvSpPr>
        <p:spPr>
          <a:xfrm>
            <a:off x="8718569" y="3797876"/>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44" name="文字方塊 43"/>
          <p:cNvSpPr txBox="1"/>
          <p:nvPr/>
        </p:nvSpPr>
        <p:spPr>
          <a:xfrm>
            <a:off x="4111793" y="3797876"/>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46" name="右彎箭號 45"/>
          <p:cNvSpPr/>
          <p:nvPr/>
        </p:nvSpPr>
        <p:spPr>
          <a:xfrm>
            <a:off x="3716759" y="40497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4" name="右彎箭號 53"/>
          <p:cNvSpPr/>
          <p:nvPr/>
        </p:nvSpPr>
        <p:spPr>
          <a:xfrm flipV="1">
            <a:off x="3727124" y="32594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6" name="右彎箭號 55"/>
          <p:cNvSpPr/>
          <p:nvPr/>
        </p:nvSpPr>
        <p:spPr>
          <a:xfrm>
            <a:off x="5960856" y="407317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7" name="右彎箭號 56"/>
          <p:cNvSpPr/>
          <p:nvPr/>
        </p:nvSpPr>
        <p:spPr>
          <a:xfrm flipV="1">
            <a:off x="5971221" y="3282834"/>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9" name="右彎箭號 58"/>
          <p:cNvSpPr/>
          <p:nvPr/>
        </p:nvSpPr>
        <p:spPr>
          <a:xfrm>
            <a:off x="8232480" y="4047970"/>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60" name="右彎箭號 59"/>
          <p:cNvSpPr/>
          <p:nvPr/>
        </p:nvSpPr>
        <p:spPr>
          <a:xfrm flipV="1">
            <a:off x="8242845" y="325762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 name="矩形 4"/>
          <p:cNvSpPr/>
          <p:nvPr/>
        </p:nvSpPr>
        <p:spPr>
          <a:xfrm>
            <a:off x="3645462" y="5634009"/>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1" name="矩形 60"/>
          <p:cNvSpPr/>
          <p:nvPr/>
        </p:nvSpPr>
        <p:spPr>
          <a:xfrm>
            <a:off x="3602179" y="1875023"/>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2" name="矩形 61"/>
          <p:cNvSpPr/>
          <p:nvPr/>
        </p:nvSpPr>
        <p:spPr>
          <a:xfrm>
            <a:off x="5804483" y="5634009"/>
            <a:ext cx="616066" cy="461665"/>
          </a:xfrm>
          <a:prstGeom prst="rect">
            <a:avLst/>
          </a:prstGeom>
        </p:spPr>
        <p:txBody>
          <a:bodyPr wrap="none">
            <a:spAutoFit/>
          </a:bodyPr>
          <a:lstStyle/>
          <a:p>
            <a:pPr algn="ctr"/>
            <a:r>
              <a:rPr lang="en-US" altLang="zh-TW" sz="2400" dirty="0" smtClean="0">
                <a:solidFill>
                  <a:schemeClr val="bg1"/>
                </a:solidFill>
              </a:rPr>
              <a:t>X</a:t>
            </a:r>
            <a:r>
              <a:rPr lang="en-US" altLang="zh-TW" sz="2400" baseline="30000" dirty="0" smtClean="0">
                <a:solidFill>
                  <a:schemeClr val="bg1"/>
                </a:solidFill>
              </a:rPr>
              <a:t>t</a:t>
            </a:r>
            <a:r>
              <a:rPr lang="en-US" altLang="zh-CN" sz="2400" baseline="30000" dirty="0" smtClean="0">
                <a:solidFill>
                  <a:schemeClr val="bg1"/>
                </a:solidFill>
              </a:rPr>
              <a:t>+1</a:t>
            </a:r>
            <a:endParaRPr lang="zh-TW" altLang="en-US" sz="2400" baseline="30000" dirty="0">
              <a:solidFill>
                <a:schemeClr val="bg1"/>
              </a:solidFill>
            </a:endParaRPr>
          </a:p>
        </p:txBody>
      </p:sp>
      <p:sp>
        <p:nvSpPr>
          <p:cNvPr id="63" name="矩形 62"/>
          <p:cNvSpPr/>
          <p:nvPr/>
        </p:nvSpPr>
        <p:spPr>
          <a:xfrm>
            <a:off x="5761200" y="1875023"/>
            <a:ext cx="616066" cy="461665"/>
          </a:xfrm>
          <a:prstGeom prst="rect">
            <a:avLst/>
          </a:prstGeom>
        </p:spPr>
        <p:txBody>
          <a:bodyPr wrap="none">
            <a:spAutoFit/>
          </a:bodyPr>
          <a:lstStyle/>
          <a:p>
            <a:pPr algn="ctr"/>
            <a:r>
              <a:rPr lang="en-US" altLang="zh-TW" sz="2400" dirty="0" smtClean="0">
                <a:solidFill>
                  <a:schemeClr val="bg1"/>
                </a:solidFill>
              </a:rPr>
              <a:t>X</a:t>
            </a:r>
            <a:r>
              <a:rPr lang="en-US" altLang="zh-TW" sz="2400" baseline="30000" dirty="0" smtClean="0">
                <a:solidFill>
                  <a:schemeClr val="bg1"/>
                </a:solidFill>
              </a:rPr>
              <a:t>t</a:t>
            </a:r>
            <a:r>
              <a:rPr lang="en-US" altLang="zh-CN" sz="2400" baseline="30000" dirty="0" smtClean="0">
                <a:solidFill>
                  <a:schemeClr val="bg1"/>
                </a:solidFill>
              </a:rPr>
              <a:t>+1</a:t>
            </a:r>
            <a:endParaRPr lang="zh-TW" altLang="en-US" sz="2400" baseline="30000" dirty="0">
              <a:solidFill>
                <a:schemeClr val="bg1"/>
              </a:solidFill>
            </a:endParaRPr>
          </a:p>
        </p:txBody>
      </p:sp>
      <p:sp>
        <p:nvSpPr>
          <p:cNvPr id="64" name="矩形 63"/>
          <p:cNvSpPr/>
          <p:nvPr/>
        </p:nvSpPr>
        <p:spPr>
          <a:xfrm>
            <a:off x="8072511" y="5634009"/>
            <a:ext cx="616066" cy="461665"/>
          </a:xfrm>
          <a:prstGeom prst="rect">
            <a:avLst/>
          </a:prstGeom>
        </p:spPr>
        <p:txBody>
          <a:bodyPr wrap="none">
            <a:spAutoFit/>
          </a:bodyPr>
          <a:lstStyle/>
          <a:p>
            <a:pPr algn="ctr"/>
            <a:r>
              <a:rPr lang="en-US" altLang="zh-TW" sz="2400" dirty="0" smtClean="0">
                <a:solidFill>
                  <a:schemeClr val="bg1"/>
                </a:solidFill>
              </a:rPr>
              <a:t>X</a:t>
            </a:r>
            <a:r>
              <a:rPr lang="en-US" altLang="zh-TW" sz="2400" baseline="30000" dirty="0" smtClean="0">
                <a:solidFill>
                  <a:schemeClr val="bg1"/>
                </a:solidFill>
              </a:rPr>
              <a:t>t</a:t>
            </a:r>
            <a:r>
              <a:rPr lang="en-US" altLang="zh-CN" sz="2400" baseline="30000" dirty="0" smtClean="0">
                <a:solidFill>
                  <a:schemeClr val="bg1"/>
                </a:solidFill>
              </a:rPr>
              <a:t>+2</a:t>
            </a:r>
            <a:endParaRPr lang="zh-TW" altLang="en-US" sz="2400" baseline="30000" dirty="0">
              <a:solidFill>
                <a:schemeClr val="bg1"/>
              </a:solidFill>
            </a:endParaRPr>
          </a:p>
        </p:txBody>
      </p:sp>
      <p:sp>
        <p:nvSpPr>
          <p:cNvPr id="65" name="矩形 64"/>
          <p:cNvSpPr/>
          <p:nvPr/>
        </p:nvSpPr>
        <p:spPr>
          <a:xfrm>
            <a:off x="8029228" y="1875023"/>
            <a:ext cx="616066" cy="461665"/>
          </a:xfrm>
          <a:prstGeom prst="rect">
            <a:avLst/>
          </a:prstGeom>
        </p:spPr>
        <p:txBody>
          <a:bodyPr wrap="none">
            <a:spAutoFit/>
          </a:bodyPr>
          <a:lstStyle/>
          <a:p>
            <a:pPr algn="ctr"/>
            <a:r>
              <a:rPr lang="en-US" altLang="zh-TW" sz="2400" dirty="0" smtClean="0">
                <a:solidFill>
                  <a:schemeClr val="bg1"/>
                </a:solidFill>
              </a:rPr>
              <a:t>X</a:t>
            </a:r>
            <a:r>
              <a:rPr lang="en-US" altLang="zh-TW" sz="2400" baseline="30000" dirty="0" smtClean="0">
                <a:solidFill>
                  <a:schemeClr val="bg1"/>
                </a:solidFill>
              </a:rPr>
              <a:t>t</a:t>
            </a:r>
            <a:r>
              <a:rPr lang="en-US" altLang="zh-CN" sz="2400" baseline="30000" dirty="0" smtClean="0">
                <a:solidFill>
                  <a:schemeClr val="bg1"/>
                </a:solidFill>
              </a:rPr>
              <a:t>+2</a:t>
            </a:r>
            <a:endParaRPr lang="zh-TW" altLang="en-US" sz="2400" baseline="30000" dirty="0">
              <a:solidFill>
                <a:schemeClr val="bg1"/>
              </a:solidFill>
            </a:endParaRPr>
          </a:p>
        </p:txBody>
      </p:sp>
    </p:spTree>
    <p:extLst>
      <p:ext uri="{BB962C8B-B14F-4D97-AF65-F5344CB8AC3E}">
        <p14:creationId xmlns:p14="http://schemas.microsoft.com/office/powerpoint/2010/main" val="15232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8" grpId="0" animBg="1"/>
      <p:bldP spid="4" grpId="0"/>
      <p:bldP spid="40" grpId="0"/>
      <p:bldP spid="44" grpId="0"/>
      <p:bldP spid="46" grpId="0" animBg="1"/>
      <p:bldP spid="54" grpId="0" animBg="1"/>
      <p:bldP spid="56" grpId="0" animBg="1"/>
      <p:bldP spid="57" grpId="0" animBg="1"/>
      <p:bldP spid="59" grpId="0" animBg="1"/>
      <p:bldP spid="6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Elman </a:t>
            </a:r>
            <a:r>
              <a:rPr lang="zh-CN" altLang="en-US" dirty="0" smtClean="0"/>
              <a:t>网络</a:t>
            </a:r>
            <a:r>
              <a:rPr lang="en-US" altLang="zh-TW" dirty="0" smtClean="0"/>
              <a:t>&amp; </a:t>
            </a:r>
            <a:r>
              <a:rPr lang="en-US" altLang="zh-TW" dirty="0"/>
              <a:t>Jordan </a:t>
            </a:r>
            <a:r>
              <a:rPr lang="zh-CN" altLang="en-US" dirty="0" smtClean="0"/>
              <a:t>网络</a:t>
            </a:r>
            <a:endParaRPr lang="zh-TW" altLang="en-US" dirty="0"/>
          </a:p>
        </p:txBody>
      </p:sp>
      <p:sp>
        <p:nvSpPr>
          <p:cNvPr id="9" name="矩形 8"/>
          <p:cNvSpPr/>
          <p:nvPr/>
        </p:nvSpPr>
        <p:spPr>
          <a:xfrm>
            <a:off x="2509609" y="532495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2528658"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2551611"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2" name="矩形 11"/>
          <p:cNvSpPr/>
          <p:nvPr/>
        </p:nvSpPr>
        <p:spPr>
          <a:xfrm>
            <a:off x="4331745" y="5324229"/>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
        <p:nvSpPr>
          <p:cNvPr id="13" name="矩形 12"/>
          <p:cNvSpPr/>
          <p:nvPr/>
        </p:nvSpPr>
        <p:spPr>
          <a:xfrm>
            <a:off x="4350794"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矩形 13"/>
          <p:cNvSpPr/>
          <p:nvPr/>
        </p:nvSpPr>
        <p:spPr>
          <a:xfrm>
            <a:off x="4373747"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8" name="文字方塊 17"/>
          <p:cNvSpPr txBox="1"/>
          <p:nvPr/>
        </p:nvSpPr>
        <p:spPr>
          <a:xfrm>
            <a:off x="2614872" y="5271417"/>
            <a:ext cx="907572" cy="461665"/>
          </a:xfrm>
          <a:prstGeom prst="rect">
            <a:avLst/>
          </a:prstGeom>
          <a:noFill/>
        </p:spPr>
        <p:txBody>
          <a:bodyPr wrap="square" rtlCol="0">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21" name="文字方塊 20"/>
          <p:cNvSpPr txBox="1"/>
          <p:nvPr/>
        </p:nvSpPr>
        <p:spPr>
          <a:xfrm>
            <a:off x="2637825" y="2616482"/>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22" name="文字方塊 21"/>
          <p:cNvSpPr txBox="1"/>
          <p:nvPr/>
        </p:nvSpPr>
        <p:spPr>
          <a:xfrm>
            <a:off x="4459961" y="2646972"/>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23" name="向上箭號 22"/>
          <p:cNvSpPr/>
          <p:nvPr/>
        </p:nvSpPr>
        <p:spPr>
          <a:xfrm>
            <a:off x="287872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4" name="向上箭號 23"/>
          <p:cNvSpPr/>
          <p:nvPr/>
        </p:nvSpPr>
        <p:spPr>
          <a:xfrm>
            <a:off x="287872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向上箭號 24"/>
          <p:cNvSpPr/>
          <p:nvPr/>
        </p:nvSpPr>
        <p:spPr>
          <a:xfrm>
            <a:off x="470178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6" name="向上箭號 25"/>
          <p:cNvSpPr/>
          <p:nvPr/>
        </p:nvSpPr>
        <p:spPr>
          <a:xfrm>
            <a:off x="470179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向右箭號 27"/>
          <p:cNvSpPr/>
          <p:nvPr/>
        </p:nvSpPr>
        <p:spPr>
          <a:xfrm>
            <a:off x="3708310" y="4210490"/>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790600"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文字方塊 34"/>
          <p:cNvSpPr txBox="1"/>
          <p:nvPr/>
        </p:nvSpPr>
        <p:spPr>
          <a:xfrm>
            <a:off x="3622307" y="4545435"/>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36" name="文字方塊 35"/>
          <p:cNvSpPr txBox="1"/>
          <p:nvPr/>
        </p:nvSpPr>
        <p:spPr>
          <a:xfrm>
            <a:off x="3081750" y="4843735"/>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7" name="文字方塊 36"/>
          <p:cNvSpPr txBox="1"/>
          <p:nvPr/>
        </p:nvSpPr>
        <p:spPr>
          <a:xfrm>
            <a:off x="3121762" y="3656583"/>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38" name="文字方塊 37"/>
          <p:cNvSpPr txBox="1"/>
          <p:nvPr/>
        </p:nvSpPr>
        <p:spPr>
          <a:xfrm>
            <a:off x="4929922" y="486163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9" name="文字方塊 38"/>
          <p:cNvSpPr txBox="1"/>
          <p:nvPr/>
        </p:nvSpPr>
        <p:spPr>
          <a:xfrm>
            <a:off x="4969934" y="367448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0" name="文字方塊 39"/>
          <p:cNvSpPr txBox="1"/>
          <p:nvPr/>
        </p:nvSpPr>
        <p:spPr>
          <a:xfrm>
            <a:off x="5253668"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1" name="矩形 40"/>
          <p:cNvSpPr/>
          <p:nvPr/>
        </p:nvSpPr>
        <p:spPr>
          <a:xfrm>
            <a:off x="6709399" y="5319245"/>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42" name="矩形 41"/>
          <p:cNvSpPr/>
          <p:nvPr/>
        </p:nvSpPr>
        <p:spPr>
          <a:xfrm>
            <a:off x="6728448"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3" name="矩形 42"/>
          <p:cNvSpPr/>
          <p:nvPr/>
        </p:nvSpPr>
        <p:spPr>
          <a:xfrm>
            <a:off x="6751401"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4" name="矩形 43"/>
          <p:cNvSpPr/>
          <p:nvPr/>
        </p:nvSpPr>
        <p:spPr>
          <a:xfrm>
            <a:off x="8531535" y="531852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t+1</a:t>
            </a:r>
            <a:endParaRPr lang="zh-TW" altLang="en-US" baseline="30000" dirty="0"/>
          </a:p>
        </p:txBody>
      </p:sp>
      <p:sp>
        <p:nvSpPr>
          <p:cNvPr id="45" name="矩形 44"/>
          <p:cNvSpPr/>
          <p:nvPr/>
        </p:nvSpPr>
        <p:spPr>
          <a:xfrm>
            <a:off x="8550584"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6" name="矩形 45"/>
          <p:cNvSpPr/>
          <p:nvPr/>
        </p:nvSpPr>
        <p:spPr>
          <a:xfrm>
            <a:off x="8573537"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9" name="文字方塊 48"/>
          <p:cNvSpPr txBox="1"/>
          <p:nvPr/>
        </p:nvSpPr>
        <p:spPr>
          <a:xfrm>
            <a:off x="6837615" y="2610775"/>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50" name="文字方塊 49"/>
          <p:cNvSpPr txBox="1"/>
          <p:nvPr/>
        </p:nvSpPr>
        <p:spPr>
          <a:xfrm>
            <a:off x="8659751" y="264126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51" name="向上箭號 50"/>
          <p:cNvSpPr/>
          <p:nvPr/>
        </p:nvSpPr>
        <p:spPr>
          <a:xfrm>
            <a:off x="707851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2" name="向上箭號 51"/>
          <p:cNvSpPr/>
          <p:nvPr/>
        </p:nvSpPr>
        <p:spPr>
          <a:xfrm>
            <a:off x="707851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3" name="向上箭號 52"/>
          <p:cNvSpPr/>
          <p:nvPr/>
        </p:nvSpPr>
        <p:spPr>
          <a:xfrm>
            <a:off x="890157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向上箭號 53"/>
          <p:cNvSpPr/>
          <p:nvPr/>
        </p:nvSpPr>
        <p:spPr>
          <a:xfrm>
            <a:off x="890158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5" name="向右箭號 54"/>
          <p:cNvSpPr/>
          <p:nvPr/>
        </p:nvSpPr>
        <p:spPr>
          <a:xfrm rot="3381697">
            <a:off x="7525144" y="3592192"/>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6" name="文字方塊 55"/>
          <p:cNvSpPr txBox="1"/>
          <p:nvPr/>
        </p:nvSpPr>
        <p:spPr>
          <a:xfrm>
            <a:off x="5990390"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7" name="文字方塊 56"/>
          <p:cNvSpPr txBox="1"/>
          <p:nvPr/>
        </p:nvSpPr>
        <p:spPr>
          <a:xfrm>
            <a:off x="8067892" y="3394352"/>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58" name="文字方塊 57"/>
          <p:cNvSpPr txBox="1"/>
          <p:nvPr/>
        </p:nvSpPr>
        <p:spPr>
          <a:xfrm>
            <a:off x="7281540" y="4838028"/>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9" name="文字方塊 58"/>
          <p:cNvSpPr txBox="1"/>
          <p:nvPr/>
        </p:nvSpPr>
        <p:spPr>
          <a:xfrm>
            <a:off x="7321552" y="3650876"/>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0" name="文字方塊 59"/>
          <p:cNvSpPr txBox="1"/>
          <p:nvPr/>
        </p:nvSpPr>
        <p:spPr>
          <a:xfrm>
            <a:off x="9129712" y="4855930"/>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61" name="文字方塊 60"/>
          <p:cNvSpPr txBox="1"/>
          <p:nvPr/>
        </p:nvSpPr>
        <p:spPr>
          <a:xfrm>
            <a:off x="9169724" y="3668778"/>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2" name="文字方塊 61"/>
          <p:cNvSpPr txBox="1"/>
          <p:nvPr/>
        </p:nvSpPr>
        <p:spPr>
          <a:xfrm>
            <a:off x="9453458"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3" name="文字方塊 62"/>
          <p:cNvSpPr txBox="1"/>
          <p:nvPr/>
        </p:nvSpPr>
        <p:spPr>
          <a:xfrm>
            <a:off x="2568788" y="2075304"/>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Elman </a:t>
            </a:r>
            <a:r>
              <a:rPr lang="zh-CN" altLang="en-US" sz="2800" b="1" u="sng" dirty="0" smtClean="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
        <p:nvSpPr>
          <p:cNvPr id="64" name="文字方塊 63"/>
          <p:cNvSpPr txBox="1"/>
          <p:nvPr/>
        </p:nvSpPr>
        <p:spPr>
          <a:xfrm>
            <a:off x="6721509" y="2038835"/>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Jordan </a:t>
            </a:r>
            <a:r>
              <a:rPr lang="zh-CN" altLang="en-US" sz="2800" b="1" u="sng" dirty="0" smtClean="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127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p:bldP spid="21" grpId="0"/>
      <p:bldP spid="22" grpId="0"/>
      <p:bldP spid="23" grpId="0" animBg="1"/>
      <p:bldP spid="24" grpId="0" animBg="1"/>
      <p:bldP spid="25" grpId="0" animBg="1"/>
      <p:bldP spid="26" grpId="0" animBg="1"/>
      <p:bldP spid="28" grpId="0" animBg="1"/>
      <p:bldP spid="33" grpId="0"/>
      <p:bldP spid="35" grpId="0"/>
      <p:bldP spid="36" grpId="0"/>
      <p:bldP spid="37" grpId="0"/>
      <p:bldP spid="38" grpId="0"/>
      <p:bldP spid="39" grpId="0"/>
      <p:bldP spid="40" grpId="0"/>
      <p:bldP spid="41" grpId="0" animBg="1"/>
      <p:bldP spid="42" grpId="0" animBg="1"/>
      <p:bldP spid="43" grpId="0" animBg="1"/>
      <p:bldP spid="44" grpId="0" animBg="1"/>
      <p:bldP spid="45" grpId="0" animBg="1"/>
      <p:bldP spid="46" grpId="0" animBg="1"/>
      <p:bldP spid="49" grpId="0"/>
      <p:bldP spid="50" grpId="0"/>
      <p:bldP spid="51" grpId="0" animBg="1"/>
      <p:bldP spid="52" grpId="0" animBg="1"/>
      <p:bldP spid="53" grpId="0" animBg="1"/>
      <p:bldP spid="54" grpId="0" animBg="1"/>
      <p:bldP spid="55" grpId="0" animBg="1"/>
      <p:bldP spid="56" grpId="0"/>
      <p:bldP spid="57" grpId="0"/>
      <p:bldP spid="58" grpId="0"/>
      <p:bldP spid="59" grpId="0"/>
      <p:bldP spid="60" grpId="0"/>
      <p:bldP spid="61" grpId="0"/>
      <p:bldP spid="62" grpId="0"/>
      <p:bldP spid="63" grpId="0"/>
      <p:bldP spid="6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4422408" y="3286343"/>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存储单元</a:t>
            </a:r>
            <a:endParaRPr lang="zh-TW" altLang="en-US" sz="2400" dirty="0">
              <a:latin typeface="Microsoft YaHei" charset="-122"/>
              <a:ea typeface="Microsoft YaHei" charset="-122"/>
              <a:cs typeface="Microsoft YaHei" charset="-122"/>
            </a:endParaRPr>
          </a:p>
        </p:txBody>
      </p:sp>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 Long Short-term Memory (LSTM)</a:t>
            </a:r>
            <a:endParaRPr lang="zh-TW" altLang="en-US" dirty="0"/>
          </a:p>
        </p:txBody>
      </p:sp>
      <p:sp>
        <p:nvSpPr>
          <p:cNvPr id="6" name="矩形 5"/>
          <p:cNvSpPr/>
          <p:nvPr/>
        </p:nvSpPr>
        <p:spPr>
          <a:xfrm>
            <a:off x="3964662" y="5153705"/>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输入门</a:t>
            </a:r>
            <a:endParaRPr lang="zh-TW" altLang="en-US" sz="2400" dirty="0">
              <a:latin typeface="Microsoft YaHei" charset="-122"/>
              <a:ea typeface="Microsoft YaHei" charset="-122"/>
              <a:cs typeface="Microsoft YaHei" charset="-122"/>
            </a:endParaRPr>
          </a:p>
        </p:txBody>
      </p:sp>
      <p:sp>
        <p:nvSpPr>
          <p:cNvPr id="8" name="矩形 7"/>
          <p:cNvSpPr/>
          <p:nvPr/>
        </p:nvSpPr>
        <p:spPr>
          <a:xfrm>
            <a:off x="3964662" y="2202073"/>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输出门</a:t>
            </a:r>
            <a:endParaRPr lang="zh-TW" altLang="en-US" sz="2400" dirty="0">
              <a:latin typeface="Microsoft YaHei" charset="-122"/>
              <a:ea typeface="Microsoft YaHei" charset="-122"/>
              <a:cs typeface="Microsoft YaHei" charset="-122"/>
            </a:endParaRPr>
          </a:p>
        </p:txBody>
      </p:sp>
      <p:sp>
        <p:nvSpPr>
          <p:cNvPr id="7" name="文字方塊 6"/>
          <p:cNvSpPr txBox="1"/>
          <p:nvPr/>
        </p:nvSpPr>
        <p:spPr>
          <a:xfrm>
            <a:off x="1545915" y="5022877"/>
            <a:ext cx="2142841"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控制输入门的信号</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1803897" y="2071244"/>
            <a:ext cx="2052491" cy="104644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控制输出门的信号</a:t>
            </a:r>
            <a:endParaRPr lang="en-US" altLang="zh-CN" sz="2400" dirty="0">
              <a:latin typeface="Microsoft YaHei" charset="-122"/>
              <a:ea typeface="Microsoft YaHei" charset="-122"/>
              <a:cs typeface="Microsoft YaHei" charset="-122"/>
            </a:endParaRPr>
          </a:p>
          <a:p>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11" name="矩形 10"/>
          <p:cNvSpPr/>
          <p:nvPr/>
        </p:nvSpPr>
        <p:spPr>
          <a:xfrm>
            <a:off x="6785629" y="3457829"/>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遗忘门</a:t>
            </a:r>
            <a:endParaRPr lang="zh-TW" altLang="en-US" sz="2400" dirty="0">
              <a:latin typeface="Microsoft YaHei" charset="-122"/>
              <a:ea typeface="Microsoft YaHei" charset="-122"/>
              <a:cs typeface="Microsoft YaHei" charset="-122"/>
            </a:endParaRPr>
          </a:p>
        </p:txBody>
      </p:sp>
      <p:sp>
        <p:nvSpPr>
          <p:cNvPr id="12" name="文字方塊 11"/>
          <p:cNvSpPr txBox="1"/>
          <p:nvPr/>
        </p:nvSpPr>
        <p:spPr>
          <a:xfrm>
            <a:off x="8579246" y="3462278"/>
            <a:ext cx="2087593"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控制遗忘门的信号</a:t>
            </a:r>
            <a:endParaRPr lang="zh-TW" altLang="en-US" sz="2400" dirty="0">
              <a:latin typeface="Microsoft YaHei" charset="-122"/>
              <a:ea typeface="Microsoft YaHei" charset="-122"/>
              <a:cs typeface="Microsoft YaHei" charset="-122"/>
            </a:endParaRPr>
          </a:p>
        </p:txBody>
      </p:sp>
      <p:cxnSp>
        <p:nvCxnSpPr>
          <p:cNvPr id="13" name="直線單箭頭接點 12"/>
          <p:cNvCxnSpPr/>
          <p:nvPr/>
        </p:nvCxnSpPr>
        <p:spPr>
          <a:xfrm>
            <a:off x="3453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453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5297566" y="566561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5309618" y="4442656"/>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5285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5440573" y="2985789"/>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1" name="手繪多邊形 30"/>
          <p:cNvSpPr/>
          <p:nvPr/>
        </p:nvSpPr>
        <p:spPr>
          <a:xfrm rot="21317573" flipH="1" flipV="1">
            <a:off x="5457706"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0" name="文字方塊 29"/>
          <p:cNvSpPr txBox="1"/>
          <p:nvPr/>
        </p:nvSpPr>
        <p:spPr>
          <a:xfrm>
            <a:off x="3511340" y="6326522"/>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网络其他部分来的输入</a:t>
            </a:r>
            <a:endParaRPr lang="zh-TW" altLang="en-US" sz="2400" dirty="0">
              <a:solidFill>
                <a:srgbClr val="0000FF"/>
              </a:solidFill>
              <a:latin typeface="Microsoft YaHei" charset="-122"/>
              <a:ea typeface="Microsoft YaHei" charset="-122"/>
              <a:cs typeface="Microsoft YaHei" charset="-122"/>
            </a:endParaRPr>
          </a:p>
        </p:txBody>
      </p:sp>
      <p:sp>
        <p:nvSpPr>
          <p:cNvPr id="34" name="文字方塊 33"/>
          <p:cNvSpPr txBox="1"/>
          <p:nvPr/>
        </p:nvSpPr>
        <p:spPr>
          <a:xfrm>
            <a:off x="3453923" y="1317689"/>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输出到网络其他部分</a:t>
            </a:r>
            <a:endParaRPr lang="zh-TW" altLang="en-US" sz="2400" dirty="0">
              <a:solidFill>
                <a:srgbClr val="0000FF"/>
              </a:solidFill>
              <a:latin typeface="Microsoft YaHei" charset="-122"/>
              <a:ea typeface="Microsoft YaHei" charset="-122"/>
              <a:cs typeface="Microsoft YaHei" charset="-122"/>
            </a:endParaRPr>
          </a:p>
        </p:txBody>
      </p:sp>
      <p:cxnSp>
        <p:nvCxnSpPr>
          <p:cNvPr id="36" name="直線單箭頭接點 35"/>
          <p:cNvCxnSpPr/>
          <p:nvPr/>
        </p:nvCxnSpPr>
        <p:spPr>
          <a:xfrm flipV="1">
            <a:off x="5279996" y="2741088"/>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45915" y="5726515"/>
            <a:ext cx="1946108" cy="307777"/>
          </a:xfrm>
          <a:prstGeom prst="rect">
            <a:avLst/>
          </a:prstGeom>
          <a:noFill/>
        </p:spPr>
        <p:txBody>
          <a:bodyPr wrap="square" rtlCol="0">
            <a:spAutoFit/>
          </a:bodyPr>
          <a:lstStyle/>
          <a:p>
            <a:pPr algn="ctr"/>
            <a:r>
              <a:rPr lang="zh-CN" altLang="en-US" sz="140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39" name="文字方塊 38"/>
          <p:cNvSpPr txBox="1"/>
          <p:nvPr/>
        </p:nvSpPr>
        <p:spPr>
          <a:xfrm>
            <a:off x="8529017" y="4249029"/>
            <a:ext cx="2168999" cy="307777"/>
          </a:xfrm>
          <a:prstGeom prst="rect">
            <a:avLst/>
          </a:prstGeom>
          <a:noFill/>
        </p:spPr>
        <p:txBody>
          <a:bodyPr wrap="square" rtlCol="0">
            <a:spAutoFit/>
          </a:bodyPr>
          <a:lstStyle/>
          <a:p>
            <a:pPr algn="ctr"/>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51" name="矩形 50"/>
          <p:cNvSpPr/>
          <p:nvPr/>
        </p:nvSpPr>
        <p:spPr>
          <a:xfrm>
            <a:off x="3758146" y="2071244"/>
            <a:ext cx="4562537" cy="3852125"/>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Microsoft YaHei" charset="-122"/>
              <a:ea typeface="Microsoft YaHei" charset="-122"/>
              <a:cs typeface="Microsoft YaHei" charset="-122"/>
            </a:endParaRPr>
          </a:p>
        </p:txBody>
      </p:sp>
      <p:cxnSp>
        <p:nvCxnSpPr>
          <p:cNvPr id="27" name="直線單箭頭接點 26"/>
          <p:cNvCxnSpPr/>
          <p:nvPr/>
        </p:nvCxnSpPr>
        <p:spPr>
          <a:xfrm flipH="1">
            <a:off x="8078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022928" y="1204393"/>
            <a:ext cx="2425664" cy="1661993"/>
          </a:xfrm>
          <a:prstGeom prst="rect">
            <a:avLst/>
          </a:prstGeom>
          <a:noFill/>
        </p:spPr>
        <p:txBody>
          <a:bodyPr wrap="none" rtlCol="0">
            <a:spAutoFit/>
          </a:bodyPr>
          <a:lstStyle/>
          <a:p>
            <a:pPr algn="ctr"/>
            <a:r>
              <a:rPr kumimoji="1" lang="zh-CN" altLang="en-US" sz="2800" dirty="0">
                <a:solidFill>
                  <a:srgbClr val="09405E"/>
                </a:solidFill>
                <a:latin typeface="微软雅黑" panose="020B0503020204020204" pitchFamily="34" charset="-122"/>
                <a:ea typeface="微软雅黑" panose="020B0503020204020204" pitchFamily="34" charset="-122"/>
              </a:rPr>
              <a:t>特殊的神经元</a:t>
            </a:r>
            <a:r>
              <a:rPr kumimoji="1" lang="en-US" altLang="zh-TW" sz="2800" dirty="0">
                <a:solidFill>
                  <a:srgbClr val="09405E"/>
                </a:solidFill>
                <a:latin typeface="微软雅黑" panose="020B0503020204020204" pitchFamily="34" charset="-122"/>
                <a:ea typeface="微软雅黑" panose="020B0503020204020204" pitchFamily="34" charset="-122"/>
              </a:rPr>
              <a:t>:</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4 </a:t>
            </a:r>
            <a:r>
              <a:rPr kumimoji="1" lang="zh-CN" altLang="en-US" sz="2800" dirty="0">
                <a:solidFill>
                  <a:srgbClr val="09405E"/>
                </a:solidFill>
                <a:latin typeface="微软雅黑" panose="020B0503020204020204" pitchFamily="34" charset="-122"/>
                <a:ea typeface="微软雅黑" panose="020B0503020204020204" pitchFamily="34" charset="-122"/>
              </a:rPr>
              <a:t>个输入</a:t>
            </a:r>
            <a:r>
              <a:rPr kumimoji="1" lang="en-US" altLang="zh-TW" sz="2800" dirty="0">
                <a:solidFill>
                  <a:srgbClr val="09405E"/>
                </a:solidFill>
                <a:latin typeface="微软雅黑" panose="020B0503020204020204" pitchFamily="34" charset="-122"/>
                <a:ea typeface="微软雅黑" panose="020B0503020204020204" pitchFamily="34" charset="-122"/>
              </a:rPr>
              <a:t> </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1 </a:t>
            </a:r>
            <a:r>
              <a:rPr kumimoji="1" lang="zh-CN" altLang="en-US" sz="2800" dirty="0">
                <a:solidFill>
                  <a:srgbClr val="09405E"/>
                </a:solidFill>
                <a:latin typeface="微软雅黑" panose="020B0503020204020204" pitchFamily="34" charset="-122"/>
                <a:ea typeface="微软雅黑" panose="020B0503020204020204" pitchFamily="34" charset="-122"/>
              </a:rPr>
              <a:t>个输出</a:t>
            </a:r>
            <a:endParaRPr kumimoji="1" lang="zh-TW" altLang="en-US" sz="2800" dirty="0">
              <a:solidFill>
                <a:srgbClr val="09405E"/>
              </a:solidFill>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10044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3"/>
                                        </p:tgtEl>
                                        <p:attrNameLst>
                                          <p:attrName>stroke.color</p:attrName>
                                        </p:attrNameLst>
                                      </p:cBhvr>
                                      <p:to>
                                        <a:schemeClr val="hlink"/>
                                      </p:to>
                                    </p:animClr>
                                    <p:set>
                                      <p:cBhvr>
                                        <p:cTn id="69" dur="500" fill="hold"/>
                                        <p:tgtEl>
                                          <p:spTgt spid="13"/>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27"/>
                                        </p:tgtEl>
                                        <p:attrNameLst>
                                          <p:attrName>stroke.color</p:attrName>
                                        </p:attrNameLst>
                                      </p:cBhvr>
                                      <p:to>
                                        <a:schemeClr val="hlink"/>
                                      </p:to>
                                    </p:animClr>
                                    <p:set>
                                      <p:cBhvr>
                                        <p:cTn id="72" dur="500" fill="hold"/>
                                        <p:tgtEl>
                                          <p:spTgt spid="27"/>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20"/>
                                        </p:tgtEl>
                                        <p:attrNameLst>
                                          <p:attrName>stroke.color</p:attrName>
                                        </p:attrNameLst>
                                      </p:cBhvr>
                                      <p:to>
                                        <a:srgbClr val="FF0000"/>
                                      </p:to>
                                    </p:animClr>
                                    <p:set>
                                      <p:cBhvr>
                                        <p:cTn id="7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8" grpId="0"/>
      <p:bldP spid="39" grpId="0"/>
      <p:bldP spid="5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2198649" y="398165"/>
            <a:ext cx="4817110" cy="6325075"/>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4768111" y="6368720"/>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244111" y="6368720"/>
                <a:ext cx="223266" cy="369332"/>
              </a:xfrm>
              <a:prstGeom prst="rect">
                <a:avLst/>
              </a:prstGeom>
              <a:blipFill rotWithShape="0">
                <a:blip r:embed="rId4"/>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965056" y="4501820"/>
                <a:ext cx="3095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501820"/>
                <a:ext cx="309507" cy="369332"/>
              </a:xfrm>
              <a:prstGeom prst="rect">
                <a:avLst/>
              </a:prstGeom>
              <a:blipFill rotWithShape="0">
                <a:blip r:embed="rId5"/>
                <a:stretch>
                  <a:fillRect l="-11765" r="-7843"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7025872" y="3361226"/>
                <a:ext cx="34528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501871" y="3361225"/>
                <a:ext cx="345287" cy="398955"/>
              </a:xfrm>
              <a:prstGeom prst="rect">
                <a:avLst/>
              </a:prstGeom>
              <a:blipFill rotWithShape="0">
                <a:blip r:embed="rId6"/>
                <a:stretch>
                  <a:fillRect l="-12500" r="-16071"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974664" y="952448"/>
                <a:ext cx="361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952448"/>
                <a:ext cx="361253" cy="369332"/>
              </a:xfrm>
              <a:prstGeom prst="rect">
                <a:avLst/>
              </a:prstGeom>
              <a:blipFill rotWithShape="0">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743254" y="5148800"/>
                <a:ext cx="6715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3219254" y="5148800"/>
                <a:ext cx="671530" cy="369332"/>
              </a:xfrm>
              <a:prstGeom prst="rect">
                <a:avLst/>
              </a:prstGeom>
              <a:blipFill rotWithShape="0">
                <a:blip r:embed="rId8"/>
                <a:stretch>
                  <a:fillRect l="-1090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490491" y="4317154"/>
                <a:ext cx="743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966491" y="4317154"/>
                <a:ext cx="743922" cy="369332"/>
              </a:xfrm>
              <a:prstGeom prst="rect">
                <a:avLst/>
              </a:prstGeom>
              <a:blipFill rotWithShape="0">
                <a:blip r:embed="rId9"/>
                <a:stretch>
                  <a:fillRect l="-14754" b="-34426"/>
                </a:stretch>
              </a:blipFill>
            </p:spPr>
            <p:txBody>
              <a:bodyPr/>
              <a:lstStyle/>
              <a:p>
                <a:r>
                  <a:rPr lang="zh-TW" altLang="en-US">
                    <a:noFill/>
                  </a:rPr>
                  <a:t> </a:t>
                </a:r>
              </a:p>
            </p:txBody>
          </p:sp>
        </mc:Fallback>
      </mc:AlternateContent>
      <p:sp>
        <p:nvSpPr>
          <p:cNvPr id="19" name="文字方塊 18"/>
          <p:cNvSpPr txBox="1"/>
          <p:nvPr/>
        </p:nvSpPr>
        <p:spPr>
          <a:xfrm>
            <a:off x="4841591" y="4530229"/>
            <a:ext cx="1369328" cy="461665"/>
          </a:xfrm>
          <a:prstGeom prst="rect">
            <a:avLst/>
          </a:prstGeom>
          <a:noFill/>
        </p:spPr>
        <p:txBody>
          <a:bodyPr wrap="square" rtlCol="0">
            <a:spAutoFit/>
          </a:bodyPr>
          <a:lstStyle/>
          <a:p>
            <a:r>
              <a:rPr lang="zh-CN" altLang="en-US" sz="2400" dirty="0" smtClean="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0" name="文字方塊 19"/>
          <p:cNvSpPr txBox="1"/>
          <p:nvPr/>
        </p:nvSpPr>
        <p:spPr>
          <a:xfrm>
            <a:off x="4800890" y="971715"/>
            <a:ext cx="1369328" cy="461665"/>
          </a:xfrm>
          <a:prstGeom prst="rect">
            <a:avLst/>
          </a:prstGeom>
          <a:noFill/>
        </p:spPr>
        <p:txBody>
          <a:bodyPr wrap="square" rtlCol="0">
            <a:spAutoFit/>
          </a:bodyPr>
          <a:lstStyle/>
          <a:p>
            <a:r>
              <a:rPr lang="zh-CN" altLang="en-US" sz="2400" dirty="0" smtClean="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1" name="文字方塊 20"/>
          <p:cNvSpPr txBox="1"/>
          <p:nvPr/>
        </p:nvSpPr>
        <p:spPr>
          <a:xfrm>
            <a:off x="6751130" y="1220875"/>
            <a:ext cx="433139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门控函数通常用</a:t>
            </a:r>
            <a:r>
              <a:rPr lang="en-US" altLang="zh-CN" sz="2400" dirty="0">
                <a:solidFill>
                  <a:srgbClr val="09405E"/>
                </a:solidFill>
                <a:latin typeface="Microsoft YaHei" charset="-122"/>
                <a:ea typeface="Microsoft YaHei" charset="-122"/>
                <a:cs typeface="Microsoft YaHei" charset="-122"/>
              </a:rPr>
              <a:t>sigmoid</a:t>
            </a:r>
            <a:r>
              <a:rPr lang="zh-CN" altLang="en-US" sz="2400" dirty="0">
                <a:solidFill>
                  <a:srgbClr val="09405E"/>
                </a:solidFill>
                <a:latin typeface="Microsoft YaHei" charset="-122"/>
                <a:ea typeface="Microsoft YaHei" charset="-122"/>
                <a:cs typeface="Microsoft YaHei" charset="-122"/>
              </a:rPr>
              <a:t>函数</a:t>
            </a:r>
            <a:endParaRPr lang="zh-TW" altLang="en-US" sz="2400" dirty="0">
              <a:solidFill>
                <a:srgbClr val="09405E"/>
              </a:solidFill>
              <a:latin typeface="Microsoft YaHei" charset="-122"/>
              <a:ea typeface="Microsoft YaHei" charset="-122"/>
              <a:cs typeface="Microsoft YaHei" charset="-122"/>
            </a:endParaRPr>
          </a:p>
        </p:txBody>
      </p:sp>
      <p:sp>
        <p:nvSpPr>
          <p:cNvPr id="22" name="文字方塊 21"/>
          <p:cNvSpPr txBox="1"/>
          <p:nvPr/>
        </p:nvSpPr>
        <p:spPr>
          <a:xfrm>
            <a:off x="7198150" y="1548641"/>
            <a:ext cx="2874325"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取值为</a:t>
            </a:r>
            <a:r>
              <a:rPr lang="en-US" altLang="zh-CN" sz="2400" dirty="0">
                <a:solidFill>
                  <a:srgbClr val="09405E"/>
                </a:solidFill>
                <a:latin typeface="Microsoft YaHei" charset="-122"/>
                <a:ea typeface="Microsoft YaHei" charset="-122"/>
                <a:cs typeface="Microsoft YaHei" charset="-122"/>
              </a:rPr>
              <a:t>0</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1</a:t>
            </a:r>
            <a:r>
              <a:rPr lang="zh-CN" altLang="en-US" sz="2400" dirty="0">
                <a:solidFill>
                  <a:srgbClr val="09405E"/>
                </a:solidFill>
                <a:latin typeface="Microsoft YaHei" charset="-122"/>
                <a:ea typeface="Microsoft YaHei" charset="-122"/>
                <a:cs typeface="Microsoft YaHei" charset="-122"/>
              </a:rPr>
              <a:t>之间，模拟门的开关</a:t>
            </a:r>
            <a:endParaRPr lang="zh-TW" altLang="en-US" sz="2400" dirty="0">
              <a:solidFill>
                <a:srgbClr val="09405E"/>
              </a:solidFill>
              <a:latin typeface="Microsoft YaHei" charset="-122"/>
              <a:ea typeface="Microsoft YaHei" charset="-122"/>
              <a:cs typeface="Microsoft YaHei" charset="-122"/>
            </a:endParaRPr>
          </a:p>
        </p:txBody>
      </p:sp>
      <p:sp>
        <p:nvSpPr>
          <p:cNvPr id="24" name="流程圖: 磁碟 23"/>
          <p:cNvSpPr/>
          <p:nvPr/>
        </p:nvSpPr>
        <p:spPr>
          <a:xfrm>
            <a:off x="4360943" y="3203643"/>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7183238" y="4089576"/>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𝑔</m:t>
                      </m:r>
                      <m:d>
                        <m:dPr>
                          <m:ctrlPr>
                            <a:rPr lang="en-US" altLang="zh-TW" sz="2800" i="1">
                              <a:latin typeface="Cambria Math" charset="0"/>
                            </a:rPr>
                          </m:ctrlPr>
                        </m:dPr>
                        <m:e>
                          <m:r>
                            <a:rPr lang="en-US" altLang="zh-TW" sz="2800" i="1">
                              <a:latin typeface="Cambria Math" panose="02040503050406030204" pitchFamily="18" charset="0"/>
                            </a:rPr>
                            <m:t>𝑧</m:t>
                          </m:r>
                        </m:e>
                      </m:d>
                      <m:r>
                        <a:rPr lang="en-US" altLang="zh-TW" sz="2800" i="1">
                          <a:latin typeface="Cambria Math" panose="02040503050406030204" pitchFamily="18" charset="0"/>
                        </a:rPr>
                        <m:t>𝑓</m:t>
                      </m:r>
                      <m:d>
                        <m:dPr>
                          <m:ctrlPr>
                            <a:rPr lang="en-US" altLang="zh-TW" sz="2800" i="1">
                              <a:latin typeface="Cambria Math" charset="0"/>
                            </a:rPr>
                          </m:ctrlPr>
                        </m:dPr>
                        <m:e>
                          <m:sSub>
                            <m:sSubPr>
                              <m:ctrlPr>
                                <a:rPr lang="en-US" altLang="zh-TW" sz="2800" i="1">
                                  <a:latin typeface="Cambria Math"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e>
                      </m:d>
                      <m:r>
                        <a:rPr lang="en-US" altLang="zh-TW" sz="2800" i="1">
                          <a:latin typeface="Cambria Math" panose="02040503050406030204" pitchFamily="18" charset="0"/>
                        </a:rPr>
                        <m:t>+</m:t>
                      </m:r>
                      <m:r>
                        <a:rPr lang="en-US" altLang="zh-TW" sz="2800" i="1">
                          <a:latin typeface="Cambria Math" panose="02040503050406030204" pitchFamily="18" charset="0"/>
                        </a:rPr>
                        <m:t>𝑐𝑓</m:t>
                      </m:r>
                      <m:d>
                        <m:dPr>
                          <m:ctrlPr>
                            <a:rPr lang="en-US" altLang="zh-TW" sz="2800" i="1">
                              <a:latin typeface="Cambria Math" charset="0"/>
                            </a:rPr>
                          </m:ctrlPr>
                        </m:dPr>
                        <m:e>
                          <m:sSub>
                            <m:sSubPr>
                              <m:ctrlPr>
                                <a:rPr lang="en-US" altLang="zh-TW" sz="2800" i="1">
                                  <a:latin typeface="Cambria Math"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𝑓</m:t>
                              </m:r>
                            </m:sub>
                          </m:sSub>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7183238" y="4089576"/>
                <a:ext cx="3772123" cy="496226"/>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28" name="直線接點 27"/>
          <p:cNvCxnSpPr/>
          <p:nvPr/>
        </p:nvCxnSpPr>
        <p:spPr>
          <a:xfrm>
            <a:off x="4489456" y="3401762"/>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4739031" y="1682539"/>
                <a:ext cx="750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h</m:t>
                      </m:r>
                      <m:d>
                        <m:dPr>
                          <m:ctrlPr>
                            <a:rPr lang="en-US" altLang="zh-TW" sz="2400" i="1">
                              <a:latin typeface="Cambria Math" charset="0"/>
                            </a:rPr>
                          </m:ctrlPr>
                        </m:dPr>
                        <m:e>
                          <m:sSup>
                            <m:sSupPr>
                              <m:ctrlPr>
                                <a:rPr lang="en-US" altLang="zh-TW" sz="2400" i="1">
                                  <a:latin typeface="Cambria Math"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215031" y="1682539"/>
                <a:ext cx="750142" cy="369332"/>
              </a:xfrm>
              <a:prstGeom prst="rect">
                <a:avLst/>
              </a:prstGeom>
              <a:blipFill rotWithShape="0">
                <a:blip r:embed="rId13"/>
                <a:stretch>
                  <a:fillRect l="-9756"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3490491" y="1625495"/>
                <a:ext cx="7956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490491" y="1625495"/>
                <a:ext cx="795666" cy="369332"/>
              </a:xfrm>
              <a:prstGeom prst="rect">
                <a:avLst/>
              </a:prstGeom>
              <a:blipFill rotWithShape="0">
                <a:blip r:embed="rId14"/>
                <a:stretch>
                  <a:fillRect l="-13846"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4862735" y="332873"/>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338735" y="332873"/>
                <a:ext cx="247952" cy="369332"/>
              </a:xfrm>
              <a:prstGeom prst="rect">
                <a:avLst/>
              </a:prstGeom>
              <a:blipFill rotWithShape="0">
                <a:blip r:embed="rId15"/>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5110688" y="351079"/>
                <a:ext cx="1791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charset="0"/>
                            </a:rPr>
                          </m:ctrlPr>
                        </m:dPr>
                        <m:e>
                          <m:sSup>
                            <m:sSupPr>
                              <m:ctrlPr>
                                <a:rPr lang="en-US" altLang="zh-TW" sz="2400" i="1">
                                  <a:latin typeface="Cambria Math"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a:latin typeface="Cambria Math" panose="02040503050406030204" pitchFamily="18" charset="0"/>
                        </a:rPr>
                        <m:t>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586687" y="351079"/>
                <a:ext cx="1791581" cy="369332"/>
              </a:xfrm>
              <a:prstGeom prst="rect">
                <a:avLst/>
              </a:prstGeom>
              <a:blipFill rotWithShape="0">
                <a:blip r:embed="rId16"/>
                <a:stretch>
                  <a:fillRect l="-13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706961" y="4237315"/>
                <a:ext cx="1346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charset="0"/>
                            </a:rPr>
                          </m:ctrlPr>
                        </m:dPr>
                        <m:e>
                          <m:r>
                            <a:rPr lang="en-US" altLang="zh-TW" sz="2400" i="1">
                              <a:latin typeface="Cambria Math" panose="02040503050406030204" pitchFamily="18" charset="0"/>
                            </a:rPr>
                            <m:t>𝑧</m:t>
                          </m:r>
                        </m:e>
                      </m:d>
                      <m:r>
                        <a:rPr lang="en-US" altLang="zh-TW" sz="2400" i="1">
                          <a:latin typeface="Cambria Math" panose="02040503050406030204" pitchFamily="18" charset="0"/>
                        </a:rPr>
                        <m:t>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706961" y="4237315"/>
                <a:ext cx="1346522" cy="369332"/>
              </a:xfrm>
              <a:prstGeom prst="rect">
                <a:avLst/>
              </a:prstGeom>
              <a:blipFill rotWithShape="0">
                <a:blip r:embed="rId17"/>
                <a:stretch>
                  <a:fillRect l="-497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流程圖: 磁碟 32"/>
              <p:cNvSpPr/>
              <p:nvPr/>
            </p:nvSpPr>
            <p:spPr>
              <a:xfrm>
                <a:off x="4368833" y="3214259"/>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844833" y="3214258"/>
                <a:ext cx="622258" cy="648057"/>
              </a:xfrm>
              <a:prstGeom prst="flowChartMagneticDisk">
                <a:avLst/>
              </a:prstGeom>
              <a:blipFill rotWithShape="0">
                <a:blip r:embed="rId19"/>
                <a:stretch>
                  <a:fillRect/>
                </a:stretch>
              </a:blipFill>
            </p:spPr>
            <p:txBody>
              <a:bodyPr/>
              <a:lstStyle/>
              <a:p>
                <a:r>
                  <a:rPr lang="zh-TW" altLang="en-US">
                    <a:noFill/>
                  </a:rPr>
                  <a:t> </a:t>
                </a:r>
              </a:p>
            </p:txBody>
          </p:sp>
        </mc:Fallback>
      </mc:AlternateContent>
      <p:sp>
        <p:nvSpPr>
          <p:cNvPr id="4" name="矩形 3"/>
          <p:cNvSpPr/>
          <p:nvPr/>
        </p:nvSpPr>
        <p:spPr>
          <a:xfrm>
            <a:off x="5168788" y="2995296"/>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5499397" y="2842731"/>
                <a:ext cx="800732"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975397" y="2842730"/>
                <a:ext cx="800732" cy="425373"/>
              </a:xfrm>
              <a:prstGeom prst="rect">
                <a:avLst/>
              </a:prstGeom>
              <a:blipFill rotWithShape="0">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5060119" y="3750864"/>
                <a:ext cx="941796"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𝑐𝑓</m:t>
                      </m:r>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536119" y="3750863"/>
                <a:ext cx="941796" cy="425373"/>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5060119" y="2873916"/>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536119" y="2873916"/>
                <a:ext cx="219740" cy="369332"/>
              </a:xfrm>
              <a:prstGeom prst="rect">
                <a:avLst/>
              </a:prstGeom>
              <a:blipFill rotWithShape="0">
                <a:blip r:embed="rId22"/>
                <a:stretch>
                  <a:fillRect l="-16667" r="-16667"/>
                </a:stretch>
              </a:blipFill>
            </p:spPr>
            <p:txBody>
              <a:bodyPr/>
              <a:lstStyle/>
              <a:p>
                <a:r>
                  <a:rPr lang="zh-TW"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37" name="文字方塊 32"/>
              <p:cNvSpPr txBox="1"/>
              <p:nvPr/>
            </p:nvSpPr>
            <p:spPr>
              <a:xfrm>
                <a:off x="7146662" y="5160458"/>
                <a:ext cx="4747685" cy="830997"/>
              </a:xfrm>
              <a:prstGeom prst="rect">
                <a:avLst/>
              </a:prstGeom>
              <a:noFill/>
            </p:spPr>
            <p:txBody>
              <a:bodyPr wrap="square" rtlCol="0">
                <a:spAutoFit/>
              </a:bodyPr>
              <a:lstStyle/>
              <a:p>
                <a14:m>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a14:m>
                <a:r>
                  <a:rPr lang="en-US" altLang="zh-TW" sz="2400" dirty="0">
                    <a:solidFill>
                      <a:srgbClr val="09405E"/>
                    </a:solidFill>
                    <a:latin typeface="Microsoft YaHei" charset="-122"/>
                    <a:ea typeface="Microsoft YaHei" charset="-122"/>
                    <a:cs typeface="Microsoft YaHei" charset="-122"/>
                  </a:rPr>
                  <a:t> </a:t>
                </a:r>
                <a:r>
                  <a:rPr lang="zh-CN" altLang="en-US" sz="2400" dirty="0" smtClean="0">
                    <a:solidFill>
                      <a:srgbClr val="09405E"/>
                    </a:solidFill>
                    <a:latin typeface="Microsoft YaHei" charset="-122"/>
                    <a:ea typeface="Microsoft YaHei" charset="-122"/>
                    <a:cs typeface="Microsoft YaHei" charset="-122"/>
                  </a:rPr>
                  <a:t>等于之前的信息</a:t>
                </a:r>
                <a:r>
                  <a:rPr lang="en-US" altLang="zh-TW" sz="2400" dirty="0" smtClean="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i="1">
                        <a:latin typeface="Cambria Math" panose="02040503050406030204" pitchFamily="18" charset="0"/>
                      </a:rPr>
                      <m:t>𝑐</m:t>
                    </m:r>
                  </m:oMath>
                </a14:m>
                <a:r>
                  <a:rPr lang="zh-CN" altLang="en-US" sz="2400" dirty="0" smtClean="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记忆</a:t>
                </a:r>
                <a:r>
                  <a:rPr lang="en-US" altLang="zh-CN" sz="2400" dirty="0">
                    <a:solidFill>
                      <a:srgbClr val="09405E"/>
                    </a:solidFill>
                    <a:latin typeface="Microsoft YaHei" charset="-122"/>
                    <a:ea typeface="Microsoft YaHei" charset="-122"/>
                    <a:cs typeface="Microsoft YaHei" charset="-122"/>
                  </a:rPr>
                  <a:t>Long</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time</a:t>
                </a:r>
                <a:r>
                  <a:rPr lang="zh-CN" altLang="en-US" sz="2400" dirty="0" smtClean="0">
                    <a:solidFill>
                      <a:srgbClr val="09405E"/>
                    </a:solidFill>
                    <a:latin typeface="Microsoft YaHei" charset="-122"/>
                    <a:ea typeface="Microsoft YaHei" charset="-122"/>
                    <a:cs typeface="Microsoft YaHei" charset="-122"/>
                  </a:rPr>
                  <a:t>信息）加上当前的信息</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37" name="文字方塊 32"/>
              <p:cNvSpPr txBox="1">
                <a:spLocks noRot="1" noChangeAspect="1" noMove="1" noResize="1" noEditPoints="1" noAdjustHandles="1" noChangeArrowheads="1" noChangeShapeType="1" noTextEdit="1"/>
              </p:cNvSpPr>
              <p:nvPr/>
            </p:nvSpPr>
            <p:spPr>
              <a:xfrm>
                <a:off x="7146662" y="5160458"/>
                <a:ext cx="4747685" cy="830997"/>
              </a:xfrm>
              <a:prstGeom prst="rect">
                <a:avLst/>
              </a:prstGeom>
              <a:blipFill rotWithShape="0">
                <a:blip r:embed="rId23"/>
                <a:stretch>
                  <a:fillRect l="-1926" t="-5882" b="-16176"/>
                </a:stretch>
              </a:blipFill>
            </p:spPr>
            <p:txBody>
              <a:bodyPr/>
              <a:lstStyle/>
              <a:p>
                <a:r>
                  <a:rPr lang="zh-CN" altLang="en-US">
                    <a:noFill/>
                  </a:rPr>
                  <a:t> </a:t>
                </a:r>
              </a:p>
            </p:txBody>
          </p:sp>
        </mc:Fallback>
      </mc:AlternateContent>
      <p:sp>
        <p:nvSpPr>
          <p:cNvPr id="6" name="矩形 5"/>
          <p:cNvSpPr/>
          <p:nvPr/>
        </p:nvSpPr>
        <p:spPr>
          <a:xfrm>
            <a:off x="5563333" y="2459109"/>
            <a:ext cx="877163" cy="369332"/>
          </a:xfrm>
          <a:prstGeom prst="rect">
            <a:avLst/>
          </a:prstGeom>
        </p:spPr>
        <p:txBody>
          <a:bodyPr wrap="none">
            <a:spAutoFit/>
          </a:bodyPr>
          <a:lstStyle/>
          <a:p>
            <a:pPr algn="ctr"/>
            <a:r>
              <a:rPr lang="zh-CN" altLang="en-US">
                <a:latin typeface="Microsoft YaHei" charset="-122"/>
                <a:ea typeface="Microsoft YaHei" charset="-122"/>
                <a:cs typeface="Microsoft YaHei" charset="-122"/>
              </a:rPr>
              <a:t>遗忘门</a:t>
            </a:r>
            <a:endParaRPr lang="zh-TW" altLang="en-US" dirty="0">
              <a:latin typeface="Microsoft YaHei" charset="-122"/>
              <a:ea typeface="Microsoft YaHei" charset="-122"/>
              <a:cs typeface="Microsoft YaHei" charset="-122"/>
            </a:endParaRPr>
          </a:p>
        </p:txBody>
      </p:sp>
      <p:sp>
        <p:nvSpPr>
          <p:cNvPr id="7" name="矩形 6"/>
          <p:cNvSpPr/>
          <p:nvPr/>
        </p:nvSpPr>
        <p:spPr>
          <a:xfrm>
            <a:off x="3318303" y="4975792"/>
            <a:ext cx="1015021" cy="369332"/>
          </a:xfrm>
          <a:prstGeom prst="rect">
            <a:avLst/>
          </a:prstGeom>
          <a:solidFill>
            <a:schemeClr val="bg1"/>
          </a:solidFill>
        </p:spPr>
        <p:txBody>
          <a:bodyPr wrap="none">
            <a:spAutoFit/>
          </a:bodyPr>
          <a:lstStyle/>
          <a:p>
            <a:r>
              <a:rPr lang="zh-CN" altLang="en-US" smtClean="0">
                <a:latin typeface="Microsoft YaHei" charset="-122"/>
                <a:ea typeface="Microsoft YaHei" charset="-122"/>
                <a:cs typeface="Microsoft YaHei" charset="-122"/>
              </a:rPr>
              <a:t>输入门  </a:t>
            </a:r>
            <a:endParaRPr lang="zh-TW" altLang="en-US" dirty="0">
              <a:latin typeface="Microsoft YaHei" charset="-122"/>
              <a:ea typeface="Microsoft YaHei" charset="-122"/>
              <a:cs typeface="Microsoft YaHei" charset="-122"/>
            </a:endParaRPr>
          </a:p>
        </p:txBody>
      </p:sp>
      <p:sp>
        <p:nvSpPr>
          <p:cNvPr id="8" name="矩形 7"/>
          <p:cNvSpPr/>
          <p:nvPr/>
        </p:nvSpPr>
        <p:spPr>
          <a:xfrm>
            <a:off x="3515310" y="1265010"/>
            <a:ext cx="1083951" cy="369332"/>
          </a:xfrm>
          <a:prstGeom prst="rect">
            <a:avLst/>
          </a:prstGeom>
          <a:solidFill>
            <a:schemeClr val="bg1"/>
          </a:solidFill>
        </p:spPr>
        <p:txBody>
          <a:bodyPr wrap="none">
            <a:spAutoFit/>
          </a:bodyPr>
          <a:lstStyle/>
          <a:p>
            <a:r>
              <a:rPr lang="zh-CN" altLang="en-US" dirty="0" smtClean="0">
                <a:latin typeface="Microsoft YaHei" charset="-122"/>
                <a:ea typeface="Microsoft YaHei" charset="-122"/>
                <a:cs typeface="Microsoft YaHei" charset="-122"/>
              </a:rPr>
              <a:t> 输出门  </a:t>
            </a:r>
            <a:endParaRPr lang="zh-CN" altLang="en-US" dirty="0"/>
          </a:p>
        </p:txBody>
      </p:sp>
    </p:spTree>
    <p:extLst>
      <p:ext uri="{BB962C8B-B14F-4D97-AF65-F5344CB8AC3E}">
        <p14:creationId xmlns:p14="http://schemas.microsoft.com/office/powerpoint/2010/main" val="105659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4" grpId="0" animBg="1"/>
      <p:bldP spid="25" grpId="0"/>
      <p:bldP spid="29" grpId="0"/>
      <p:bldP spid="30" grpId="0"/>
      <p:bldP spid="32" grpId="0"/>
      <p:bldP spid="27" grpId="0"/>
      <p:bldP spid="31" grpId="0"/>
      <p:bldP spid="33" grpId="0" animBg="1"/>
      <p:bldP spid="18" grpId="0"/>
      <p:bldP spid="34" grpId="0"/>
      <p:bldP spid="35" grpId="0"/>
      <p:bldP spid="3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778744" y="5919685"/>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5" name="矩形 44"/>
          <p:cNvSpPr/>
          <p:nvPr/>
        </p:nvSpPr>
        <p:spPr>
          <a:xfrm>
            <a:off x="4161175"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7" name="圖片 126"/>
          <p:cNvPicPr>
            <a:picLocks noChangeAspect="1"/>
          </p:cNvPicPr>
          <p:nvPr/>
        </p:nvPicPr>
        <p:blipFill>
          <a:blip r:embed="rId8"/>
          <a:stretch>
            <a:fillRect/>
          </a:stretch>
        </p:blipFill>
        <p:spPr>
          <a:xfrm>
            <a:off x="6562885" y="1516559"/>
            <a:ext cx="3603520" cy="4731579"/>
          </a:xfrm>
          <a:prstGeom prst="rect">
            <a:avLst/>
          </a:prstGeom>
        </p:spPr>
      </p:pic>
      <p:sp>
        <p:nvSpPr>
          <p:cNvPr id="128" name="矩形 127"/>
          <p:cNvSpPr/>
          <p:nvPr/>
        </p:nvSpPr>
        <p:spPr>
          <a:xfrm>
            <a:off x="8095952" y="6248137"/>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29" name="矩形 128"/>
          <p:cNvSpPr/>
          <p:nvPr/>
        </p:nvSpPr>
        <p:spPr>
          <a:xfrm>
            <a:off x="6141831" y="4518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0" name="矩形 129"/>
          <p:cNvSpPr/>
          <p:nvPr/>
        </p:nvSpPr>
        <p:spPr>
          <a:xfrm>
            <a:off x="9915431" y="3617274"/>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31" name="矩形 130"/>
          <p:cNvSpPr/>
          <p:nvPr/>
        </p:nvSpPr>
        <p:spPr>
          <a:xfrm>
            <a:off x="6093859" y="187777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6" name="矩形 5"/>
          <p:cNvSpPr/>
          <p:nvPr/>
        </p:nvSpPr>
        <p:spPr>
          <a:xfrm>
            <a:off x="3979038" y="5916356"/>
            <a:ext cx="387286" cy="461665"/>
          </a:xfrm>
          <a:prstGeom prst="rect">
            <a:avLst/>
          </a:prstGeom>
        </p:spPr>
        <p:txBody>
          <a:bodyPr wrap="none">
            <a:spAutoFit/>
          </a:bodyPr>
          <a:lstStyle/>
          <a:p>
            <a:pPr algn="ctr"/>
            <a:r>
              <a:rPr lang="en-US" altLang="zh-TW" sz="2400" dirty="0" err="1"/>
              <a:t>x</a:t>
            </a:r>
            <a:r>
              <a:rPr lang="en-US" altLang="zh-TW" sz="2400" baseline="30000" dirty="0" err="1"/>
              <a:t>t</a:t>
            </a:r>
            <a:endParaRPr lang="zh-TW" altLang="en-US" sz="2400" baseline="30000" dirty="0"/>
          </a:p>
        </p:txBody>
      </p:sp>
    </p:spTree>
    <p:extLst>
      <p:ext uri="{BB962C8B-B14F-4D97-AF65-F5344CB8AC3E}">
        <p14:creationId xmlns:p14="http://schemas.microsoft.com/office/powerpoint/2010/main" val="9512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162" grpId="0" animBg="1"/>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924909" y="5899630"/>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sz="2400" dirty="0" err="1"/>
              <a:t>x</a:t>
            </a:r>
            <a:r>
              <a:rPr lang="en-US" altLang="zh-TW" sz="2400" baseline="30000" dirty="0" err="1"/>
              <a:t>t</a:t>
            </a:r>
            <a:endParaRPr lang="zh-TW" altLang="en-US" sz="2400" baseline="30000" dirty="0"/>
          </a:p>
        </p:txBody>
      </p:sp>
      <p:sp>
        <p:nvSpPr>
          <p:cNvPr id="45" name="矩形 44"/>
          <p:cNvSpPr/>
          <p:nvPr/>
        </p:nvSpPr>
        <p:spPr>
          <a:xfrm>
            <a:off x="4161175"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72" name="矩形 171"/>
          <p:cNvSpPr/>
          <p:nvPr/>
        </p:nvSpPr>
        <p:spPr>
          <a:xfrm>
            <a:off x="7828447" y="5922543"/>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74" name="矩形 173"/>
          <p:cNvSpPr/>
          <p:nvPr/>
        </p:nvSpPr>
        <p:spPr>
          <a:xfrm>
            <a:off x="8210878"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75" name="矩形 174"/>
          <p:cNvSpPr/>
          <p:nvPr/>
        </p:nvSpPr>
        <p:spPr>
          <a:xfrm>
            <a:off x="731803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176" name="群組 175"/>
          <p:cNvGrpSpPr/>
          <p:nvPr/>
        </p:nvGrpSpPr>
        <p:grpSpPr>
          <a:xfrm>
            <a:off x="8012817" y="3726781"/>
            <a:ext cx="438150" cy="438150"/>
            <a:chOff x="6656524" y="2699227"/>
            <a:chExt cx="438150" cy="438150"/>
          </a:xfrm>
        </p:grpSpPr>
        <p:sp>
          <p:nvSpPr>
            <p:cNvPr id="177" name="橢圓 17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78" name="文字方塊 17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0"/>
                  <a:stretch>
                    <a:fillRect l="-19444" r="-16667"/>
                  </a:stretch>
                </a:blipFill>
              </p:spPr>
              <p:txBody>
                <a:bodyPr/>
                <a:lstStyle/>
                <a:p>
                  <a:r>
                    <a:rPr lang="zh-TW" altLang="en-US">
                      <a:noFill/>
                    </a:rPr>
                    <a:t> </a:t>
                  </a:r>
                </a:p>
              </p:txBody>
            </p:sp>
          </mc:Fallback>
        </mc:AlternateContent>
      </p:grpSp>
      <p:sp>
        <p:nvSpPr>
          <p:cNvPr id="179" name="矩形 178"/>
          <p:cNvSpPr/>
          <p:nvPr/>
        </p:nvSpPr>
        <p:spPr>
          <a:xfrm>
            <a:off x="643357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80" name="矩形 179"/>
          <p:cNvSpPr/>
          <p:nvPr/>
        </p:nvSpPr>
        <p:spPr>
          <a:xfrm>
            <a:off x="9095338" y="4742189"/>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81" name="群組 180"/>
          <p:cNvGrpSpPr/>
          <p:nvPr/>
        </p:nvGrpSpPr>
        <p:grpSpPr>
          <a:xfrm>
            <a:off x="6574497" y="2754657"/>
            <a:ext cx="438150" cy="438150"/>
            <a:chOff x="6656524" y="2699227"/>
            <a:chExt cx="438150" cy="438150"/>
          </a:xfrm>
        </p:grpSpPr>
        <p:sp>
          <p:nvSpPr>
            <p:cNvPr id="182" name="橢圓 181"/>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3" name="文字方塊 182"/>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1"/>
                  <a:stretch>
                    <a:fillRect l="-20000" r="-20000" b="-2222"/>
                  </a:stretch>
                </a:blipFill>
              </p:spPr>
              <p:txBody>
                <a:bodyPr/>
                <a:lstStyle/>
                <a:p>
                  <a:r>
                    <a:rPr lang="zh-TW" altLang="en-US">
                      <a:noFill/>
                    </a:rPr>
                    <a:t> </a:t>
                  </a:r>
                </a:p>
              </p:txBody>
            </p:sp>
          </mc:Fallback>
        </mc:AlternateContent>
      </p:grpSp>
      <p:grpSp>
        <p:nvGrpSpPr>
          <p:cNvPr id="184" name="群組 183"/>
          <p:cNvGrpSpPr/>
          <p:nvPr/>
        </p:nvGrpSpPr>
        <p:grpSpPr>
          <a:xfrm>
            <a:off x="7991803" y="2741440"/>
            <a:ext cx="438150" cy="438150"/>
            <a:chOff x="6656524" y="2699227"/>
            <a:chExt cx="438150" cy="438150"/>
          </a:xfrm>
        </p:grpSpPr>
        <p:sp>
          <p:nvSpPr>
            <p:cNvPr id="185" name="橢圓 18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6" name="文字方塊 185"/>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12"/>
                  <a:stretch>
                    <a:fillRect l="-19149" r="-17021" b="-8889"/>
                  </a:stretch>
                </a:blipFill>
              </p:spPr>
              <p:txBody>
                <a:bodyPr/>
                <a:lstStyle/>
                <a:p>
                  <a:r>
                    <a:rPr lang="zh-TW" altLang="en-US">
                      <a:noFill/>
                    </a:rPr>
                    <a:t> </a:t>
                  </a:r>
                </a:p>
              </p:txBody>
            </p:sp>
          </mc:Fallback>
        </mc:AlternateContent>
      </p:grpSp>
      <p:grpSp>
        <p:nvGrpSpPr>
          <p:cNvPr id="187" name="群組 186"/>
          <p:cNvGrpSpPr/>
          <p:nvPr/>
        </p:nvGrpSpPr>
        <p:grpSpPr>
          <a:xfrm>
            <a:off x="9250565" y="2749891"/>
            <a:ext cx="438150" cy="438150"/>
            <a:chOff x="6656524" y="2699227"/>
            <a:chExt cx="438150" cy="438150"/>
          </a:xfrm>
        </p:grpSpPr>
        <p:sp>
          <p:nvSpPr>
            <p:cNvPr id="188" name="橢圓 18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9" name="文字方塊 188"/>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3"/>
                  <a:stretch>
                    <a:fillRect l="-20000" r="-20000" b="-2222"/>
                  </a:stretch>
                </a:blipFill>
              </p:spPr>
              <p:txBody>
                <a:bodyPr/>
                <a:lstStyle/>
                <a:p>
                  <a:r>
                    <a:rPr lang="zh-TW" altLang="en-US">
                      <a:noFill/>
                    </a:rPr>
                    <a:t> </a:t>
                  </a:r>
                </a:p>
              </p:txBody>
            </p:sp>
          </mc:Fallback>
        </mc:AlternateContent>
      </p:grpSp>
      <p:grpSp>
        <p:nvGrpSpPr>
          <p:cNvPr id="227" name="群組 226"/>
          <p:cNvGrpSpPr/>
          <p:nvPr/>
        </p:nvGrpSpPr>
        <p:grpSpPr>
          <a:xfrm>
            <a:off x="9057985" y="1397856"/>
            <a:ext cx="907572" cy="461665"/>
            <a:chOff x="7533985" y="1397855"/>
            <a:chExt cx="907572" cy="461665"/>
          </a:xfrm>
        </p:grpSpPr>
        <p:sp>
          <p:nvSpPr>
            <p:cNvPr id="190" name="矩形 189"/>
            <p:cNvSpPr/>
            <p:nvPr/>
          </p:nvSpPr>
          <p:spPr>
            <a:xfrm>
              <a:off x="7588207" y="1412344"/>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91" name="文字方塊 190"/>
            <p:cNvSpPr txBox="1"/>
            <p:nvPr/>
          </p:nvSpPr>
          <p:spPr>
            <a:xfrm>
              <a:off x="7533985" y="139785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pic>
        <p:nvPicPr>
          <p:cNvPr id="192" name="圖片 191"/>
          <p:cNvPicPr>
            <a:picLocks noChangeAspect="1"/>
          </p:cNvPicPr>
          <p:nvPr/>
        </p:nvPicPr>
        <p:blipFill>
          <a:blip r:embed="rId7"/>
          <a:stretch>
            <a:fillRect/>
          </a:stretch>
        </p:blipFill>
        <p:spPr>
          <a:xfrm>
            <a:off x="7467922" y="3763654"/>
            <a:ext cx="371475" cy="371475"/>
          </a:xfrm>
          <a:prstGeom prst="rect">
            <a:avLst/>
          </a:prstGeom>
        </p:spPr>
      </p:pic>
      <p:pic>
        <p:nvPicPr>
          <p:cNvPr id="193" name="圖片 192"/>
          <p:cNvPicPr>
            <a:picLocks noChangeAspect="1"/>
          </p:cNvPicPr>
          <p:nvPr/>
        </p:nvPicPr>
        <p:blipFill>
          <a:blip r:embed="rId7"/>
          <a:stretch>
            <a:fillRect/>
          </a:stretch>
        </p:blipFill>
        <p:spPr>
          <a:xfrm>
            <a:off x="6603742" y="3760120"/>
            <a:ext cx="371475" cy="371475"/>
          </a:xfrm>
          <a:prstGeom prst="rect">
            <a:avLst/>
          </a:prstGeom>
        </p:spPr>
      </p:pic>
      <p:pic>
        <p:nvPicPr>
          <p:cNvPr id="194" name="圖片 193"/>
          <p:cNvPicPr>
            <a:picLocks noChangeAspect="1"/>
          </p:cNvPicPr>
          <p:nvPr/>
        </p:nvPicPr>
        <p:blipFill>
          <a:blip r:embed="rId7"/>
          <a:stretch>
            <a:fillRect/>
          </a:stretch>
        </p:blipFill>
        <p:spPr>
          <a:xfrm>
            <a:off x="9265347" y="3760119"/>
            <a:ext cx="371475" cy="371475"/>
          </a:xfrm>
          <a:prstGeom prst="rect">
            <a:avLst/>
          </a:prstGeom>
        </p:spPr>
      </p:pic>
      <p:pic>
        <p:nvPicPr>
          <p:cNvPr id="195" name="圖片 194"/>
          <p:cNvPicPr>
            <a:picLocks noChangeAspect="1"/>
          </p:cNvPicPr>
          <p:nvPr/>
        </p:nvPicPr>
        <p:blipFill>
          <a:blip r:embed="rId7"/>
          <a:stretch>
            <a:fillRect/>
          </a:stretch>
        </p:blipFill>
        <p:spPr>
          <a:xfrm>
            <a:off x="8689447" y="2767112"/>
            <a:ext cx="371475" cy="371475"/>
          </a:xfrm>
          <a:prstGeom prst="rect">
            <a:avLst/>
          </a:prstGeom>
        </p:spPr>
      </p:pic>
      <p:cxnSp>
        <p:nvCxnSpPr>
          <p:cNvPr id="196" name="直線單箭頭接點 195"/>
          <p:cNvCxnSpPr/>
          <p:nvPr/>
        </p:nvCxnSpPr>
        <p:spPr>
          <a:xfrm flipH="1" flipV="1">
            <a:off x="6786731" y="4141450"/>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H="1" flipV="1">
            <a:off x="6792893" y="316900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p:cNvCxnSpPr>
            <a:endCxn id="185" idx="2"/>
          </p:cNvCxnSpPr>
          <p:nvPr/>
        </p:nvCxnSpPr>
        <p:spPr>
          <a:xfrm flipV="1">
            <a:off x="7037959" y="2960515"/>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endCxn id="177" idx="4"/>
          </p:cNvCxnSpPr>
          <p:nvPr/>
        </p:nvCxnSpPr>
        <p:spPr>
          <a:xfrm flipH="1" flipV="1">
            <a:off x="8231892" y="4164932"/>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p:nvPr/>
        </p:nvCxnSpPr>
        <p:spPr>
          <a:xfrm flipH="1" flipV="1">
            <a:off x="7653658" y="412839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p:nvPr/>
        </p:nvCxnSpPr>
        <p:spPr>
          <a:xfrm flipH="1" flipV="1">
            <a:off x="8228930" y="311395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endCxn id="177" idx="2"/>
          </p:cNvCxnSpPr>
          <p:nvPr/>
        </p:nvCxnSpPr>
        <p:spPr>
          <a:xfrm>
            <a:off x="7816055" y="3932282"/>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p:nvPr/>
        </p:nvCxnSpPr>
        <p:spPr>
          <a:xfrm flipH="1" flipV="1">
            <a:off x="9455338" y="4101014"/>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p:nvPr/>
        </p:nvCxnSpPr>
        <p:spPr>
          <a:xfrm flipH="1" flipV="1">
            <a:off x="9466663" y="318968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p:nvPr/>
        </p:nvCxnSpPr>
        <p:spPr>
          <a:xfrm>
            <a:off x="8470639" y="295284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9029094" y="2965146"/>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向下箭號 206"/>
          <p:cNvSpPr/>
          <p:nvPr/>
        </p:nvSpPr>
        <p:spPr>
          <a:xfrm flipV="1">
            <a:off x="9265346" y="1938435"/>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08" name="向下箭號 207"/>
          <p:cNvSpPr/>
          <p:nvPr/>
        </p:nvSpPr>
        <p:spPr>
          <a:xfrm rot="2610135" flipV="1">
            <a:off x="8986330" y="5179371"/>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09" name="向下箭號 208"/>
          <p:cNvSpPr/>
          <p:nvPr/>
        </p:nvSpPr>
        <p:spPr>
          <a:xfrm rot="19634133" flipV="1">
            <a:off x="7596122" y="5200165"/>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0" name="向下箭號 209"/>
          <p:cNvSpPr/>
          <p:nvPr/>
        </p:nvSpPr>
        <p:spPr>
          <a:xfrm rot="1779305" flipV="1">
            <a:off x="8288000" y="5205554"/>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11" name="向下箭號 210"/>
          <p:cNvSpPr/>
          <p:nvPr/>
        </p:nvSpPr>
        <p:spPr>
          <a:xfrm rot="18851723" flipV="1">
            <a:off x="6822617" y="5168007"/>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13" name="群組 212"/>
          <p:cNvGrpSpPr/>
          <p:nvPr/>
        </p:nvGrpSpPr>
        <p:grpSpPr>
          <a:xfrm>
            <a:off x="6950810" y="5885753"/>
            <a:ext cx="907572" cy="461665"/>
            <a:chOff x="4765592" y="6396335"/>
            <a:chExt cx="907572" cy="461665"/>
          </a:xfrm>
        </p:grpSpPr>
        <p:sp>
          <p:nvSpPr>
            <p:cNvPr id="214" name="矩形 213"/>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grpSp>
        <p:nvGrpSpPr>
          <p:cNvPr id="220" name="群組 219"/>
          <p:cNvGrpSpPr/>
          <p:nvPr/>
        </p:nvGrpSpPr>
        <p:grpSpPr>
          <a:xfrm>
            <a:off x="2925513" y="5863538"/>
            <a:ext cx="907572" cy="461665"/>
            <a:chOff x="4765592" y="6396335"/>
            <a:chExt cx="907572" cy="461665"/>
          </a:xfrm>
        </p:grpSpPr>
        <p:sp>
          <p:nvSpPr>
            <p:cNvPr id="221" name="矩形 220"/>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106" name="手繪多邊形 105"/>
          <p:cNvSpPr/>
          <p:nvPr/>
        </p:nvSpPr>
        <p:spPr>
          <a:xfrm>
            <a:off x="9716590" y="2907527"/>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1465091" y="2943495"/>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5683580" y="3012158"/>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117" name="群組 116"/>
          <p:cNvGrpSpPr/>
          <p:nvPr/>
        </p:nvGrpSpPr>
        <p:grpSpPr>
          <a:xfrm>
            <a:off x="5679655" y="2078943"/>
            <a:ext cx="907572" cy="461665"/>
            <a:chOff x="4775004" y="6396335"/>
            <a:chExt cx="907572" cy="461665"/>
          </a:xfrm>
        </p:grpSpPr>
        <p:sp>
          <p:nvSpPr>
            <p:cNvPr id="118" name="矩形 11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9" name="文字方塊 118"/>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grpSp>
        <p:nvGrpSpPr>
          <p:cNvPr id="120" name="群組 119"/>
          <p:cNvGrpSpPr/>
          <p:nvPr/>
        </p:nvGrpSpPr>
        <p:grpSpPr>
          <a:xfrm>
            <a:off x="9860918" y="2096101"/>
            <a:ext cx="907572" cy="461665"/>
            <a:chOff x="4775004" y="6396335"/>
            <a:chExt cx="907572" cy="461665"/>
          </a:xfrm>
        </p:grpSpPr>
        <p:sp>
          <p:nvSpPr>
            <p:cNvPr id="121" name="矩形 120"/>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2" name="文字方塊 121"/>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3" name="手繪多邊形 2"/>
          <p:cNvSpPr/>
          <p:nvPr/>
        </p:nvSpPr>
        <p:spPr>
          <a:xfrm>
            <a:off x="4180114"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8282538" y="2329104"/>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rot="523080">
            <a:off x="6409987" y="2356876"/>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872800" y="5914382"/>
            <a:ext cx="616066" cy="461665"/>
          </a:xfrm>
          <a:prstGeom prst="rect">
            <a:avLst/>
          </a:prstGeom>
        </p:spPr>
        <p:txBody>
          <a:bodyPr wrap="none">
            <a:spAutoFit/>
          </a:bodyPr>
          <a:lstStyle/>
          <a:p>
            <a:pPr algn="ctr"/>
            <a:r>
              <a:rPr lang="en-US" altLang="zh-CN" sz="2400" dirty="0" smtClean="0">
                <a:solidFill>
                  <a:schemeClr val="bg1"/>
                </a:solidFill>
              </a:rPr>
              <a:t>x</a:t>
            </a:r>
            <a:r>
              <a:rPr lang="en-US" altLang="zh-TW" sz="2400" baseline="30000" dirty="0" smtClean="0">
                <a:solidFill>
                  <a:schemeClr val="bg1"/>
                </a:solidFill>
              </a:rPr>
              <a:t>t</a:t>
            </a:r>
            <a:r>
              <a:rPr lang="en-US" altLang="zh-CN" sz="2400" baseline="30000" dirty="0" smtClean="0">
                <a:solidFill>
                  <a:schemeClr val="bg1"/>
                </a:solidFill>
              </a:rPr>
              <a:t>+1</a:t>
            </a:r>
            <a:endParaRPr lang="zh-TW" altLang="en-US" sz="2400" baseline="30000" dirty="0">
              <a:solidFill>
                <a:schemeClr val="bg1"/>
              </a:solidFill>
            </a:endParaRPr>
          </a:p>
        </p:txBody>
      </p:sp>
    </p:spTree>
    <p:extLst>
      <p:ext uri="{BB962C8B-B14F-4D97-AF65-F5344CB8AC3E}">
        <p14:creationId xmlns:p14="http://schemas.microsoft.com/office/powerpoint/2010/main" val="10840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9" grpId="0" animBg="1"/>
      <p:bldP spid="180" grpId="0" animBg="1"/>
      <p:bldP spid="207" grpId="0" animBg="1"/>
      <p:bldP spid="208" grpId="0" animBg="1"/>
      <p:bldP spid="209" grpId="0" animBg="1"/>
      <p:bldP spid="210" grpId="0" animBg="1"/>
      <p:bldP spid="211" grpId="0" animBg="1"/>
      <p:bldP spid="106" grpId="0" animBg="1"/>
      <p:bldP spid="107" grpId="0" animBg="1"/>
      <p:bldP spid="111" grpId="0" animBg="1"/>
      <p:bldP spid="3" grpId="0" animBg="1"/>
      <p:bldP spid="123" grpId="0" animBg="1"/>
      <p:bldP spid="1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字方塊 64"/>
          <p:cNvSpPr txBox="1"/>
          <p:nvPr/>
        </p:nvSpPr>
        <p:spPr>
          <a:xfrm>
            <a:off x="4151884" y="5940176"/>
            <a:ext cx="2066642"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隐含层</a:t>
            </a:r>
            <a:endParaRPr lang="zh-TW" altLang="en-US" sz="2400" dirty="0">
              <a:latin typeface="Microsoft YaHei" charset="-122"/>
              <a:ea typeface="Microsoft YaHei" charset="-122"/>
              <a:cs typeface="Microsoft YaHei" charset="-122"/>
            </a:endParaRPr>
          </a:p>
        </p:txBody>
      </p:sp>
      <p:sp>
        <p:nvSpPr>
          <p:cNvPr id="66" name="右大括弧 65"/>
          <p:cNvSpPr/>
          <p:nvPr/>
        </p:nvSpPr>
        <p:spPr>
          <a:xfrm rot="5400000">
            <a:off x="5112804" y="4292903"/>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589431" y="302060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281133" y="5668658"/>
            <a:ext cx="1129427"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输入层</a:t>
            </a:r>
            <a:endParaRPr lang="zh-TW" altLang="en-US" sz="2400" dirty="0">
              <a:latin typeface="Microsoft YaHei" charset="-122"/>
              <a:ea typeface="Microsoft YaHei" charset="-122"/>
              <a:cs typeface="Microsoft YaHei" charset="-122"/>
            </a:endParaRPr>
          </a:p>
        </p:txBody>
      </p:sp>
      <p:sp>
        <p:nvSpPr>
          <p:cNvPr id="9" name="内容占位符 8"/>
          <p:cNvSpPr>
            <a:spLocks noGrp="1"/>
          </p:cNvSpPr>
          <p:nvPr>
            <p:ph sz="quarter" idx="10"/>
          </p:nvPr>
        </p:nvSpPr>
        <p:spPr>
          <a:xfrm>
            <a:off x="527824" y="916049"/>
            <a:ext cx="11414794" cy="5237271"/>
          </a:xfrm>
        </p:spPr>
        <p:txBody>
          <a:bodyPr/>
          <a:lstStyle/>
          <a:p>
            <a:pPr>
              <a:lnSpc>
                <a:spcPct val="100000"/>
              </a:lnSpc>
            </a:pPr>
            <a:r>
              <a:rPr lang="zh-CN" altLang="en-US" dirty="0" smtClean="0"/>
              <a:t>全连接前馈神经网络</a:t>
            </a:r>
            <a:endParaRPr lang="en-US" altLang="zh-CN" dirty="0" smtClean="0"/>
          </a:p>
          <a:p>
            <a:pPr>
              <a:lnSpc>
                <a:spcPct val="100000"/>
              </a:lnSpc>
            </a:pPr>
            <a:r>
              <a:rPr kumimoji="1" lang="zh-CN" altLang="en-US" dirty="0" smtClean="0"/>
              <a:t>深度神经网络（</a:t>
            </a:r>
            <a:r>
              <a:rPr lang="en-US" altLang="zh-CN" dirty="0" smtClean="0"/>
              <a:t>Deep </a:t>
            </a:r>
            <a:r>
              <a:rPr lang="en-US" altLang="zh-CN" dirty="0"/>
              <a:t>Neural </a:t>
            </a:r>
            <a:r>
              <a:rPr lang="en-US" altLang="zh-CN" dirty="0" smtClean="0"/>
              <a:t>Network</a:t>
            </a:r>
            <a:r>
              <a:rPr lang="zh-CN" altLang="en-US" dirty="0" smtClean="0"/>
              <a:t>，</a:t>
            </a:r>
            <a:r>
              <a:rPr lang="en-US" altLang="zh-CN" dirty="0" smtClean="0"/>
              <a:t>DNN</a:t>
            </a:r>
            <a:r>
              <a:rPr lang="zh-CN" altLang="en-US" dirty="0" smtClean="0"/>
              <a:t>）</a:t>
            </a:r>
            <a:r>
              <a:rPr kumimoji="1" lang="zh-CN" altLang="en-US" dirty="0" smtClean="0"/>
              <a:t>：</a:t>
            </a:r>
            <a:r>
              <a:rPr lang="zh-CN" altLang="en-US" dirty="0"/>
              <a:t>多个隐含层</a:t>
            </a:r>
            <a:endParaRPr lang="zh-TW" altLang="en-US" dirty="0"/>
          </a:p>
          <a:p>
            <a:pPr>
              <a:lnSpc>
                <a:spcPct val="100000"/>
              </a:lnSpc>
            </a:pPr>
            <a:endParaRPr kumimoji="1" lang="zh-CN" altLang="en-US" dirty="0"/>
          </a:p>
        </p:txBody>
      </p:sp>
      <p:sp>
        <p:nvSpPr>
          <p:cNvPr id="2" name="標題 1"/>
          <p:cNvSpPr>
            <a:spLocks noGrp="1"/>
          </p:cNvSpPr>
          <p:nvPr>
            <p:ph type="title"/>
          </p:nvPr>
        </p:nvSpPr>
        <p:spPr/>
        <p:txBody>
          <a:bodyPr/>
          <a:lstStyle/>
          <a:p>
            <a:r>
              <a:rPr lang="zh-CN" altLang="en-US" dirty="0" smtClean="0"/>
              <a:t>神经网络</a:t>
            </a:r>
            <a:endParaRPr lang="zh-TW" altLang="en-US" dirty="0"/>
          </a:p>
        </p:txBody>
      </p:sp>
      <p:sp>
        <p:nvSpPr>
          <p:cNvPr id="7" name="文字方塊 6"/>
          <p:cNvSpPr txBox="1"/>
          <p:nvPr/>
        </p:nvSpPr>
        <p:spPr>
          <a:xfrm>
            <a:off x="2261944" y="2538826"/>
            <a:ext cx="1134648"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输入</a:t>
            </a:r>
            <a:endParaRPr lang="en-US" altLang="zh-TW" sz="2400" dirty="0">
              <a:latin typeface="Microsoft YaHei" charset="-122"/>
              <a:ea typeface="Microsoft YaHei" charset="-122"/>
              <a:cs typeface="Microsoft YaHei" charset="-122"/>
            </a:endParaRPr>
          </a:p>
        </p:txBody>
      </p:sp>
      <p:sp>
        <p:nvSpPr>
          <p:cNvPr id="8" name="文字方塊 7"/>
          <p:cNvSpPr txBox="1"/>
          <p:nvPr/>
        </p:nvSpPr>
        <p:spPr>
          <a:xfrm>
            <a:off x="8405986" y="2538826"/>
            <a:ext cx="1134648"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输出</a:t>
            </a:r>
            <a:endParaRPr lang="en-US" altLang="zh-TW" sz="2400" dirty="0">
              <a:latin typeface="Microsoft YaHei" charset="-122"/>
              <a:ea typeface="Microsoft YaHei" charset="-122"/>
              <a:cs typeface="Microsoft YaHei" charset="-122"/>
            </a:endParaRPr>
          </a:p>
        </p:txBody>
      </p:sp>
      <p:cxnSp>
        <p:nvCxnSpPr>
          <p:cNvPr id="11" name="直線單箭頭接點 10"/>
          <p:cNvCxnSpPr/>
          <p:nvPr/>
        </p:nvCxnSpPr>
        <p:spPr>
          <a:xfrm>
            <a:off x="7701705" y="404138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811020" y="528727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677820" y="326258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657818" y="373830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2663636" y="316797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2676335" y="3072723"/>
          <a:ext cx="325438" cy="461962"/>
        </p:xfrm>
        <a:graphic>
          <a:graphicData uri="http://schemas.openxmlformats.org/presentationml/2006/ole">
            <mc:AlternateContent xmlns:mc="http://schemas.openxmlformats.org/markup-compatibility/2006">
              <mc:Choice xmlns:v="urn:schemas-microsoft-com:vml" Requires="v">
                <p:oleObj spid="_x0000_s362501" name="方程式" r:id="rId4" imgW="152280" imgH="215640" progId="Equation.DSMT4">
                  <p:embed/>
                </p:oleObj>
              </mc:Choice>
              <mc:Fallback>
                <p:oleObj name="方程式" r:id="rId4" imgW="152280" imgH="215640" progId="Equation.DSMT4">
                  <p:embed/>
                  <p:pic>
                    <p:nvPicPr>
                      <p:cNvPr id="0" name=""/>
                      <p:cNvPicPr>
                        <a:picLocks noChangeAspect="1" noChangeArrowheads="1"/>
                      </p:cNvPicPr>
                      <p:nvPr/>
                    </p:nvPicPr>
                    <p:blipFill>
                      <a:blip r:embed="rId5"/>
                      <a:srcRect/>
                      <a:stretch>
                        <a:fillRect/>
                      </a:stretch>
                    </p:blipFill>
                    <p:spPr bwMode="auto">
                      <a:xfrm>
                        <a:off x="2676335" y="307272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2681632" y="3655453"/>
          <a:ext cx="352425" cy="461963"/>
        </p:xfrm>
        <a:graphic>
          <a:graphicData uri="http://schemas.openxmlformats.org/presentationml/2006/ole">
            <mc:AlternateContent xmlns:mc="http://schemas.openxmlformats.org/markup-compatibility/2006">
              <mc:Choice xmlns:v="urn:schemas-microsoft-com:vml" Requires="v">
                <p:oleObj spid="_x0000_s362502"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681632" y="365545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600105" y="2538826"/>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r>
                <a:rPr lang="en-US" altLang="zh-TW"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2667343" y="513605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4" name="文字方塊 23"/>
          <p:cNvSpPr txBox="1"/>
          <p:nvPr/>
        </p:nvSpPr>
        <p:spPr>
          <a:xfrm rot="5400000">
            <a:off x="2543276" y="4421001"/>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4925003" y="2538825"/>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136349" y="2538826"/>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r>
                <a:rPr lang="en-US" altLang="zh-TW" sz="2400" dirty="0" smtClean="0">
                  <a:latin typeface="Microsoft YaHei" charset="-122"/>
                  <a:ea typeface="Microsoft YaHei" charset="-122"/>
                  <a:cs typeface="Microsoft YaHei" charset="-122"/>
                </a:rPr>
                <a:t>L</a:t>
              </a: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5868092" y="295995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5875041" y="372094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5904057" y="4936280"/>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434510" y="3309337"/>
            <a:ext cx="753037" cy="2006583"/>
            <a:chOff x="3166541" y="2541240"/>
            <a:chExt cx="753037" cy="2006583"/>
          </a:xfrm>
        </p:grpSpPr>
        <p:cxnSp>
          <p:nvCxnSpPr>
            <p:cNvPr id="36" name="直線單箭頭接點 35"/>
            <p:cNvCxnSpPr>
              <a:stCxn id="18" idx="6"/>
              <a:endCxn id="25" idx="2"/>
            </p:cNvCxnSpPr>
            <p:nvPr/>
          </p:nvCxnSpPr>
          <p:spPr>
            <a:xfrm flipV="1">
              <a:off x="3175832" y="2541240"/>
              <a:ext cx="74140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4" y="2541240"/>
              <a:ext cx="739062"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2" y="2541241"/>
              <a:ext cx="743746" cy="778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2" y="2541241"/>
              <a:ext cx="732113" cy="2006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4" y="3319811"/>
              <a:ext cx="729771" cy="1228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1" y="2541240"/>
              <a:ext cx="750695" cy="2006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1" y="3319810"/>
              <a:ext cx="753037" cy="12280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010243" y="329105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3006537" y="3339423"/>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3006536" y="3339423"/>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034057" y="3291049"/>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3000719" y="390975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3000718" y="390975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18" idx="2"/>
          </p:cNvCxnSpPr>
          <p:nvPr/>
        </p:nvCxnSpPr>
        <p:spPr>
          <a:xfrm flipV="1">
            <a:off x="3072215" y="329105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19" idx="2"/>
          </p:cNvCxnSpPr>
          <p:nvPr/>
        </p:nvCxnSpPr>
        <p:spPr>
          <a:xfrm flipV="1">
            <a:off x="3045847" y="4069619"/>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endCxn id="20" idx="2"/>
          </p:cNvCxnSpPr>
          <p:nvPr/>
        </p:nvCxnSpPr>
        <p:spPr>
          <a:xfrm>
            <a:off x="3045846" y="5284225"/>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8670383" y="4441546"/>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5" name="文字方塊 54"/>
              <p:cNvSpPr txBox="1"/>
              <p:nvPr/>
            </p:nvSpPr>
            <p:spPr>
              <a:xfrm>
                <a:off x="8739476" y="2922725"/>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smtClean="0">
                                  <a:latin typeface="Cambria Math" charset="0"/>
                                </a:rPr>
                              </m:ctrlPr>
                            </m:accPr>
                            <m:e>
                              <m:r>
                                <a:rPr lang="en-US" altLang="zh-TW" sz="2800" b="0" i="1" smtClean="0">
                                  <a:latin typeface="Cambria Math" charset="0"/>
                                </a:rPr>
                                <m:t>𝑦</m:t>
                              </m:r>
                            </m:e>
                          </m:acc>
                        </m:e>
                        <m:sub>
                          <m:r>
                            <a:rPr lang="en-US" altLang="zh-TW" sz="2800" b="0" i="1" smtClean="0">
                              <a:latin typeface="Cambria Math"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8739476" y="2922725"/>
                <a:ext cx="631069"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8728193" y="3720945"/>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728193" y="3720945"/>
                <a:ext cx="631069" cy="52322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8728193" y="4987177"/>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8728193" y="4987177"/>
                <a:ext cx="631069" cy="513282"/>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82" name="群組 81"/>
          <p:cNvGrpSpPr/>
          <p:nvPr/>
        </p:nvGrpSpPr>
        <p:grpSpPr>
          <a:xfrm>
            <a:off x="6625063" y="3283911"/>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6252720" y="1933941"/>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smtClean="0">
                <a:latin typeface="Microsoft YaHei" charset="-122"/>
                <a:ea typeface="Microsoft YaHei" charset="-122"/>
                <a:cs typeface="Microsoft YaHei" charset="-122"/>
              </a:rPr>
              <a:t>神经元</a:t>
            </a:r>
            <a:endParaRPr lang="zh-TW" altLang="en-US" sz="2400" dirty="0">
              <a:latin typeface="Microsoft YaHei" charset="-122"/>
              <a:ea typeface="Microsoft YaHei" charset="-122"/>
              <a:cs typeface="Microsoft YaHei" charset="-122"/>
            </a:endParaRPr>
          </a:p>
        </p:txBody>
      </p:sp>
      <p:cxnSp>
        <p:nvCxnSpPr>
          <p:cNvPr id="10" name="直線單箭頭接點 9"/>
          <p:cNvCxnSpPr>
            <a:endCxn id="3" idx="2"/>
          </p:cNvCxnSpPr>
          <p:nvPr/>
        </p:nvCxnSpPr>
        <p:spPr>
          <a:xfrm flipV="1">
            <a:off x="5427592" y="2395605"/>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2665262" y="5043210"/>
                <a:ext cx="4079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83" name="文本框 82"/>
              <p:cNvSpPr txBox="1">
                <a:spLocks noRot="1" noChangeAspect="1" noMove="1" noResize="1" noEditPoints="1" noAdjustHandles="1" noChangeArrowheads="1" noChangeShapeType="1" noTextEdit="1"/>
              </p:cNvSpPr>
              <p:nvPr/>
            </p:nvSpPr>
            <p:spPr>
              <a:xfrm>
                <a:off x="2665262" y="5043210"/>
                <a:ext cx="407932" cy="369332"/>
              </a:xfrm>
              <a:prstGeom prst="rect">
                <a:avLst/>
              </a:prstGeom>
              <a:blipFill rotWithShape="0">
                <a:blip r:embed="rId11"/>
                <a:stretch>
                  <a:fillRect l="-8955" r="-5970" b="-13115"/>
                </a:stretch>
              </a:blipFill>
            </p:spPr>
            <p:txBody>
              <a:bodyPr/>
              <a:lstStyle/>
              <a:p>
                <a:r>
                  <a:rPr lang="zh-CN" altLang="en-US">
                    <a:noFill/>
                  </a:rPr>
                  <a:t> </a:t>
                </a:r>
              </a:p>
            </p:txBody>
          </p:sp>
        </mc:Fallback>
      </mc:AlternateContent>
      <p:sp>
        <p:nvSpPr>
          <p:cNvPr id="84" name="文字方塊 59"/>
          <p:cNvSpPr txBox="1"/>
          <p:nvPr/>
        </p:nvSpPr>
        <p:spPr>
          <a:xfrm>
            <a:off x="7160442" y="5729329"/>
            <a:ext cx="1129427"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34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P spid="83" grpId="0"/>
      <p:bldP spid="8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1105874" y="1836792"/>
            <a:ext cx="3025637" cy="3808847"/>
            <a:chOff x="358577" y="2447461"/>
            <a:chExt cx="3025637" cy="3808847"/>
          </a:xfrm>
        </p:grpSpPr>
        <p:sp>
          <p:nvSpPr>
            <p:cNvPr id="23" name="矩形 22"/>
            <p:cNvSpPr/>
            <p:nvPr/>
          </p:nvSpPr>
          <p:spPr>
            <a:xfrm>
              <a:off x="1321808" y="3345165"/>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24" name="矩形 23"/>
            <p:cNvSpPr/>
            <p:nvPr/>
          </p:nvSpPr>
          <p:spPr>
            <a:xfrm>
              <a:off x="402450" y="3345166"/>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25" name="矩形 24"/>
            <p:cNvSpPr/>
            <p:nvPr/>
          </p:nvSpPr>
          <p:spPr>
            <a:xfrm>
              <a:off x="1408892" y="244746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26" name="矩形 25"/>
            <p:cNvSpPr/>
            <p:nvPr/>
          </p:nvSpPr>
          <p:spPr>
            <a:xfrm>
              <a:off x="1445701" y="5790641"/>
              <a:ext cx="931333" cy="465667"/>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err="1" smtClean="0"/>
                <a:t>x</a:t>
              </a:r>
              <a:r>
                <a:rPr lang="en-US" altLang="zh-TW" sz="2800" baseline="30000" dirty="0" err="1" smtClean="0"/>
                <a:t>t</a:t>
              </a:r>
              <a:endParaRPr lang="zh-TW" altLang="en-US" sz="2800" baseline="30000" dirty="0"/>
            </a:p>
          </p:txBody>
        </p:sp>
        <p:cxnSp>
          <p:nvCxnSpPr>
            <p:cNvPr id="27" name="直線單箭頭接點 19"/>
            <p:cNvCxnSpPr>
              <a:cxnSpLocks/>
            </p:cNvCxnSpPr>
            <p:nvPr/>
          </p:nvCxnSpPr>
          <p:spPr>
            <a:xfrm>
              <a:off x="910448"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1"/>
            <p:cNvCxnSpPr>
              <a:cxnSpLocks/>
            </p:cNvCxnSpPr>
            <p:nvPr/>
          </p:nvCxnSpPr>
          <p:spPr>
            <a:xfrm rot="16200000">
              <a:off x="1696756" y="31247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2"/>
            <p:cNvCxnSpPr>
              <a:cxnSpLocks/>
            </p:cNvCxnSpPr>
            <p:nvPr/>
          </p:nvCxnSpPr>
          <p:spPr>
            <a:xfrm rot="16200000">
              <a:off x="1733565" y="55945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10913" y="4411435"/>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31" name="直線單箭頭接點 24"/>
            <p:cNvCxnSpPr>
              <a:cxnSpLocks/>
            </p:cNvCxnSpPr>
            <p:nvPr/>
          </p:nvCxnSpPr>
          <p:spPr>
            <a:xfrm>
              <a:off x="918911"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5"/>
            <p:cNvCxnSpPr>
              <a:cxnSpLocks/>
            </p:cNvCxnSpPr>
            <p:nvPr/>
          </p:nvCxnSpPr>
          <p:spPr>
            <a:xfrm>
              <a:off x="2447877"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26"/>
            <p:cNvCxnSpPr>
              <a:cxnSpLocks/>
            </p:cNvCxnSpPr>
            <p:nvPr/>
          </p:nvCxnSpPr>
          <p:spPr>
            <a:xfrm>
              <a:off x="2456340"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867752" y="3370024"/>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35" name="矩形 34"/>
            <p:cNvSpPr/>
            <p:nvPr/>
          </p:nvSpPr>
          <p:spPr>
            <a:xfrm>
              <a:off x="2876215" y="4436293"/>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36" name="矩形 35"/>
            <p:cNvSpPr/>
            <p:nvPr/>
          </p:nvSpPr>
          <p:spPr>
            <a:xfrm>
              <a:off x="377833" y="4640348"/>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37" name="矩形 36"/>
            <p:cNvSpPr/>
            <p:nvPr/>
          </p:nvSpPr>
          <p:spPr>
            <a:xfrm>
              <a:off x="358577" y="3574079"/>
              <a:ext cx="612668"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grpSp>
      <p:sp>
        <p:nvSpPr>
          <p:cNvPr id="40" name="标题 39"/>
          <p:cNvSpPr>
            <a:spLocks noGrp="1"/>
          </p:cNvSpPr>
          <p:nvPr>
            <p:ph type="title"/>
          </p:nvPr>
        </p:nvSpPr>
        <p:spPr>
          <a:xfrm>
            <a:off x="816128" y="159514"/>
            <a:ext cx="9753146" cy="674233"/>
          </a:xfrm>
        </p:spPr>
        <p:txBody>
          <a:bodyPr/>
          <a:lstStyle/>
          <a:p>
            <a:r>
              <a:rPr kumimoji="1" lang="en-US" altLang="zh-CN" dirty="0" smtClean="0"/>
              <a:t>LSTM</a:t>
            </a:r>
            <a:endParaRPr kumimoji="1" lang="zh-CN" altLang="en-US" dirty="0"/>
          </a:p>
        </p:txBody>
      </p:sp>
    </p:spTree>
    <p:extLst>
      <p:ext uri="{BB962C8B-B14F-4D97-AF65-F5344CB8AC3E}">
        <p14:creationId xmlns:p14="http://schemas.microsoft.com/office/powerpoint/2010/main" val="69861339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151577" y="2379784"/>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5074081" y="2347657"/>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sp>
        <p:nvSpPr>
          <p:cNvPr id="2" name="標題 1"/>
          <p:cNvSpPr>
            <a:spLocks noGrp="1"/>
          </p:cNvSpPr>
          <p:nvPr>
            <p:ph type="title"/>
          </p:nvPr>
        </p:nvSpPr>
        <p:spPr>
          <a:xfrm>
            <a:off x="746126" y="158524"/>
            <a:ext cx="11104498" cy="674233"/>
          </a:xfrm>
        </p:spPr>
        <p:txBody>
          <a:bodyPr/>
          <a:lstStyle/>
          <a:p>
            <a:r>
              <a:rPr lang="en-US" altLang="zh-TW" dirty="0" smtClean="0"/>
              <a:t>GRU</a:t>
            </a:r>
            <a:r>
              <a:rPr lang="zh-CN" altLang="en-US" dirty="0" smtClean="0"/>
              <a:t>（</a:t>
            </a:r>
            <a:r>
              <a:rPr lang="en-US" altLang="zh-CN" dirty="0"/>
              <a:t> Gated Recurrent </a:t>
            </a:r>
            <a:r>
              <a:rPr lang="en-US" altLang="zh-CN" dirty="0" smtClean="0"/>
              <a:t>Unit</a:t>
            </a:r>
            <a:r>
              <a:rPr lang="zh-CN" altLang="en-US" dirty="0" smtClean="0"/>
              <a:t>）</a:t>
            </a:r>
            <a:endParaRPr lang="zh-TW" altLang="en-US" dirty="0"/>
          </a:p>
        </p:txBody>
      </p:sp>
      <p:sp>
        <p:nvSpPr>
          <p:cNvPr id="8" name="矩形 7"/>
          <p:cNvSpPr/>
          <p:nvPr/>
        </p:nvSpPr>
        <p:spPr>
          <a:xfrm>
            <a:off x="6042949" y="468685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a:t>
            </a:r>
            <a:endParaRPr lang="zh-TW" altLang="en-US" sz="2400" baseline="30000" dirty="0"/>
          </a:p>
        </p:txBody>
      </p:sp>
      <p:sp>
        <p:nvSpPr>
          <p:cNvPr id="13" name="矩形 12"/>
          <p:cNvSpPr/>
          <p:nvPr/>
        </p:nvSpPr>
        <p:spPr>
          <a:xfrm>
            <a:off x="7302823" y="47198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baseline="30000" dirty="0"/>
          </a:p>
        </p:txBody>
      </p:sp>
      <p:grpSp>
        <p:nvGrpSpPr>
          <p:cNvPr id="32" name="群組 31"/>
          <p:cNvGrpSpPr/>
          <p:nvPr/>
        </p:nvGrpSpPr>
        <p:grpSpPr>
          <a:xfrm>
            <a:off x="8598235" y="1033586"/>
            <a:ext cx="907572" cy="461665"/>
            <a:chOff x="3326306" y="1395097"/>
            <a:chExt cx="907572" cy="461665"/>
          </a:xfrm>
        </p:grpSpPr>
        <p:sp>
          <p:nvSpPr>
            <p:cNvPr id="23" name="矩形 22"/>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4" name="文字方塊 23"/>
            <p:cNvSpPr txBox="1"/>
            <p:nvPr/>
          </p:nvSpPr>
          <p:spPr>
            <a:xfrm>
              <a:off x="3326306" y="1395097"/>
              <a:ext cx="907572" cy="461665"/>
            </a:xfrm>
            <a:prstGeom prst="rect">
              <a:avLst/>
            </a:prstGeom>
            <a:noFill/>
          </p:spPr>
          <p:txBody>
            <a:bodyPr wrap="square" rtlCol="0">
              <a:spAutoFit/>
            </a:bodyPr>
            <a:lstStyle/>
            <a:p>
              <a:pPr algn="ctr"/>
              <a:r>
                <a:rPr lang="en-US" altLang="zh-TW" sz="2400" dirty="0" err="1">
                  <a:solidFill>
                    <a:schemeClr val="bg1"/>
                  </a:solidFill>
                </a:rPr>
                <a:t>y</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25" name="直線單箭頭接點 24"/>
          <p:cNvCxnSpPr>
            <a:cxnSpLocks/>
            <a:endCxn id="86" idx="4"/>
          </p:cNvCxnSpPr>
          <p:nvPr/>
        </p:nvCxnSpPr>
        <p:spPr>
          <a:xfrm flipH="1" flipV="1">
            <a:off x="6357669" y="3405776"/>
            <a:ext cx="18804" cy="12579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118" idx="2"/>
          </p:cNvCxnSpPr>
          <p:nvPr/>
        </p:nvCxnSpPr>
        <p:spPr>
          <a:xfrm flipV="1">
            <a:off x="5859811" y="2570254"/>
            <a:ext cx="1591169"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向下箭號 161"/>
          <p:cNvSpPr/>
          <p:nvPr/>
        </p:nvSpPr>
        <p:spPr>
          <a:xfrm flipV="1">
            <a:off x="8840439" y="1553134"/>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3" name="向下箭號 165"/>
          <p:cNvSpPr/>
          <p:nvPr/>
        </p:nvSpPr>
        <p:spPr>
          <a:xfrm rot="18993628" flipV="1">
            <a:off x="6466948" y="5087568"/>
            <a:ext cx="438150" cy="87276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手繪多邊形 4"/>
          <p:cNvSpPr/>
          <p:nvPr/>
        </p:nvSpPr>
        <p:spPr>
          <a:xfrm>
            <a:off x="5892543" y="2580725"/>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單箭頭接點 80"/>
          <p:cNvCxnSpPr>
            <a:cxnSpLocks/>
          </p:cNvCxnSpPr>
          <p:nvPr/>
        </p:nvCxnSpPr>
        <p:spPr>
          <a:xfrm flipV="1">
            <a:off x="9034106" y="3907932"/>
            <a:ext cx="0" cy="9263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6227108" y="5933169"/>
            <a:ext cx="1720252" cy="480851"/>
            <a:chOff x="4853681" y="5907782"/>
            <a:chExt cx="1720252" cy="480851"/>
          </a:xfrm>
        </p:grpSpPr>
        <p:grpSp>
          <p:nvGrpSpPr>
            <p:cNvPr id="4" name="群組 3"/>
            <p:cNvGrpSpPr/>
            <p:nvPr/>
          </p:nvGrpSpPr>
          <p:grpSpPr>
            <a:xfrm>
              <a:off x="5666361" y="5926968"/>
              <a:ext cx="907572" cy="461665"/>
              <a:chOff x="4765592" y="6396335"/>
              <a:chExt cx="907572" cy="461665"/>
            </a:xfrm>
          </p:grpSpPr>
          <p:sp>
            <p:nvSpPr>
              <p:cNvPr id="5" name="矩形 4"/>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8" name="矩形 97"/>
            <p:cNvSpPr/>
            <p:nvPr/>
          </p:nvSpPr>
          <p:spPr>
            <a:xfrm>
              <a:off x="4913487" y="5954231"/>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文字方塊 98"/>
            <p:cNvSpPr txBox="1"/>
            <p:nvPr/>
          </p:nvSpPr>
          <p:spPr>
            <a:xfrm>
              <a:off x="4853681" y="5907782"/>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cxnSp>
        <p:nvCxnSpPr>
          <p:cNvPr id="105" name="直線單箭頭接點 104"/>
          <p:cNvCxnSpPr>
            <a:cxnSpLocks/>
          </p:cNvCxnSpPr>
          <p:nvPr/>
        </p:nvCxnSpPr>
        <p:spPr>
          <a:xfrm flipV="1">
            <a:off x="5557253" y="2814675"/>
            <a:ext cx="0" cy="332394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649772" y="1147763"/>
            <a:ext cx="1927419" cy="1722631"/>
          </a:xfrm>
          <a:prstGeom prst="rect">
            <a:avLst/>
          </a:prstGeom>
        </p:spPr>
      </p:pic>
      <p:sp>
        <p:nvSpPr>
          <p:cNvPr id="83" name="矩形 82"/>
          <p:cNvSpPr/>
          <p:nvPr/>
        </p:nvSpPr>
        <p:spPr>
          <a:xfrm>
            <a:off x="8699514" y="472682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h'</a:t>
            </a:r>
            <a:endParaRPr lang="zh-TW" altLang="en-US" sz="2400" baseline="30000" dirty="0"/>
          </a:p>
        </p:txBody>
      </p:sp>
      <p:cxnSp>
        <p:nvCxnSpPr>
          <p:cNvPr id="84" name="直線單箭頭接點 83"/>
          <p:cNvCxnSpPr>
            <a:cxnSpLocks/>
          </p:cNvCxnSpPr>
          <p:nvPr/>
        </p:nvCxnSpPr>
        <p:spPr>
          <a:xfrm flipV="1">
            <a:off x="5583536" y="6145819"/>
            <a:ext cx="69108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6138594" y="2967626"/>
            <a:ext cx="438150" cy="438150"/>
            <a:chOff x="6656524" y="2699227"/>
            <a:chExt cx="438150" cy="438150"/>
          </a:xfrm>
        </p:grpSpPr>
        <p:sp>
          <p:nvSpPr>
            <p:cNvPr id="86" name="橢圓 85"/>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4"/>
                  <a:stretch>
                    <a:fillRect l="-25455" r="-25455" b="-18333"/>
                  </a:stretch>
                </a:blipFill>
              </p:spPr>
              <p:txBody>
                <a:bodyPr/>
                <a:lstStyle/>
                <a:p>
                  <a:r>
                    <a:rPr lang="zh-TW" altLang="en-US">
                      <a:noFill/>
                    </a:rPr>
                    <a:t> </a:t>
                  </a:r>
                </a:p>
              </p:txBody>
            </p:sp>
          </mc:Fallback>
        </mc:AlternateContent>
      </p:grpSp>
      <p:grpSp>
        <p:nvGrpSpPr>
          <p:cNvPr id="88" name="群組 87"/>
          <p:cNvGrpSpPr/>
          <p:nvPr/>
        </p:nvGrpSpPr>
        <p:grpSpPr>
          <a:xfrm>
            <a:off x="8649110" y="5915859"/>
            <a:ext cx="907572" cy="461665"/>
            <a:chOff x="4765592" y="6396335"/>
            <a:chExt cx="907572" cy="461665"/>
          </a:xfrm>
        </p:grpSpPr>
        <p:sp>
          <p:nvSpPr>
            <p:cNvPr id="89" name="矩形 88"/>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0" name="文字方塊 89"/>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1" name="向下箭號 162"/>
          <p:cNvSpPr/>
          <p:nvPr/>
        </p:nvSpPr>
        <p:spPr>
          <a:xfrm flipV="1">
            <a:off x="8832946" y="5274596"/>
            <a:ext cx="438150" cy="55070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2" name="向下箭號 162"/>
          <p:cNvSpPr/>
          <p:nvPr/>
        </p:nvSpPr>
        <p:spPr>
          <a:xfrm rot="7262412" flipV="1">
            <a:off x="7446150" y="2971452"/>
            <a:ext cx="290229" cy="2589734"/>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15" name="直線單箭頭接點 114"/>
          <p:cNvCxnSpPr>
            <a:cxnSpLocks/>
            <a:endCxn id="119" idx="2"/>
          </p:cNvCxnSpPr>
          <p:nvPr/>
        </p:nvCxnSpPr>
        <p:spPr>
          <a:xfrm flipV="1">
            <a:off x="7644147" y="2744309"/>
            <a:ext cx="0" cy="1959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a:off x="7692650" y="3676497"/>
            <a:ext cx="1068342" cy="8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7450979" y="2351179"/>
            <a:ext cx="438150" cy="438150"/>
            <a:chOff x="6656524" y="2699227"/>
            <a:chExt cx="438150" cy="438150"/>
          </a:xfrm>
        </p:grpSpPr>
        <p:sp>
          <p:nvSpPr>
            <p:cNvPr id="118" name="橢圓 11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5"/>
                  <a:stretch>
                    <a:fillRect l="-23636" r="-27273" b="-18333"/>
                  </a:stretch>
                </a:blipFill>
              </p:spPr>
              <p:txBody>
                <a:bodyPr/>
                <a:lstStyle/>
                <a:p>
                  <a:r>
                    <a:rPr lang="zh-TW" altLang="en-US">
                      <a:noFill/>
                    </a:rPr>
                    <a:t> </a:t>
                  </a:r>
                </a:p>
              </p:txBody>
            </p:sp>
          </mc:Fallback>
        </mc:AlternateContent>
      </p:grpSp>
      <p:grpSp>
        <p:nvGrpSpPr>
          <p:cNvPr id="120" name="群組 119"/>
          <p:cNvGrpSpPr/>
          <p:nvPr/>
        </p:nvGrpSpPr>
        <p:grpSpPr>
          <a:xfrm>
            <a:off x="8815031" y="3445312"/>
            <a:ext cx="438150" cy="438150"/>
            <a:chOff x="6656524" y="2699227"/>
            <a:chExt cx="438150" cy="438150"/>
          </a:xfrm>
        </p:grpSpPr>
        <p:sp>
          <p:nvSpPr>
            <p:cNvPr id="121" name="橢圓 120"/>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2" name="文字方塊 121"/>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6"/>
                  <a:stretch>
                    <a:fillRect l="-25455" r="-25455" b="-18033"/>
                  </a:stretch>
                </a:blipFill>
              </p:spPr>
              <p:txBody>
                <a:bodyPr/>
                <a:lstStyle/>
                <a:p>
                  <a:r>
                    <a:rPr lang="zh-TW" altLang="en-US">
                      <a:noFill/>
                    </a:rPr>
                    <a:t> </a:t>
                  </a:r>
                </a:p>
              </p:txBody>
            </p:sp>
          </mc:Fallback>
        </mc:AlternateContent>
      </p:grpSp>
      <p:sp>
        <p:nvSpPr>
          <p:cNvPr id="29" name="文字方塊 28"/>
          <p:cNvSpPr txBox="1"/>
          <p:nvPr/>
        </p:nvSpPr>
        <p:spPr>
          <a:xfrm>
            <a:off x="8145630" y="3198251"/>
            <a:ext cx="705603" cy="461665"/>
          </a:xfrm>
          <a:prstGeom prst="rect">
            <a:avLst/>
          </a:prstGeom>
          <a:noFill/>
        </p:spPr>
        <p:txBody>
          <a:bodyPr wrap="square" rtlCol="0">
            <a:spAutoFit/>
          </a:bodyPr>
          <a:lstStyle/>
          <a:p>
            <a:r>
              <a:rPr lang="en-US" altLang="zh-TW" sz="2400" dirty="0"/>
              <a:t>1-</a:t>
            </a:r>
            <a:endParaRPr lang="zh-TW" altLang="en-US" sz="2400" dirty="0"/>
          </a:p>
        </p:txBody>
      </p:sp>
      <p:grpSp>
        <p:nvGrpSpPr>
          <p:cNvPr id="123" name="群組 122"/>
          <p:cNvGrpSpPr/>
          <p:nvPr/>
        </p:nvGrpSpPr>
        <p:grpSpPr>
          <a:xfrm>
            <a:off x="8818279" y="2359414"/>
            <a:ext cx="438150" cy="438150"/>
            <a:chOff x="6656524" y="2699227"/>
            <a:chExt cx="438150" cy="438150"/>
          </a:xfrm>
        </p:grpSpPr>
        <p:sp>
          <p:nvSpPr>
            <p:cNvPr id="124" name="橢圓 123"/>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25" name="文字方塊 124"/>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7"/>
                  <a:stretch>
                    <a:fillRect l="-19565" r="-19565" b="-8889"/>
                  </a:stretch>
                </a:blipFill>
              </p:spPr>
              <p:txBody>
                <a:bodyPr/>
                <a:lstStyle/>
                <a:p>
                  <a:r>
                    <a:rPr lang="zh-TW" altLang="en-US">
                      <a:noFill/>
                    </a:rPr>
                    <a:t> </a:t>
                  </a:r>
                </a:p>
              </p:txBody>
            </p:sp>
          </mc:Fallback>
        </mc:AlternateContent>
      </p:grpSp>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038" y="3256426"/>
            <a:ext cx="3445367" cy="3155791"/>
          </a:xfrm>
          <a:prstGeom prst="rect">
            <a:avLst/>
          </a:prstGeom>
        </p:spPr>
      </p:pic>
      <p:cxnSp>
        <p:nvCxnSpPr>
          <p:cNvPr id="93" name="直線單箭頭接點 92"/>
          <p:cNvCxnSpPr>
            <a:cxnSpLocks/>
            <a:stCxn id="90" idx="1"/>
          </p:cNvCxnSpPr>
          <p:nvPr/>
        </p:nvCxnSpPr>
        <p:spPr>
          <a:xfrm flipH="1">
            <a:off x="7873900" y="6146691"/>
            <a:ext cx="775210" cy="486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向下箭號 165"/>
          <p:cNvSpPr/>
          <p:nvPr/>
        </p:nvSpPr>
        <p:spPr>
          <a:xfrm rot="2321610" flipV="1">
            <a:off x="7225334" y="5104334"/>
            <a:ext cx="438150" cy="82069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1" name="直線單箭頭接點 100"/>
          <p:cNvCxnSpPr>
            <a:cxnSpLocks/>
          </p:cNvCxnSpPr>
          <p:nvPr/>
        </p:nvCxnSpPr>
        <p:spPr>
          <a:xfrm>
            <a:off x="7943438" y="2580725"/>
            <a:ext cx="8466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p:cNvCxnSpPr>
          <p:nvPr/>
        </p:nvCxnSpPr>
        <p:spPr>
          <a:xfrm flipV="1">
            <a:off x="9022694" y="2811957"/>
            <a:ext cx="0" cy="6019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9299958" y="2335778"/>
            <a:ext cx="1368043" cy="461665"/>
            <a:chOff x="7775957" y="2350291"/>
            <a:chExt cx="1368043" cy="461665"/>
          </a:xfrm>
        </p:grpSpPr>
        <p:grpSp>
          <p:nvGrpSpPr>
            <p:cNvPr id="96" name="群組 95"/>
            <p:cNvGrpSpPr/>
            <p:nvPr/>
          </p:nvGrpSpPr>
          <p:grpSpPr>
            <a:xfrm>
              <a:off x="8236428" y="2350291"/>
              <a:ext cx="907572" cy="461665"/>
              <a:chOff x="4440136" y="3005198"/>
              <a:chExt cx="907572" cy="461665"/>
            </a:xfrm>
          </p:grpSpPr>
          <p:sp>
            <p:nvSpPr>
              <p:cNvPr id="94" name="矩形 93"/>
              <p:cNvSpPr/>
              <p:nvPr/>
            </p:nvSpPr>
            <p:spPr>
              <a:xfrm>
                <a:off x="4488246" y="3051646"/>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5" name="文字方塊 94"/>
              <p:cNvSpPr txBox="1"/>
              <p:nvPr/>
            </p:nvSpPr>
            <p:spPr>
              <a:xfrm>
                <a:off x="4440136" y="3005198"/>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104" name="直線單箭頭接點 103"/>
            <p:cNvCxnSpPr>
              <a:cxnSpLocks/>
            </p:cNvCxnSpPr>
            <p:nvPr/>
          </p:nvCxnSpPr>
          <p:spPr>
            <a:xfrm>
              <a:off x="7775957" y="2607264"/>
              <a:ext cx="5134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5573176" y="4248367"/>
            <a:ext cx="800219" cy="461665"/>
          </a:xfrm>
          <a:prstGeom prst="rect">
            <a:avLst/>
          </a:prstGeom>
        </p:spPr>
        <p:txBody>
          <a:bodyPr wrap="none">
            <a:spAutoFit/>
          </a:bodyPr>
          <a:lstStyle/>
          <a:p>
            <a:r>
              <a:rPr lang="zh-CN" altLang="en-US" sz="2400" dirty="0" smtClean="0">
                <a:solidFill>
                  <a:srgbClr val="C00000"/>
                </a:solidFill>
                <a:latin typeface="Microsoft YaHei" charset="-122"/>
                <a:ea typeface="Microsoft YaHei" charset="-122"/>
                <a:cs typeface="Microsoft YaHei" charset="-122"/>
              </a:rPr>
              <a:t>重置</a:t>
            </a:r>
            <a:endParaRPr lang="zh-TW" altLang="en-US" sz="2400" dirty="0">
              <a:solidFill>
                <a:srgbClr val="C00000"/>
              </a:solidFill>
              <a:latin typeface="Microsoft YaHei" charset="-122"/>
              <a:ea typeface="Microsoft YaHei" charset="-122"/>
              <a:cs typeface="Microsoft YaHei" charset="-122"/>
            </a:endParaRPr>
          </a:p>
        </p:txBody>
      </p:sp>
      <p:sp>
        <p:nvSpPr>
          <p:cNvPr id="108" name="矩形 107"/>
          <p:cNvSpPr/>
          <p:nvPr/>
        </p:nvSpPr>
        <p:spPr>
          <a:xfrm>
            <a:off x="6884663" y="4265161"/>
            <a:ext cx="800219" cy="461665"/>
          </a:xfrm>
          <a:prstGeom prst="rect">
            <a:avLst/>
          </a:prstGeom>
        </p:spPr>
        <p:txBody>
          <a:bodyPr wrap="none">
            <a:spAutoFit/>
          </a:bodyPr>
          <a:lstStyle/>
          <a:p>
            <a:r>
              <a:rPr lang="zh-CN" altLang="en-US" sz="2400" dirty="0" smtClean="0">
                <a:solidFill>
                  <a:srgbClr val="C00000"/>
                </a:solidFill>
                <a:latin typeface="Microsoft YaHei" charset="-122"/>
                <a:ea typeface="Microsoft YaHei" charset="-122"/>
                <a:cs typeface="Microsoft YaHei" charset="-122"/>
              </a:rPr>
              <a:t>更新</a:t>
            </a:r>
            <a:endParaRPr lang="zh-TW" altLang="en-US" sz="2400" dirty="0">
              <a:solidFill>
                <a:srgbClr val="C0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9" name="文字方塊 108"/>
              <p:cNvSpPr txBox="1"/>
              <p:nvPr/>
            </p:nvSpPr>
            <p:spPr>
              <a:xfrm>
                <a:off x="4382782" y="992461"/>
                <a:ext cx="42243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r>
                        <a:rPr lang="en-US" altLang="zh-TW" sz="2800" i="1" smtClean="0">
                          <a:latin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r>
                            <a:rPr lang="en-US" altLang="zh-CN" sz="2800" b="0" i="1" smtClean="0">
                              <a:latin typeface="Cambria Math" charset="0"/>
                            </a:rPr>
                            <m:t>−1</m:t>
                          </m:r>
                        </m:sup>
                      </m:sSup>
                      <m:r>
                        <a:rPr lang="en-US" altLang="zh-TW" sz="2800" i="1">
                          <a:latin typeface="Cambria Math" panose="02040503050406030204" pitchFamily="18" charset="0"/>
                        </a:rPr>
                        <m:t>+</m:t>
                      </m:r>
                      <m:d>
                        <m:dPr>
                          <m:ctrlPr>
                            <a:rPr lang="en-US" altLang="zh-TW" sz="2800" i="1">
                              <a:latin typeface="Cambria Math"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𝑧</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m:t>
                          </m:r>
                        </m:sup>
                      </m:sSup>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4382782" y="992461"/>
                <a:ext cx="4224362" cy="430887"/>
              </a:xfrm>
              <a:prstGeom prst="rect">
                <a:avLst/>
              </a:prstGeom>
              <a:blipFill rotWithShape="0">
                <a:blip r:embed="rId9"/>
                <a:stretch>
                  <a:fillRect/>
                </a:stretch>
              </a:blipFill>
            </p:spPr>
            <p:txBody>
              <a:bodyPr/>
              <a:lstStyle/>
              <a:p>
                <a:r>
                  <a:rPr lang="zh-CN" altLang="en-US">
                    <a:noFill/>
                  </a:rPr>
                  <a:t> </a:t>
                </a:r>
              </a:p>
            </p:txBody>
          </p:sp>
        </mc:Fallback>
      </mc:AlternateContent>
      <p:sp>
        <p:nvSpPr>
          <p:cNvPr id="11" name="矩形 10"/>
          <p:cNvSpPr/>
          <p:nvPr/>
        </p:nvSpPr>
        <p:spPr>
          <a:xfrm>
            <a:off x="9523184" y="4664030"/>
            <a:ext cx="2740956" cy="707886"/>
          </a:xfrm>
          <a:prstGeom prst="rect">
            <a:avLst/>
          </a:prstGeom>
        </p:spPr>
        <p:txBody>
          <a:bodyPr wrap="square">
            <a:spAutoFit/>
          </a:bodyPr>
          <a:lstStyle/>
          <a:p>
            <a:r>
              <a:rPr lang="zh-CN" altLang="en-US" sz="2000" dirty="0" smtClean="0">
                <a:solidFill>
                  <a:srgbClr val="09405E"/>
                </a:solidFill>
                <a:latin typeface="Microsoft YaHei" charset="-122"/>
                <a:ea typeface="Microsoft YaHei" charset="-122"/>
                <a:cs typeface="Microsoft YaHei" charset="-122"/>
              </a:rPr>
              <a:t>使用</a:t>
            </a:r>
            <a:r>
              <a:rPr lang="en-US" altLang="zh-CN" sz="2000" dirty="0">
                <a:solidFill>
                  <a:srgbClr val="09405E"/>
                </a:solidFill>
                <a:latin typeface="Microsoft YaHei" charset="-122"/>
                <a:ea typeface="Microsoft YaHei" charset="-122"/>
                <a:cs typeface="Microsoft YaHei" charset="-122"/>
              </a:rPr>
              <a:t>reset</a:t>
            </a:r>
            <a:r>
              <a:rPr lang="zh-CN" altLang="en-US" sz="2000" dirty="0">
                <a:solidFill>
                  <a:srgbClr val="09405E"/>
                </a:solidFill>
                <a:latin typeface="Microsoft YaHei" charset="-122"/>
                <a:ea typeface="Microsoft YaHei" charset="-122"/>
                <a:cs typeface="Microsoft YaHei" charset="-122"/>
              </a:rPr>
              <a:t>门控来得到“重置”之后的数据。</a:t>
            </a:r>
          </a:p>
        </p:txBody>
      </p:sp>
      <mc:AlternateContent xmlns:mc="http://schemas.openxmlformats.org/markup-compatibility/2006" xmlns:a14="http://schemas.microsoft.com/office/drawing/2010/main">
        <mc:Choice Requires="a14">
          <p:sp>
            <p:nvSpPr>
              <p:cNvPr id="12" name="Rectangle 3"/>
              <p:cNvSpPr>
                <a:spLocks noChangeArrowheads="1"/>
              </p:cNvSpPr>
              <p:nvPr/>
            </p:nvSpPr>
            <p:spPr bwMode="auto">
              <a:xfrm>
                <a:off x="4095405" y="1415506"/>
                <a:ext cx="466558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a:r>
                  <a:rPr lang="zh-CN" altLang="zh-CN" sz="2000" dirty="0">
                    <a:solidFill>
                      <a:srgbClr val="09405E"/>
                    </a:solidFill>
                    <a:latin typeface="Microsoft YaHei" charset="-122"/>
                    <a:ea typeface="Microsoft YaHei" charset="-122"/>
                    <a:cs typeface="Microsoft YaHei" charset="-122"/>
                  </a:rPr>
                  <a:t>同一个门控</a:t>
                </a:r>
                <a14:m>
                  <m:oMath xmlns:m="http://schemas.openxmlformats.org/officeDocument/2006/math">
                    <m:r>
                      <a:rPr lang="en-US" altLang="zh-TW" sz="2000">
                        <a:solidFill>
                          <a:srgbClr val="09405E"/>
                        </a:solidFill>
                        <a:latin typeface="Cambria Math" charset="0"/>
                        <a:ea typeface="Microsoft YaHei" charset="-122"/>
                        <a:cs typeface="Microsoft YaHei" charset="-122"/>
                      </a:rPr>
                      <m:t>𝑧</m:t>
                    </m:r>
                    <m:r>
                      <a:rPr lang="en-US" altLang="zh-TW" sz="2000">
                        <a:solidFill>
                          <a:srgbClr val="09405E"/>
                        </a:solidFill>
                        <a:latin typeface="Cambria Math" charset="0"/>
                        <a:ea typeface="Microsoft YaHei" charset="-122"/>
                        <a:cs typeface="Microsoft YaHei" charset="-122"/>
                      </a:rPr>
                      <m:t> </m:t>
                    </m:r>
                  </m:oMath>
                </a14:m>
                <a:r>
                  <a:rPr lang="zh-CN" altLang="zh-CN" sz="2000" dirty="0" smtClean="0">
                    <a:solidFill>
                      <a:srgbClr val="09405E"/>
                    </a:solidFill>
                    <a:latin typeface="Microsoft YaHei" charset="-122"/>
                    <a:ea typeface="Microsoft YaHei" charset="-122"/>
                    <a:cs typeface="Microsoft YaHei" charset="-122"/>
                  </a:rPr>
                  <a:t>同时</a:t>
                </a:r>
                <a:r>
                  <a:rPr lang="zh-CN" altLang="en-US" sz="2000" dirty="0" smtClean="0">
                    <a:solidFill>
                      <a:srgbClr val="09405E"/>
                    </a:solidFill>
                    <a:latin typeface="Microsoft YaHei" charset="-122"/>
                    <a:ea typeface="Microsoft YaHei" charset="-122"/>
                    <a:cs typeface="Microsoft YaHei" charset="-122"/>
                  </a:rPr>
                  <a:t>控制</a:t>
                </a:r>
                <a:r>
                  <a:rPr lang="zh-CN" altLang="zh-CN" sz="2000" dirty="0" smtClean="0">
                    <a:solidFill>
                      <a:srgbClr val="09405E"/>
                    </a:solidFill>
                    <a:latin typeface="Microsoft YaHei" charset="-122"/>
                    <a:ea typeface="Microsoft YaHei" charset="-122"/>
                    <a:cs typeface="Microsoft YaHei" charset="-122"/>
                  </a:rPr>
                  <a:t>遗忘</a:t>
                </a:r>
                <a:r>
                  <a:rPr lang="zh-CN" altLang="en-US" sz="2000" dirty="0" smtClean="0">
                    <a:solidFill>
                      <a:srgbClr val="09405E"/>
                    </a:solidFill>
                    <a:latin typeface="Microsoft YaHei" charset="-122"/>
                    <a:ea typeface="Microsoft YaHei" charset="-122"/>
                    <a:cs typeface="Microsoft YaHei" charset="-122"/>
                  </a:rPr>
                  <a:t>多少旧信息</a:t>
                </a:r>
                <a:r>
                  <a:rPr lang="zh-CN" altLang="en-US" sz="2000" dirty="0" smtClean="0">
                    <a:solidFill>
                      <a:srgbClr val="09405E"/>
                    </a:solidFill>
                    <a:latin typeface="Cambria Math" charset="0"/>
                    <a:ea typeface="Microsoft YaHei" charset="-122"/>
                    <a:cs typeface="Microsoft YaHei" charset="-122"/>
                  </a:rPr>
                  <a:t>（</a:t>
                </a:r>
                <a14:m>
                  <m:oMath xmlns:m="http://schemas.openxmlformats.org/officeDocument/2006/math">
                    <m:sSup>
                      <m:sSupPr>
                        <m:ctrlPr>
                          <a:rPr lang="en-US" altLang="zh-TW" sz="2000" i="1">
                            <a:solidFill>
                              <a:srgbClr val="09405E"/>
                            </a:solidFill>
                            <a:latin typeface="Cambria Math"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𝑡</m:t>
                        </m:r>
                        <m:r>
                          <a:rPr lang="en-US" altLang="zh-CN" sz="2000">
                            <a:solidFill>
                              <a:srgbClr val="09405E"/>
                            </a:solidFill>
                            <a:latin typeface="Cambria Math" charset="0"/>
                            <a:ea typeface="Microsoft YaHei" charset="-122"/>
                            <a:cs typeface="Microsoft YaHei" charset="-122"/>
                          </a:rPr>
                          <m:t>−1</m:t>
                        </m:r>
                      </m:sup>
                    </m:sSup>
                  </m:oMath>
                </a14:m>
                <a:r>
                  <a:rPr lang="zh-CN" altLang="en-US" sz="2000" dirty="0">
                    <a:solidFill>
                      <a:srgbClr val="09405E"/>
                    </a:solidFill>
                    <a:latin typeface="Cambria Math" charset="0"/>
                    <a:ea typeface="Microsoft YaHei" charset="-122"/>
                    <a:cs typeface="Microsoft YaHei" charset="-122"/>
                  </a:rPr>
                  <a:t>）</a:t>
                </a:r>
                <a:r>
                  <a:rPr lang="zh-CN" altLang="zh-CN" sz="2000" dirty="0" smtClean="0">
                    <a:solidFill>
                      <a:srgbClr val="09405E"/>
                    </a:solidFill>
                    <a:latin typeface="Cambria Math" charset="0"/>
                    <a:ea typeface="Microsoft YaHei" charset="-122"/>
                    <a:cs typeface="Microsoft YaHei" charset="-122"/>
                  </a:rPr>
                  <a:t>和记忆</a:t>
                </a:r>
                <a:r>
                  <a:rPr lang="zh-CN" altLang="en-US" sz="2000" dirty="0" smtClean="0">
                    <a:solidFill>
                      <a:srgbClr val="09405E"/>
                    </a:solidFill>
                    <a:latin typeface="Cambria Math" charset="0"/>
                    <a:ea typeface="Microsoft YaHei" charset="-122"/>
                    <a:cs typeface="Microsoft YaHei" charset="-122"/>
                  </a:rPr>
                  <a:t>多少新</a:t>
                </a:r>
                <a:r>
                  <a:rPr lang="zh-CN" altLang="en-US" sz="2000" dirty="0">
                    <a:solidFill>
                      <a:srgbClr val="09405E"/>
                    </a:solidFill>
                    <a:latin typeface="Cambria Math" charset="0"/>
                    <a:ea typeface="Microsoft YaHei" charset="-122"/>
                    <a:cs typeface="Microsoft YaHei" charset="-122"/>
                  </a:rPr>
                  <a:t>信息（</a:t>
                </a:r>
                <a14:m>
                  <m:oMath xmlns:m="http://schemas.openxmlformats.org/officeDocument/2006/math">
                    <m:sSup>
                      <m:sSupPr>
                        <m:ctrlPr>
                          <a:rPr lang="en-US" altLang="zh-TW" sz="2000" i="1">
                            <a:solidFill>
                              <a:srgbClr val="09405E"/>
                            </a:solidFill>
                            <a:latin typeface="Cambria Math"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m:t>
                        </m:r>
                      </m:sup>
                    </m:sSup>
                  </m:oMath>
                </a14:m>
                <a:r>
                  <a:rPr lang="zh-CN" altLang="en-US" sz="2000" dirty="0">
                    <a:solidFill>
                      <a:srgbClr val="09405E"/>
                    </a:solidFill>
                    <a:latin typeface="Cambria Math" charset="0"/>
                    <a:ea typeface="Microsoft YaHei" charset="-122"/>
                    <a:cs typeface="Microsoft YaHei" charset="-122"/>
                  </a:rPr>
                  <a:t>）</a:t>
                </a:r>
                <a:endParaRPr lang="zh-CN" altLang="zh-CN" sz="2000" dirty="0">
                  <a:solidFill>
                    <a:srgbClr val="09405E"/>
                  </a:solidFill>
                  <a:latin typeface="Cambria Math" charset="0"/>
                  <a:ea typeface="Microsoft YaHei" charset="-122"/>
                  <a:cs typeface="Microsoft YaHei" charset="-122"/>
                </a:endParaRPr>
              </a:p>
            </p:txBody>
          </p:sp>
        </mc:Choice>
        <mc:Fallback xmlns="">
          <p:sp>
            <p:nvSpPr>
              <p:cNvPr id="12" name="Rectangle 3"/>
              <p:cNvSpPr>
                <a:spLocks noRot="1" noChangeAspect="1" noMove="1" noResize="1" noEditPoints="1" noAdjustHandles="1" noChangeArrowheads="1" noChangeShapeType="1" noTextEdit="1"/>
              </p:cNvSpPr>
              <p:nvPr/>
            </p:nvSpPr>
            <p:spPr bwMode="auto">
              <a:xfrm>
                <a:off x="4095405" y="1415506"/>
                <a:ext cx="4665588" cy="707886"/>
              </a:xfrm>
              <a:prstGeom prst="rect">
                <a:avLst/>
              </a:prstGeom>
              <a:blipFill rotWithShape="0">
                <a:blip r:embed="rId10"/>
                <a:stretch>
                  <a:fillRect l="-1438" t="-55172" b="-29310"/>
                </a:stretch>
              </a:blipFill>
              <a:ln>
                <a:noFill/>
              </a:ln>
              <a:effectLst/>
            </p:spPr>
            <p:txBody>
              <a:bodyPr/>
              <a:lstStyle/>
              <a:p>
                <a:r>
                  <a:rPr lang="zh-CN" altLang="en-US">
                    <a:noFill/>
                  </a:rPr>
                  <a:t> </a:t>
                </a:r>
              </a:p>
            </p:txBody>
          </p:sp>
        </mc:Fallback>
      </mc:AlternateContent>
      <p:sp>
        <p:nvSpPr>
          <p:cNvPr id="15" name="AutoShape 4" descr="https://www.zhihu.com/equation?tex=z"/>
          <p:cNvSpPr>
            <a:spLocks noChangeAspect="1" noChangeArrowheads="1"/>
          </p:cNvSpPr>
          <p:nvPr/>
        </p:nvSpPr>
        <p:spPr bwMode="auto">
          <a:xfrm>
            <a:off x="4461019" y="1590328"/>
            <a:ext cx="133145" cy="289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icrosoft YaHei" charset="-122"/>
              <a:ea typeface="Microsoft YaHei" charset="-122"/>
              <a:cs typeface="Microsoft YaHei" charset="-122"/>
            </a:endParaRPr>
          </a:p>
        </p:txBody>
      </p:sp>
      <p:sp>
        <p:nvSpPr>
          <p:cNvPr id="63" name="矩形 62"/>
          <p:cNvSpPr/>
          <p:nvPr/>
        </p:nvSpPr>
        <p:spPr>
          <a:xfrm>
            <a:off x="4127745" y="6412401"/>
            <a:ext cx="3005951" cy="400110"/>
          </a:xfrm>
          <a:prstGeom prst="rect">
            <a:avLst/>
          </a:prstGeom>
        </p:spPr>
        <p:txBody>
          <a:bodyPr wrap="none">
            <a:spAutoFit/>
          </a:bodyPr>
          <a:lstStyle/>
          <a:p>
            <a:r>
              <a:rPr lang="zh-CN" altLang="en-US" sz="2000" dirty="0">
                <a:solidFill>
                  <a:srgbClr val="09405E"/>
                </a:solidFill>
                <a:latin typeface="Microsoft YaHei" charset="-122"/>
                <a:ea typeface="Microsoft YaHei" charset="-122"/>
                <a:cs typeface="Microsoft YaHei" charset="-122"/>
              </a:rPr>
              <a:t>重置：历史信息保留多少</a:t>
            </a:r>
            <a:endParaRPr lang="zh-TW"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319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 grpId="0" animBg="1"/>
      <p:bldP spid="13" grpId="0" animBg="1"/>
      <p:bldP spid="30" grpId="0" animBg="1"/>
      <p:bldP spid="33" grpId="0" animBg="1"/>
      <p:bldP spid="45" grpId="0" animBg="1"/>
      <p:bldP spid="83" grpId="0" animBg="1"/>
      <p:bldP spid="91" grpId="0" animBg="1"/>
      <p:bldP spid="92" grpId="0" animBg="1"/>
      <p:bldP spid="29" grpId="0"/>
      <p:bldP spid="100" grpId="0" animBg="1"/>
      <p:bldP spid="36" grpId="0"/>
      <p:bldP spid="108" grpId="0"/>
      <p:bldP spid="109" grpId="0"/>
      <p:bldP spid="6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p:txBody>
          <a:bodyPr/>
          <a:lstStyle/>
          <a:p>
            <a:r>
              <a:rPr kumimoji="1" lang="zh-CN" altLang="en-US" dirty="0" smtClean="0"/>
              <a:t>但训练</a:t>
            </a:r>
            <a:r>
              <a:rPr kumimoji="1" lang="en-US" altLang="zh-CN" dirty="0" smtClean="0"/>
              <a:t>RNN</a:t>
            </a:r>
            <a:r>
              <a:rPr kumimoji="1" lang="zh-CN" altLang="en-US" dirty="0" smtClean="0"/>
              <a:t>通常不是很好训练</a:t>
            </a:r>
            <a:endParaRPr kumimoji="1" lang="zh-CN" altLang="en-US" dirty="0"/>
          </a:p>
        </p:txBody>
      </p:sp>
      <p:pic>
        <p:nvPicPr>
          <p:cNvPr id="5" name="圖片 3"/>
          <p:cNvPicPr>
            <a:picLocks noChangeAspect="1"/>
          </p:cNvPicPr>
          <p:nvPr/>
        </p:nvPicPr>
        <p:blipFill>
          <a:blip r:embed="rId3"/>
          <a:stretch>
            <a:fillRect/>
          </a:stretch>
        </p:blipFill>
        <p:spPr>
          <a:xfrm>
            <a:off x="1775761" y="1513532"/>
            <a:ext cx="7384702" cy="4035551"/>
          </a:xfrm>
          <a:prstGeom prst="rect">
            <a:avLst/>
          </a:prstGeom>
        </p:spPr>
      </p:pic>
      <p:sp>
        <p:nvSpPr>
          <p:cNvPr id="6" name="文字方塊 7"/>
          <p:cNvSpPr txBox="1"/>
          <p:nvPr/>
        </p:nvSpPr>
        <p:spPr>
          <a:xfrm>
            <a:off x="3742586" y="1120816"/>
            <a:ext cx="5559251"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语言建模上的实验结果</a:t>
            </a:r>
            <a:endParaRPr lang="zh-TW" altLang="en-US" sz="2400" dirty="0">
              <a:latin typeface="Microsoft YaHei" charset="-122"/>
              <a:ea typeface="Microsoft YaHei" charset="-122"/>
              <a:cs typeface="Microsoft YaHei" charset="-122"/>
            </a:endParaRPr>
          </a:p>
        </p:txBody>
      </p:sp>
      <p:sp>
        <p:nvSpPr>
          <p:cNvPr id="7" name="文字方塊 8"/>
          <p:cNvSpPr txBox="1"/>
          <p:nvPr/>
        </p:nvSpPr>
        <p:spPr>
          <a:xfrm>
            <a:off x="7694900" y="3523129"/>
            <a:ext cx="962973"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400" dirty="0" smtClean="0">
                <a:latin typeface="Microsoft YaHei" charset="-122"/>
                <a:ea typeface="Microsoft YaHei" charset="-122"/>
                <a:cs typeface="Microsoft YaHei" charset="-122"/>
              </a:rPr>
              <a:t>幸运</a:t>
            </a:r>
            <a:endParaRPr lang="zh-TW" altLang="en-US" sz="2400" dirty="0">
              <a:latin typeface="Microsoft YaHei" charset="-122"/>
              <a:ea typeface="Microsoft YaHei" charset="-122"/>
              <a:cs typeface="Microsoft YaHei" charset="-122"/>
            </a:endParaRPr>
          </a:p>
        </p:txBody>
      </p:sp>
      <p:sp>
        <p:nvSpPr>
          <p:cNvPr id="8" name="文字方塊 9"/>
          <p:cNvSpPr txBox="1"/>
          <p:nvPr/>
        </p:nvSpPr>
        <p:spPr>
          <a:xfrm>
            <a:off x="6760242" y="2499830"/>
            <a:ext cx="15935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smtClean="0">
                <a:latin typeface="Microsoft YaHei" charset="-122"/>
                <a:ea typeface="Microsoft YaHei" charset="-122"/>
                <a:cs typeface="Microsoft YaHei" charset="-122"/>
              </a:rPr>
              <a:t>有时</a:t>
            </a:r>
            <a:endParaRPr lang="zh-TW" altLang="en-US" sz="2400" dirty="0">
              <a:latin typeface="Microsoft YaHei" charset="-122"/>
              <a:ea typeface="Microsoft YaHei" charset="-122"/>
              <a:cs typeface="Microsoft YaHei" charset="-122"/>
            </a:endParaRPr>
          </a:p>
        </p:txBody>
      </p:sp>
      <p:sp>
        <p:nvSpPr>
          <p:cNvPr id="9" name="向下箭號 10"/>
          <p:cNvSpPr/>
          <p:nvPr/>
        </p:nvSpPr>
        <p:spPr>
          <a:xfrm>
            <a:off x="7897176" y="4023276"/>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1"/>
          <p:cNvSpPr/>
          <p:nvPr/>
        </p:nvSpPr>
        <p:spPr>
          <a:xfrm rot="5400000">
            <a:off x="6231794" y="2586025"/>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4"/>
          <p:cNvSpPr txBox="1"/>
          <p:nvPr/>
        </p:nvSpPr>
        <p:spPr>
          <a:xfrm rot="16200000">
            <a:off x="1230500" y="2934953"/>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4" name="矩形 3"/>
          <p:cNvSpPr/>
          <p:nvPr/>
        </p:nvSpPr>
        <p:spPr>
          <a:xfrm>
            <a:off x="1742164" y="5943212"/>
            <a:ext cx="5304594" cy="523220"/>
          </a:xfrm>
          <a:prstGeom prst="rect">
            <a:avLst/>
          </a:prstGeom>
        </p:spPr>
        <p:txBody>
          <a:bodyPr wrap="none">
            <a:spAutoFit/>
          </a:bodyPr>
          <a:lstStyle/>
          <a:p>
            <a:r>
              <a:rPr lang="en-US" altLang="zh-CN" sz="2800" dirty="0" err="1">
                <a:solidFill>
                  <a:srgbClr val="C00000"/>
                </a:solidFill>
                <a:latin typeface="Microsoft YaHei" charset="-122"/>
                <a:ea typeface="Microsoft YaHei" charset="-122"/>
                <a:cs typeface="Microsoft YaHei" charset="-122"/>
              </a:rPr>
              <a:t>B</a:t>
            </a:r>
            <a:r>
              <a:rPr lang="en-US" altLang="zh-CN" sz="2800" dirty="0" err="1">
                <a:solidFill>
                  <a:srgbClr val="292929"/>
                </a:solidFill>
                <a:latin typeface="Microsoft YaHei" charset="-122"/>
                <a:ea typeface="Microsoft YaHei" charset="-122"/>
                <a:cs typeface="Microsoft YaHei" charset="-122"/>
              </a:rPr>
              <a:t>ack</a:t>
            </a:r>
            <a:r>
              <a:rPr lang="en-US" altLang="zh-CN" sz="2800" dirty="0" err="1">
                <a:solidFill>
                  <a:srgbClr val="C00000"/>
                </a:solidFill>
                <a:latin typeface="Microsoft YaHei" charset="-122"/>
                <a:ea typeface="Microsoft YaHei" charset="-122"/>
                <a:cs typeface="Microsoft YaHei" charset="-122"/>
              </a:rPr>
              <a:t>p</a:t>
            </a:r>
            <a:r>
              <a:rPr lang="en-US" altLang="zh-CN" sz="2800" dirty="0" err="1">
                <a:solidFill>
                  <a:srgbClr val="292929"/>
                </a:solidFill>
                <a:latin typeface="Microsoft YaHei" charset="-122"/>
                <a:ea typeface="Microsoft YaHei" charset="-122"/>
                <a:cs typeface="Microsoft YaHei" charset="-122"/>
              </a:rPr>
              <a:t>ropogate</a:t>
            </a:r>
            <a:r>
              <a:rPr lang="en-US" altLang="zh-CN" sz="2800" dirty="0">
                <a:solidFill>
                  <a:srgbClr val="292929"/>
                </a:solidFill>
                <a:latin typeface="Microsoft YaHei" charset="-122"/>
                <a:ea typeface="Microsoft YaHei" charset="-122"/>
                <a:cs typeface="Microsoft YaHei" charset="-122"/>
              </a:rPr>
              <a:t> </a:t>
            </a:r>
            <a:r>
              <a:rPr lang="en-US" altLang="zh-CN" sz="2800" dirty="0">
                <a:solidFill>
                  <a:srgbClr val="C00000"/>
                </a:solidFill>
                <a:latin typeface="Microsoft YaHei" charset="-122"/>
                <a:ea typeface="Microsoft YaHei" charset="-122"/>
                <a:cs typeface="Microsoft YaHei" charset="-122"/>
              </a:rPr>
              <a:t>T</a:t>
            </a:r>
            <a:r>
              <a:rPr lang="en-US" altLang="zh-CN" sz="2800" dirty="0">
                <a:solidFill>
                  <a:srgbClr val="292929"/>
                </a:solidFill>
                <a:latin typeface="Microsoft YaHei" charset="-122"/>
                <a:ea typeface="Microsoft YaHei" charset="-122"/>
                <a:cs typeface="Microsoft YaHei" charset="-122"/>
              </a:rPr>
              <a:t>hrough </a:t>
            </a:r>
            <a:r>
              <a:rPr lang="en-US" altLang="zh-CN" sz="2800" dirty="0" smtClean="0">
                <a:solidFill>
                  <a:srgbClr val="C00000"/>
                </a:solidFill>
                <a:latin typeface="Microsoft YaHei" charset="-122"/>
                <a:ea typeface="Microsoft YaHei" charset="-122"/>
                <a:cs typeface="Microsoft YaHei" charset="-122"/>
              </a:rPr>
              <a:t>T</a:t>
            </a:r>
            <a:r>
              <a:rPr lang="en-US" altLang="zh-CN" sz="2800" dirty="0" smtClean="0">
                <a:solidFill>
                  <a:srgbClr val="292929"/>
                </a:solidFill>
                <a:latin typeface="Microsoft YaHei" charset="-122"/>
                <a:ea typeface="Microsoft YaHei" charset="-122"/>
                <a:cs typeface="Microsoft YaHei" charset="-122"/>
              </a:rPr>
              <a:t>ime</a:t>
            </a:r>
            <a:endParaRPr lang="en-US" altLang="zh-CN" sz="2800" b="0" i="0" dirty="0">
              <a:solidFill>
                <a:srgbClr val="292929"/>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53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8532051" cy="5237271"/>
          </a:xfrm>
        </p:spPr>
        <p:txBody>
          <a:bodyPr/>
          <a:lstStyle/>
          <a:p>
            <a:r>
              <a:rPr lang="en-US" altLang="zh-CN" dirty="0" err="1">
                <a:solidFill>
                  <a:srgbClr val="C00000"/>
                </a:solidFill>
              </a:rPr>
              <a:t>B</a:t>
            </a:r>
            <a:r>
              <a:rPr lang="en-US" altLang="zh-CN" dirty="0" err="1">
                <a:solidFill>
                  <a:srgbClr val="292929"/>
                </a:solidFill>
              </a:rPr>
              <a:t>ack</a:t>
            </a:r>
            <a:r>
              <a:rPr lang="en-US" altLang="zh-CN" dirty="0" err="1">
                <a:solidFill>
                  <a:srgbClr val="C00000"/>
                </a:solidFill>
              </a:rPr>
              <a:t>p</a:t>
            </a:r>
            <a:r>
              <a:rPr lang="en-US" altLang="zh-CN" dirty="0" err="1">
                <a:solidFill>
                  <a:srgbClr val="292929"/>
                </a:solidFill>
              </a:rPr>
              <a:t>ropogate</a:t>
            </a:r>
            <a:r>
              <a:rPr lang="en-US" altLang="zh-CN" dirty="0">
                <a:solidFill>
                  <a:srgbClr val="292929"/>
                </a:solidFill>
              </a:rPr>
              <a:t> </a:t>
            </a:r>
            <a:r>
              <a:rPr lang="en-US" altLang="zh-CN" dirty="0">
                <a:solidFill>
                  <a:srgbClr val="C00000"/>
                </a:solidFill>
              </a:rPr>
              <a:t>T</a:t>
            </a:r>
            <a:r>
              <a:rPr lang="en-US" altLang="zh-CN" dirty="0">
                <a:solidFill>
                  <a:srgbClr val="292929"/>
                </a:solidFill>
              </a:rPr>
              <a:t>hrough </a:t>
            </a:r>
            <a:r>
              <a:rPr lang="en-US" altLang="zh-CN" dirty="0" smtClean="0">
                <a:solidFill>
                  <a:srgbClr val="C00000"/>
                </a:solidFill>
              </a:rPr>
              <a:t>T</a:t>
            </a:r>
            <a:r>
              <a:rPr lang="en-US" altLang="zh-CN" dirty="0" smtClean="0">
                <a:solidFill>
                  <a:srgbClr val="292929"/>
                </a:solidFill>
              </a:rPr>
              <a:t>ime</a:t>
            </a:r>
            <a:endParaRPr lang="en-US" altLang="zh-CN" dirty="0">
              <a:solidFill>
                <a:srgbClr val="292929"/>
              </a:solidFill>
            </a:endParaRPr>
          </a:p>
        </p:txBody>
      </p:sp>
      <p:sp>
        <p:nvSpPr>
          <p:cNvPr id="3" name="标题 2"/>
          <p:cNvSpPr>
            <a:spLocks noGrp="1"/>
          </p:cNvSpPr>
          <p:nvPr>
            <p:ph type="title"/>
          </p:nvPr>
        </p:nvSpPr>
        <p:spPr/>
        <p:txBody>
          <a:bodyPr/>
          <a:lstStyle/>
          <a:p>
            <a:r>
              <a:rPr kumimoji="1" lang="en-US" altLang="zh-CN" dirty="0" smtClean="0"/>
              <a:t>RNN</a:t>
            </a:r>
            <a:r>
              <a:rPr kumimoji="1" lang="zh-CN" altLang="en-US" dirty="0" smtClean="0"/>
              <a:t>模型训练</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843" y="2030592"/>
            <a:ext cx="7129484" cy="4541432"/>
          </a:xfrm>
          <a:prstGeom prst="rect">
            <a:avLst/>
          </a:prstGeom>
        </p:spPr>
      </p:pic>
    </p:spTree>
    <p:extLst>
      <p:ext uri="{BB962C8B-B14F-4D97-AF65-F5344CB8AC3E}">
        <p14:creationId xmlns:p14="http://schemas.microsoft.com/office/powerpoint/2010/main" val="8688261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误差表面很粗糙</a:t>
            </a:r>
            <a:endParaRPr lang="zh-TW" altLang="en-US" dirty="0"/>
          </a:p>
        </p:txBody>
      </p:sp>
      <p:pic>
        <p:nvPicPr>
          <p:cNvPr id="6" name="圖片 5"/>
          <p:cNvPicPr>
            <a:picLocks noChangeAspect="1"/>
          </p:cNvPicPr>
          <p:nvPr/>
        </p:nvPicPr>
        <p:blipFill>
          <a:blip r:embed="rId3"/>
          <a:stretch>
            <a:fillRect/>
          </a:stretch>
        </p:blipFill>
        <p:spPr>
          <a:xfrm>
            <a:off x="2541213" y="1690690"/>
            <a:ext cx="6842875" cy="4633669"/>
          </a:xfrm>
          <a:prstGeom prst="rect">
            <a:avLst/>
          </a:prstGeom>
        </p:spPr>
      </p:pic>
      <p:sp>
        <p:nvSpPr>
          <p:cNvPr id="7" name="文字方塊 6"/>
          <p:cNvSpPr txBox="1"/>
          <p:nvPr/>
        </p:nvSpPr>
        <p:spPr>
          <a:xfrm>
            <a:off x="5791200" y="6036579"/>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 name="文字方塊 7"/>
          <p:cNvSpPr txBox="1"/>
          <p:nvPr/>
        </p:nvSpPr>
        <p:spPr>
          <a:xfrm>
            <a:off x="2314733" y="5372644"/>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9" name="文字方塊 8"/>
          <p:cNvSpPr txBox="1"/>
          <p:nvPr/>
        </p:nvSpPr>
        <p:spPr>
          <a:xfrm rot="5400000">
            <a:off x="8573654" y="3967881"/>
            <a:ext cx="1509662" cy="461665"/>
          </a:xfrm>
          <a:prstGeom prst="rect">
            <a:avLst/>
          </a:prstGeom>
          <a:noFill/>
        </p:spPr>
        <p:txBody>
          <a:bodyPr wrap="square" rtlCol="0">
            <a:spAutoFit/>
          </a:bodyPr>
          <a:lstStyle/>
          <a:p>
            <a:pPr algn="ctr"/>
            <a:r>
              <a:rPr lang="en-US" altLang="zh-TW" sz="2400" dirty="0"/>
              <a:t>Cost</a:t>
            </a:r>
            <a:endParaRPr lang="zh-TW" altLang="en-US" sz="2400" baseline="30000" dirty="0"/>
          </a:p>
        </p:txBody>
      </p:sp>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6883401" y="3081728"/>
            <a:ext cx="958851" cy="958851"/>
          </a:xfrm>
          <a:prstGeom prst="rect">
            <a:avLst/>
          </a:prstGeom>
        </p:spPr>
      </p:pic>
      <p:sp>
        <p:nvSpPr>
          <p:cNvPr id="3" name="橢圓 2"/>
          <p:cNvSpPr/>
          <p:nvPr/>
        </p:nvSpPr>
        <p:spPr>
          <a:xfrm>
            <a:off x="5962649" y="443735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橢圓 12"/>
          <p:cNvSpPr/>
          <p:nvPr/>
        </p:nvSpPr>
        <p:spPr>
          <a:xfrm>
            <a:off x="5486399" y="460899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4953105" y="475967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2" name="橢圓 11"/>
          <p:cNvSpPr/>
          <p:nvPr/>
        </p:nvSpPr>
        <p:spPr>
          <a:xfrm>
            <a:off x="4479828" y="259044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手繪多邊形 4"/>
          <p:cNvSpPr/>
          <p:nvPr/>
        </p:nvSpPr>
        <p:spPr>
          <a:xfrm rot="21409801">
            <a:off x="4679829" y="269310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755471" y="464621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6279221" y="481786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5745927" y="496854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文字方塊 10"/>
          <p:cNvSpPr txBox="1"/>
          <p:nvPr/>
        </p:nvSpPr>
        <p:spPr>
          <a:xfrm>
            <a:off x="5829168" y="3711039"/>
            <a:ext cx="93993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19" name="矩形 18"/>
          <p:cNvSpPr/>
          <p:nvPr/>
        </p:nvSpPr>
        <p:spPr>
          <a:xfrm>
            <a:off x="7192070" y="6125664"/>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20" name="文字方塊 19"/>
          <p:cNvSpPr txBox="1"/>
          <p:nvPr/>
        </p:nvSpPr>
        <p:spPr>
          <a:xfrm rot="5400000" flipH="1">
            <a:off x="8614684" y="4067181"/>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21" name="矩形 20"/>
          <p:cNvSpPr/>
          <p:nvPr/>
        </p:nvSpPr>
        <p:spPr>
          <a:xfrm>
            <a:off x="5486399" y="1507921"/>
            <a:ext cx="3233311"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误差表面要么很平滑、要么很陡峭。</a:t>
            </a:r>
          </a:p>
        </p:txBody>
      </p:sp>
    </p:spTree>
    <p:extLst>
      <p:ext uri="{BB962C8B-B14F-4D97-AF65-F5344CB8AC3E}">
        <p14:creationId xmlns:p14="http://schemas.microsoft.com/office/powerpoint/2010/main" val="3601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3" grpId="0" animBg="1"/>
      <p:bldP spid="15" grpId="0" animBg="1"/>
      <p:bldP spid="12" grpId="0" animBg="1"/>
      <p:bldP spid="12" grpId="1" animBg="1"/>
      <p:bldP spid="5" grpId="0" animBg="1"/>
      <p:bldP spid="5" grpId="1" animBg="1"/>
      <p:bldP spid="16" grpId="0" animBg="1"/>
      <p:bldP spid="17" grpId="0" animBg="1"/>
      <p:bldP spid="18" grpId="0" animBg="1"/>
      <p:bldP spid="1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1941655" y="2476946"/>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1926200" y="1480894"/>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Why? </a:t>
            </a:r>
            <a:endParaRPr lang="zh-TW" altLang="en-US" dirty="0"/>
          </a:p>
        </p:txBody>
      </p:sp>
      <p:sp>
        <p:nvSpPr>
          <p:cNvPr id="5" name="橢圓 4"/>
          <p:cNvSpPr/>
          <p:nvPr/>
        </p:nvSpPr>
        <p:spPr>
          <a:xfrm>
            <a:off x="4025930"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矩形 5"/>
          <p:cNvSpPr/>
          <p:nvPr/>
        </p:nvSpPr>
        <p:spPr>
          <a:xfrm>
            <a:off x="4190501" y="613931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 name="文字方塊 6"/>
          <p:cNvSpPr txBox="1"/>
          <p:nvPr/>
        </p:nvSpPr>
        <p:spPr>
          <a:xfrm>
            <a:off x="4306917"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 name="文字方塊 8"/>
          <p:cNvSpPr txBox="1"/>
          <p:nvPr/>
        </p:nvSpPr>
        <p:spPr>
          <a:xfrm>
            <a:off x="4137321"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28" name="直線單箭頭接點 27"/>
          <p:cNvCxnSpPr/>
          <p:nvPr/>
        </p:nvCxnSpPr>
        <p:spPr>
          <a:xfrm rot="16200000">
            <a:off x="4102270"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4351245"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5601258"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矩形 34"/>
          <p:cNvSpPr/>
          <p:nvPr/>
        </p:nvSpPr>
        <p:spPr>
          <a:xfrm>
            <a:off x="5765829" y="613931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6" name="文字方塊 35"/>
          <p:cNvSpPr txBox="1"/>
          <p:nvPr/>
        </p:nvSpPr>
        <p:spPr>
          <a:xfrm>
            <a:off x="5882245"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36"/>
          <p:cNvSpPr txBox="1"/>
          <p:nvPr/>
        </p:nvSpPr>
        <p:spPr>
          <a:xfrm>
            <a:off x="4936891" y="5240632"/>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38" name="文字方塊 37"/>
          <p:cNvSpPr txBox="1"/>
          <p:nvPr/>
        </p:nvSpPr>
        <p:spPr>
          <a:xfrm>
            <a:off x="5712649"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39" name="直線單箭頭接點 38"/>
          <p:cNvCxnSpPr/>
          <p:nvPr/>
        </p:nvCxnSpPr>
        <p:spPr>
          <a:xfrm>
            <a:off x="4754593" y="532023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16200000">
            <a:off x="5677598"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926573"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橢圓 42"/>
          <p:cNvSpPr/>
          <p:nvPr/>
        </p:nvSpPr>
        <p:spPr>
          <a:xfrm>
            <a:off x="7142184"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4" name="矩形 43"/>
          <p:cNvSpPr/>
          <p:nvPr/>
        </p:nvSpPr>
        <p:spPr>
          <a:xfrm>
            <a:off x="7306755"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45" name="文字方塊 44"/>
          <p:cNvSpPr txBox="1"/>
          <p:nvPr/>
        </p:nvSpPr>
        <p:spPr>
          <a:xfrm>
            <a:off x="7423171"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46" name="文字方塊 45"/>
          <p:cNvSpPr txBox="1"/>
          <p:nvPr/>
        </p:nvSpPr>
        <p:spPr>
          <a:xfrm>
            <a:off x="6477817"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47" name="文字方塊 46"/>
          <p:cNvSpPr txBox="1"/>
          <p:nvPr/>
        </p:nvSpPr>
        <p:spPr>
          <a:xfrm>
            <a:off x="7253575" y="3933803"/>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48" name="直線單箭頭接點 47"/>
          <p:cNvCxnSpPr/>
          <p:nvPr/>
        </p:nvCxnSpPr>
        <p:spPr>
          <a:xfrm>
            <a:off x="6295519"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7218524"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7467499"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p:cNvSpPr/>
          <p:nvPr/>
        </p:nvSpPr>
        <p:spPr>
          <a:xfrm>
            <a:off x="9242446"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3" name="矩形 52"/>
          <p:cNvSpPr/>
          <p:nvPr/>
        </p:nvSpPr>
        <p:spPr>
          <a:xfrm>
            <a:off x="9407017"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54" name="文字方塊 53"/>
          <p:cNvSpPr txBox="1"/>
          <p:nvPr/>
        </p:nvSpPr>
        <p:spPr>
          <a:xfrm>
            <a:off x="9523433"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55" name="文字方塊 54"/>
          <p:cNvSpPr txBox="1"/>
          <p:nvPr/>
        </p:nvSpPr>
        <p:spPr>
          <a:xfrm>
            <a:off x="8578079"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56" name="文字方塊 55"/>
          <p:cNvSpPr txBox="1"/>
          <p:nvPr/>
        </p:nvSpPr>
        <p:spPr>
          <a:xfrm>
            <a:off x="9270293" y="3933803"/>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57" name="直線單箭頭接點 56"/>
          <p:cNvCxnSpPr/>
          <p:nvPr/>
        </p:nvCxnSpPr>
        <p:spPr>
          <a:xfrm>
            <a:off x="8395781"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rot="16200000">
            <a:off x="9318786"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9567761"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7680347" y="4971595"/>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68" name="文字方塊 67"/>
              <p:cNvSpPr txBox="1"/>
              <p:nvPr/>
            </p:nvSpPr>
            <p:spPr>
              <a:xfrm>
                <a:off x="2127574" y="147375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m:t>
                      </m:r>
                    </m:oMath>
                  </m:oMathPara>
                </a14:m>
                <a:endParaRPr lang="zh-TW" altLang="en-US" sz="2400"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603574" y="1473757"/>
                <a:ext cx="875688" cy="369332"/>
              </a:xfrm>
              <a:prstGeom prst="rect">
                <a:avLst/>
              </a:prstGeom>
              <a:blipFill rotWithShape="0">
                <a:blip r:embed="rId3"/>
                <a:stretch>
                  <a:fillRect l="-4167" r="-833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p:cNvSpPr txBox="1"/>
              <p:nvPr/>
            </p:nvSpPr>
            <p:spPr>
              <a:xfrm>
                <a:off x="2129371" y="19505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=1.01</m:t>
                      </m:r>
                    </m:oMath>
                  </m:oMathPara>
                </a14:m>
                <a:endParaRPr lang="zh-TW" altLang="en-US" sz="2400" dirty="0"/>
              </a:p>
            </p:txBody>
          </p:sp>
        </mc:Choice>
        <mc:Fallback xmlns="">
          <p:sp>
            <p:nvSpPr>
              <p:cNvPr id="69" name="文字方塊 68"/>
              <p:cNvSpPr txBox="1">
                <a:spLocks noRot="1" noChangeAspect="1" noMove="1" noResize="1" noEditPoints="1" noAdjustHandles="1" noChangeArrowheads="1" noChangeShapeType="1" noTextEdit="1"/>
              </p:cNvSpPr>
              <p:nvPr/>
            </p:nvSpPr>
            <p:spPr>
              <a:xfrm>
                <a:off x="605371" y="1950512"/>
                <a:ext cx="1278042" cy="369332"/>
              </a:xfrm>
              <a:prstGeom prst="rect">
                <a:avLst/>
              </a:prstGeom>
              <a:blipFill rotWithShape="0">
                <a:blip r:embed="rId4"/>
                <a:stretch>
                  <a:fillRect l="-2381" r="-5714" b="-4918"/>
                </a:stretch>
              </a:blipFill>
            </p:spPr>
            <p:txBody>
              <a:bodyPr/>
              <a:lstStyle/>
              <a:p>
                <a:r>
                  <a:rPr lang="zh-TW" altLang="en-US">
                    <a:noFill/>
                  </a:rPr>
                  <a:t> </a:t>
                </a:r>
              </a:p>
            </p:txBody>
          </p:sp>
        </mc:Fallback>
      </mc:AlternateContent>
      <p:sp>
        <p:nvSpPr>
          <p:cNvPr id="10" name="向右箭號 9"/>
          <p:cNvSpPr/>
          <p:nvPr/>
        </p:nvSpPr>
        <p:spPr>
          <a:xfrm>
            <a:off x="3634083" y="1567547"/>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向右箭號 69"/>
          <p:cNvSpPr/>
          <p:nvPr/>
        </p:nvSpPr>
        <p:spPr>
          <a:xfrm>
            <a:off x="3639342" y="205567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4482836" y="146927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2958835" y="1469277"/>
                <a:ext cx="1351075" cy="369332"/>
              </a:xfrm>
              <a:prstGeom prst="rect">
                <a:avLst/>
              </a:prstGeom>
              <a:blipFill rotWithShape="0">
                <a:blip r:embed="rId5"/>
                <a:stretch>
                  <a:fillRect l="-4955" r="-4955" b="-24590"/>
                </a:stretch>
              </a:blipFill>
            </p:spPr>
            <p:txBody>
              <a:bodyPr/>
              <a:lstStyle/>
              <a:p>
                <a:r>
                  <a:rPr lang="zh-TW" altLang="en-US">
                    <a:noFill/>
                  </a:rPr>
                  <a:t> </a:t>
                </a:r>
              </a:p>
            </p:txBody>
          </p:sp>
        </mc:Fallback>
      </mc:AlternateContent>
      <p:cxnSp>
        <p:nvCxnSpPr>
          <p:cNvPr id="12" name="直線接點 11"/>
          <p:cNvCxnSpPr/>
          <p:nvPr/>
        </p:nvCxnSpPr>
        <p:spPr>
          <a:xfrm flipH="1">
            <a:off x="4146531" y="5108408"/>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H="1">
            <a:off x="5744135" y="511812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flipH="1">
            <a:off x="7260086" y="5072084"/>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flipH="1">
            <a:off x="9393130" y="5080811"/>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4471528" y="193048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947527" y="1930488"/>
                <a:ext cx="2027543" cy="369332"/>
              </a:xfrm>
              <a:prstGeom prst="rect">
                <a:avLst/>
              </a:prstGeom>
              <a:blipFill rotWithShape="0">
                <a:blip r:embed="rId6"/>
                <a:stretch>
                  <a:fillRect l="-3313" t="-1667" r="-3313"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2144827" y="24821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=0.99</m:t>
                      </m:r>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620827" y="2482112"/>
                <a:ext cx="1278042" cy="369332"/>
              </a:xfrm>
              <a:prstGeom prst="rect">
                <a:avLst/>
              </a:prstGeom>
              <a:blipFill rotWithShape="0">
                <a:blip r:embed="rId7"/>
                <a:stretch>
                  <a:fillRect l="-2871" r="-574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2163877" y="297791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=0.01</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39877" y="2977917"/>
                <a:ext cx="1278042" cy="369332"/>
              </a:xfrm>
              <a:prstGeom prst="rect">
                <a:avLst/>
              </a:prstGeom>
              <a:blipFill rotWithShape="0">
                <a:blip r:embed="rId8"/>
                <a:stretch>
                  <a:fillRect l="-2857" r="-5238" b="-6667"/>
                </a:stretch>
              </a:blipFill>
            </p:spPr>
            <p:txBody>
              <a:bodyPr/>
              <a:lstStyle/>
              <a:p>
                <a:r>
                  <a:rPr lang="zh-TW" altLang="en-US">
                    <a:noFill/>
                  </a:rPr>
                  <a:t> </a:t>
                </a:r>
              </a:p>
            </p:txBody>
          </p:sp>
        </mc:Fallback>
      </mc:AlternateContent>
      <p:sp>
        <p:nvSpPr>
          <p:cNvPr id="78" name="向右箭號 77"/>
          <p:cNvSpPr/>
          <p:nvPr/>
        </p:nvSpPr>
        <p:spPr>
          <a:xfrm>
            <a:off x="3668589" y="2575902"/>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向右箭號 78"/>
          <p:cNvSpPr/>
          <p:nvPr/>
        </p:nvSpPr>
        <p:spPr>
          <a:xfrm>
            <a:off x="3673848" y="308308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p:cNvSpPr txBox="1"/>
              <p:nvPr/>
            </p:nvSpPr>
            <p:spPr>
              <a:xfrm>
                <a:off x="4472022" y="245810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2948021" y="2458107"/>
                <a:ext cx="1347869" cy="369332"/>
              </a:xfrm>
              <a:prstGeom prst="rect">
                <a:avLst/>
              </a:prstGeom>
              <a:blipFill rotWithShape="0">
                <a:blip r:embed="rId9"/>
                <a:stretch>
                  <a:fillRect l="-4977" r="-49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4471528" y="299239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2947527" y="2992399"/>
                <a:ext cx="1347869" cy="369332"/>
              </a:xfrm>
              <a:prstGeom prst="rect">
                <a:avLst/>
              </a:prstGeom>
              <a:blipFill rotWithShape="0">
                <a:blip r:embed="rId10"/>
                <a:stretch>
                  <a:fillRect l="-4977" r="-4977" b="-26667"/>
                </a:stretch>
              </a:blipFill>
            </p:spPr>
            <p:txBody>
              <a:bodyPr/>
              <a:lstStyle/>
              <a:p>
                <a:r>
                  <a:rPr lang="zh-TW" altLang="en-US">
                    <a:noFill/>
                  </a:rPr>
                  <a:t> </a:t>
                </a:r>
              </a:p>
            </p:txBody>
          </p:sp>
        </mc:Fallback>
      </mc:AlternateContent>
      <p:sp>
        <p:nvSpPr>
          <p:cNvPr id="60" name="文字方塊 59"/>
          <p:cNvSpPr txBox="1"/>
          <p:nvPr/>
        </p:nvSpPr>
        <p:spPr>
          <a:xfrm>
            <a:off x="4270585"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3" name="文字方塊 62"/>
          <p:cNvSpPr txBox="1"/>
          <p:nvPr/>
        </p:nvSpPr>
        <p:spPr>
          <a:xfrm>
            <a:off x="5845913"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4" name="文字方塊 63"/>
          <p:cNvSpPr txBox="1"/>
          <p:nvPr/>
        </p:nvSpPr>
        <p:spPr>
          <a:xfrm>
            <a:off x="7386839"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82" name="文字方塊 81"/>
          <p:cNvSpPr txBox="1"/>
          <p:nvPr/>
        </p:nvSpPr>
        <p:spPr>
          <a:xfrm>
            <a:off x="9487101"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5" name="文字方塊 14"/>
              <p:cNvSpPr txBox="1"/>
              <p:nvPr/>
            </p:nvSpPr>
            <p:spPr>
              <a:xfrm>
                <a:off x="6656707" y="1481061"/>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很大</a:t>
                </a:r>
                <a:endParaRPr lang="zh-TW" altLang="en-US" sz="2400" dirty="0">
                  <a:latin typeface="Microsoft YaHei" charset="-122"/>
                  <a:ea typeface="Microsoft YaHei" charset="-122"/>
                  <a:cs typeface="Microsoft YaHei" charset="-122"/>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6656707" y="1481061"/>
                <a:ext cx="1428171" cy="830997"/>
              </a:xfrm>
              <a:prstGeom prst="rect">
                <a:avLst/>
              </a:prstGeom>
              <a:blipFill rotWithShape="0">
                <a:blip r:embed="rId11"/>
                <a:stretch>
                  <a:fillRect/>
                </a:stretch>
              </a:blipFill>
            </p:spPr>
            <p:txBody>
              <a:bodyPr/>
              <a:lstStyle/>
              <a:p>
                <a:r>
                  <a:rPr lang="zh-CN" altLang="en-US">
                    <a:noFill/>
                  </a:rPr>
                  <a:t> </a:t>
                </a:r>
              </a:p>
            </p:txBody>
          </p:sp>
        </mc:Fallback>
      </mc:AlternateContent>
      <p:sp>
        <p:nvSpPr>
          <p:cNvPr id="84" name="文字方塊 83"/>
          <p:cNvSpPr txBox="1"/>
          <p:nvPr/>
        </p:nvSpPr>
        <p:spPr>
          <a:xfrm>
            <a:off x="8582715" y="1647439"/>
            <a:ext cx="2373025"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smtClean="0">
                <a:latin typeface="Microsoft YaHei" charset="-122"/>
                <a:ea typeface="Microsoft YaHei" charset="-122"/>
                <a:cs typeface="Microsoft YaHei" charset="-122"/>
              </a:rPr>
              <a:t>小的学习率</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6609001" y="2519326"/>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很小</a:t>
                </a:r>
                <a:endParaRPr lang="zh-TW" altLang="en-US" sz="2400" dirty="0">
                  <a:latin typeface="Microsoft YaHei" charset="-122"/>
                  <a:ea typeface="Microsoft YaHei" charset="-122"/>
                  <a:cs typeface="Microsoft YaHei" charset="-122"/>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609001" y="2519326"/>
                <a:ext cx="1428171" cy="830997"/>
              </a:xfrm>
              <a:prstGeom prst="rect">
                <a:avLst/>
              </a:prstGeom>
              <a:blipFill rotWithShape="0">
                <a:blip r:embed="rId12"/>
                <a:stretch>
                  <a:fillRect/>
                </a:stretch>
              </a:blipFill>
            </p:spPr>
            <p:txBody>
              <a:bodyPr/>
              <a:lstStyle/>
              <a:p>
                <a:r>
                  <a:rPr lang="zh-CN" altLang="en-US">
                    <a:noFill/>
                  </a:rPr>
                  <a:t> </a:t>
                </a:r>
              </a:p>
            </p:txBody>
          </p:sp>
        </mc:Fallback>
      </mc:AlternateContent>
      <p:sp>
        <p:nvSpPr>
          <p:cNvPr id="86" name="文字方塊 85"/>
          <p:cNvSpPr txBox="1"/>
          <p:nvPr/>
        </p:nvSpPr>
        <p:spPr>
          <a:xfrm>
            <a:off x="8522653" y="2699675"/>
            <a:ext cx="2515909"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smtClean="0">
                <a:latin typeface="Microsoft YaHei" charset="-122"/>
                <a:ea typeface="Microsoft YaHei" charset="-122"/>
                <a:cs typeface="Microsoft YaHei" charset="-122"/>
              </a:rPr>
              <a:t>大的学习率</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6" name="向右箭號 15"/>
          <p:cNvSpPr/>
          <p:nvPr/>
        </p:nvSpPr>
        <p:spPr>
          <a:xfrm>
            <a:off x="8084877" y="172249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7" name="向右箭號 86"/>
          <p:cNvSpPr/>
          <p:nvPr/>
        </p:nvSpPr>
        <p:spPr>
          <a:xfrm>
            <a:off x="8038755" y="276940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矩形 2"/>
          <p:cNvSpPr/>
          <p:nvPr/>
        </p:nvSpPr>
        <p:spPr>
          <a:xfrm>
            <a:off x="1909575" y="418202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65" name="文字方塊 64"/>
          <p:cNvSpPr txBox="1"/>
          <p:nvPr/>
        </p:nvSpPr>
        <p:spPr>
          <a:xfrm>
            <a:off x="9281673" y="3498949"/>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Tree>
    <p:extLst>
      <p:ext uri="{BB962C8B-B14F-4D97-AF65-F5344CB8AC3E}">
        <p14:creationId xmlns:p14="http://schemas.microsoft.com/office/powerpoint/2010/main" val="777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4" grpId="0" animBg="1"/>
      <p:bldP spid="68" grpId="0"/>
      <p:bldP spid="69" grpId="0"/>
      <p:bldP spid="10" grpId="0" animBg="1"/>
      <p:bldP spid="70" grpId="0" animBg="1"/>
      <p:bldP spid="71" grpId="0"/>
      <p:bldP spid="75" grpId="0"/>
      <p:bldP spid="76" grpId="0"/>
      <p:bldP spid="77" grpId="0"/>
      <p:bldP spid="78" grpId="0" animBg="1"/>
      <p:bldP spid="79" grpId="0" animBg="1"/>
      <p:bldP spid="80" grpId="0"/>
      <p:bldP spid="81" grpId="0"/>
      <p:bldP spid="15" grpId="0" animBg="1"/>
      <p:bldP spid="84" grpId="0" animBg="1"/>
      <p:bldP spid="85" grpId="0" animBg="1"/>
      <p:bldP spid="86" grpId="0" animBg="1"/>
      <p:bldP spid="16" grpId="0" animBg="1"/>
      <p:bldP spid="87" grpId="0" animBg="1"/>
      <p:bldP spid="6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长期依赖问题</a:t>
            </a:r>
            <a:endParaRPr kumimoji="1" lang="zh-CN" altLang="en-US" dirty="0"/>
          </a:p>
        </p:txBody>
      </p:sp>
      <p:sp>
        <p:nvSpPr>
          <p:cNvPr id="3" name="内容占位符 2"/>
          <p:cNvSpPr>
            <a:spLocks noGrp="1"/>
          </p:cNvSpPr>
          <p:nvPr>
            <p:ph sz="quarter" idx="10"/>
          </p:nvPr>
        </p:nvSpPr>
        <p:spPr/>
        <p:txBody>
          <a:bodyPr/>
          <a:lstStyle/>
          <a:p>
            <a:r>
              <a:rPr lang="en-US" altLang="zh-CN" dirty="0" smtClean="0"/>
              <a:t> </a:t>
            </a:r>
            <a:r>
              <a:rPr lang="zh-CN" altLang="en-US" dirty="0" smtClean="0"/>
              <a:t>循环</a:t>
            </a:r>
            <a:r>
              <a:rPr lang="zh-CN" altLang="en-US" dirty="0"/>
              <a:t>神经网络在时间维度上非常深！</a:t>
            </a:r>
            <a:endParaRPr lang="en-US" altLang="zh-CN" dirty="0"/>
          </a:p>
          <a:p>
            <a:pPr marL="914400" lvl="1" indent="-457200">
              <a:buFont typeface="Wingdings" charset="2"/>
              <a:buChar char="n"/>
            </a:pPr>
            <a:r>
              <a:rPr lang="en-US" altLang="zh-CN" sz="2800" dirty="0" smtClean="0"/>
              <a:t> </a:t>
            </a:r>
            <a:r>
              <a:rPr lang="zh-CN" altLang="en-US" sz="2800" dirty="0" smtClean="0"/>
              <a:t>梯度</a:t>
            </a:r>
            <a:r>
              <a:rPr lang="zh-CN" altLang="en-US" sz="2800" dirty="0"/>
              <a:t>消失或梯度爆炸</a:t>
            </a:r>
            <a:endParaRPr lang="en-US" altLang="zh-CN" sz="2800" dirty="0"/>
          </a:p>
          <a:p>
            <a:pPr lvl="1"/>
            <a:endParaRPr lang="en-US" altLang="zh-CN" sz="2800" dirty="0"/>
          </a:p>
          <a:p>
            <a:r>
              <a:rPr lang="en-US" altLang="zh-CN" dirty="0" smtClean="0"/>
              <a:t> </a:t>
            </a:r>
            <a:r>
              <a:rPr lang="zh-CN" altLang="en-US" dirty="0" smtClean="0"/>
              <a:t>如何</a:t>
            </a:r>
            <a:r>
              <a:rPr lang="zh-CN" altLang="en-US" dirty="0"/>
              <a:t>改进？</a:t>
            </a:r>
            <a:endParaRPr lang="en-US" altLang="zh-CN" dirty="0"/>
          </a:p>
          <a:p>
            <a:pPr marL="914400" lvl="1" indent="-457200">
              <a:buFont typeface="Wingdings" charset="2"/>
              <a:buChar char="n"/>
            </a:pPr>
            <a:r>
              <a:rPr lang="en-US" altLang="zh-CN" sz="2800" dirty="0"/>
              <a:t> </a:t>
            </a:r>
            <a:r>
              <a:rPr lang="zh-CN" altLang="en-US" sz="2800" dirty="0"/>
              <a:t>梯度爆炸问题</a:t>
            </a:r>
            <a:endParaRPr lang="en-US" altLang="zh-CN" sz="2800" dirty="0"/>
          </a:p>
          <a:p>
            <a:pPr marL="1371600" lvl="2" indent="-457200">
              <a:buFont typeface="Wingdings" charset="2"/>
              <a:buChar char="n"/>
            </a:pPr>
            <a:r>
              <a:rPr lang="zh-CN" altLang="en-US" sz="2800" kern="1200" dirty="0" smtClean="0">
                <a:solidFill>
                  <a:srgbClr val="09405E"/>
                </a:solidFill>
                <a:latin typeface="微软雅黑" panose="020B0503020204020204" pitchFamily="34" charset="-122"/>
                <a:ea typeface="微软雅黑" panose="020B0503020204020204" pitchFamily="34" charset="-122"/>
                <a:cs typeface="+mn-cs"/>
              </a:rPr>
              <a:t>梯度</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截断</a:t>
            </a:r>
            <a:endParaRPr lang="en-US" altLang="zh-CN" sz="2800" kern="1200" dirty="0">
              <a:solidFill>
                <a:srgbClr val="09405E"/>
              </a:solidFill>
              <a:latin typeface="微软雅黑" panose="020B0503020204020204" pitchFamily="34" charset="-122"/>
              <a:ea typeface="微软雅黑" panose="020B0503020204020204" pitchFamily="34" charset="-122"/>
              <a:cs typeface="+mn-cs"/>
            </a:endParaRPr>
          </a:p>
          <a:p>
            <a:pPr lvl="2"/>
            <a:endParaRPr lang="en-US" altLang="zh-CN" sz="2800" dirty="0"/>
          </a:p>
          <a:p>
            <a:pPr marL="914400" lvl="1" indent="-457200">
              <a:buFont typeface="Wingdings" charset="2"/>
              <a:buChar char="n"/>
            </a:pPr>
            <a:r>
              <a:rPr lang="en-US" altLang="zh-CN" sz="2800" dirty="0"/>
              <a:t> </a:t>
            </a:r>
            <a:r>
              <a:rPr lang="zh-CN" altLang="en-US" sz="2800" dirty="0"/>
              <a:t>梯度消失问题</a:t>
            </a:r>
            <a:endParaRPr lang="en-US" altLang="zh-CN" sz="2800" dirty="0"/>
          </a:p>
          <a:p>
            <a:pPr marL="1371600" lvl="2" indent="-457200">
              <a:buFont typeface="Wingdings" charset="2"/>
              <a:buChar char="n"/>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改进</a:t>
            </a:r>
            <a:r>
              <a:rPr lang="zh-CN" altLang="en-US" sz="2800" kern="1200" dirty="0" smtClean="0">
                <a:solidFill>
                  <a:srgbClr val="09405E"/>
                </a:solidFill>
                <a:latin typeface="微软雅黑" panose="020B0503020204020204" pitchFamily="34" charset="-122"/>
                <a:ea typeface="微软雅黑" panose="020B0503020204020204" pitchFamily="34" charset="-122"/>
                <a:cs typeface="+mn-cs"/>
              </a:rPr>
              <a:t>模型：</a:t>
            </a:r>
            <a:r>
              <a:rPr lang="en-US" altLang="zh-CN" sz="2800" kern="1200" dirty="0" smtClean="0">
                <a:solidFill>
                  <a:srgbClr val="09405E"/>
                </a:solidFill>
                <a:latin typeface="微软雅黑" panose="020B0503020204020204" pitchFamily="34" charset="-122"/>
                <a:ea typeface="微软雅黑" panose="020B0503020204020204" pitchFamily="34" charset="-122"/>
                <a:cs typeface="+mn-cs"/>
              </a:rPr>
              <a:t>LSTM</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a:t>
            </a:r>
            <a:r>
              <a:rPr lang="en-US" altLang="zh-CN" sz="2800" kern="1200" dirty="0" smtClean="0">
                <a:solidFill>
                  <a:srgbClr val="09405E"/>
                </a:solidFill>
                <a:latin typeface="微软雅黑" panose="020B0503020204020204" pitchFamily="34" charset="-122"/>
                <a:ea typeface="微软雅黑" panose="020B0503020204020204" pitchFamily="34" charset="-122"/>
                <a:cs typeface="+mn-cs"/>
              </a:rPr>
              <a:t>GRU</a:t>
            </a:r>
            <a:endParaRPr lang="en-US" altLang="zh-CN" sz="2800" kern="1200" dirty="0">
              <a:solidFill>
                <a:srgbClr val="09405E"/>
              </a:solidFill>
              <a:latin typeface="微软雅黑" panose="020B0503020204020204" pitchFamily="34" charset="-122"/>
              <a:ea typeface="微软雅黑" panose="020B0503020204020204" pitchFamily="34" charset="-122"/>
              <a:cs typeface="+mn-cs"/>
            </a:endParaRPr>
          </a:p>
          <a:p>
            <a:endParaRPr kumimoji="1" lang="zh-CN" altLang="en-US" dirty="0"/>
          </a:p>
        </p:txBody>
      </p:sp>
      <p:pic>
        <p:nvPicPr>
          <p:cNvPr id="1026" name="Picture 2" descr="https://stanford.edu/~shervine/teaching/cs-230/illustrations/gradient-clipping-en.png?6c3de441dc56aad634dc1a91accb48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344" y="1938528"/>
            <a:ext cx="5797296" cy="248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2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8430116" y="3813979"/>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6200174" y="3786658"/>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内容占位符 7"/>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5139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363527" name="方程式" r:id="rId5" imgW="317160" imgH="215640" progId="Equation.3">
                      <p:embed/>
                    </p:oleObj>
                  </mc:Choice>
                  <mc:Fallback>
                    <p:oleObj name="方程式" r:id="rId5" imgW="317160" imgH="215640" progId="Equation.3">
                      <p:embed/>
                      <p:pic>
                        <p:nvPicPr>
                          <p:cNvPr id="0" name=""/>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363528" name="方程式" r:id="rId7" imgW="126720" imgH="126720" progId="Equation.3">
                      <p:embed/>
                    </p:oleObj>
                  </mc:Choice>
                  <mc:Fallback>
                    <p:oleObj name="方程式" r:id="rId7" imgW="126720" imgH="126720" progId="Equation.3">
                      <p:embed/>
                      <p:pic>
                        <p:nvPicPr>
                          <p:cNvPr id="0" name=""/>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79"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363529" name="方程式" r:id="rId9" imgW="863280" imgH="393480" progId="Equation.3">
                    <p:embed/>
                  </p:oleObj>
                </mc:Choice>
                <mc:Fallback>
                  <p:oleObj name="方程式" r:id="rId9" imgW="863280" imgH="393480" progId="Equation.3">
                    <p:embed/>
                    <p:pic>
                      <p:nvPicPr>
                        <p:cNvPr id="0" name=""/>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a:t>
              </a:r>
              <a:r>
                <a:rPr lang="zh-CN" altLang="en-US" sz="2400" dirty="0" smtClean="0">
                  <a:latin typeface="Microsoft YaHei" charset="-122"/>
                  <a:ea typeface="Microsoft YaHei" charset="-122"/>
                  <a:cs typeface="Microsoft YaHei" charset="-122"/>
                </a:rPr>
                <a:t>函数</a:t>
              </a:r>
              <a:endParaRPr lang="zh-TW" altLang="en-US" sz="2400" dirty="0">
                <a:latin typeface="Microsoft YaHei" charset="-122"/>
                <a:ea typeface="Microsoft YaHei" charset="-122"/>
                <a:cs typeface="Microsoft YaHei" charset="-122"/>
              </a:endParaRPr>
            </a:p>
          </p:txBody>
        </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7999" y="264473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6197796" y="2262335"/>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8376036" y="2257143"/>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57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p:bldP spid="1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76837" y="166543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9029772" y="162620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9052091" y="3231731"/>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9473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4" grpId="0"/>
      <p:bldP spid="1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4599361"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39605" y="1556517"/>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9064144" y="1574624"/>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9145461" y="3228415"/>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mc:AlternateContent xmlns:mc="http://schemas.openxmlformats.org/markup-compatibility/2006" xmlns:a14="http://schemas.microsoft.com/office/drawing/2010/main">
        <mc:Choice Requires="a14">
          <p:sp>
            <p:nvSpPr>
              <p:cNvPr id="103" name="文字方塊 102"/>
              <p:cNvSpPr txBox="1"/>
              <p:nvPr/>
            </p:nvSpPr>
            <p:spPr>
              <a:xfrm>
                <a:off x="7345154" y="4944894"/>
                <a:ext cx="2561855"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charset="0"/>
                            </a:rPr>
                          </m:ctrlPr>
                        </m:dPr>
                        <m:e>
                          <m:d>
                            <m:dPr>
                              <m:begChr m:val="["/>
                              <m:endChr m:val="]"/>
                              <m:ctrlPr>
                                <a:rPr lang="en-US" altLang="zh-TW" sz="2800" i="1">
                                  <a:latin typeface="Cambria Math" charset="0"/>
                                </a:rPr>
                              </m:ctrlPr>
                            </m:dPr>
                            <m:e>
                              <m:m>
                                <m:mPr>
                                  <m:mcs>
                                    <m:mc>
                                      <m:mcPr>
                                        <m:count m:val="1"/>
                                        <m:mcJc m:val="center"/>
                                      </m:mcPr>
                                    </m:mc>
                                  </m:mcs>
                                  <m:ctrlPr>
                                    <a:rPr lang="en-US" altLang="zh-TW" sz="2800" i="1">
                                      <a:latin typeface="Cambria Math" charset="0"/>
                                    </a:rPr>
                                  </m:ctrlPr>
                                </m:mPr>
                                <m:mr>
                                  <m:e>
                                    <m:r>
                                      <a:rPr lang="en-US" altLang="zh-TW" sz="2800" i="1">
                                        <a:latin typeface="Cambria Math" panose="02040503050406030204" pitchFamily="18" charset="0"/>
                                      </a:rPr>
                                      <m:t>0</m:t>
                                    </m:r>
                                  </m:e>
                                </m:mr>
                                <m:mr>
                                  <m:e>
                                    <m:r>
                                      <a:rPr lang="en-US" altLang="zh-TW" sz="2800" i="1">
                                        <a:latin typeface="Cambria Math" panose="02040503050406030204" pitchFamily="18" charset="0"/>
                                      </a:rPr>
                                      <m:t>0</m:t>
                                    </m:r>
                                  </m:e>
                                </m:mr>
                              </m:m>
                            </m:e>
                          </m:d>
                        </m:e>
                      </m:d>
                      <m:r>
                        <a:rPr lang="en-US" altLang="zh-TW" sz="2800" i="1">
                          <a:latin typeface="Cambria Math" panose="02040503050406030204" pitchFamily="18" charset="0"/>
                        </a:rPr>
                        <m:t>=</m:t>
                      </m:r>
                      <m:d>
                        <m:dPr>
                          <m:begChr m:val="["/>
                          <m:endChr m:val="]"/>
                          <m:ctrlPr>
                            <a:rPr lang="en-US" altLang="zh-TW" sz="2800" i="1">
                              <a:latin typeface="Cambria Math" charset="0"/>
                            </a:rPr>
                          </m:ctrlPr>
                        </m:dPr>
                        <m:e>
                          <m:m>
                            <m:mPr>
                              <m:mcs>
                                <m:mc>
                                  <m:mcPr>
                                    <m:count m:val="1"/>
                                    <m:mcJc m:val="center"/>
                                  </m:mcPr>
                                </m:mc>
                              </m:mcs>
                              <m:ctrlPr>
                                <a:rPr lang="en-US" altLang="zh-TW" sz="2800" i="1">
                                  <a:latin typeface="Cambria Math" charset="0"/>
                                </a:rPr>
                              </m:ctrlPr>
                            </m:mPr>
                            <m:mr>
                              <m:e>
                                <m:r>
                                  <m:rPr>
                                    <m:brk m:alnAt="7"/>
                                  </m:rPr>
                                  <a:rPr lang="en-US" altLang="zh-TW" sz="2800" i="1">
                                    <a:latin typeface="Cambria Math" panose="02040503050406030204" pitchFamily="18" charset="0"/>
                                  </a:rPr>
                                  <m:t>0</m:t>
                                </m:r>
                                <m:r>
                                  <a:rPr lang="en-US" altLang="zh-TW" sz="2800" i="1">
                                    <a:latin typeface="Cambria Math" panose="02040503050406030204" pitchFamily="18" charset="0"/>
                                  </a:rPr>
                                  <m:t>.51</m:t>
                                </m:r>
                              </m:e>
                            </m:mr>
                            <m:mr>
                              <m:e>
                                <m:r>
                                  <a:rPr lang="en-US" altLang="zh-TW" sz="2800" i="1">
                                    <a:latin typeface="Cambria Math" panose="02040503050406030204" pitchFamily="18" charset="0"/>
                                  </a:rPr>
                                  <m:t>0.85</m:t>
                                </m:r>
                              </m:e>
                            </m:mr>
                          </m:m>
                        </m:e>
                      </m:d>
                    </m:oMath>
                  </m:oMathPara>
                </a14:m>
                <a:endParaRPr lang="zh-TW" altLang="en-US" sz="28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5821153" y="4944894"/>
                <a:ext cx="2561855" cy="727250"/>
              </a:xfrm>
              <a:prstGeom prst="rect">
                <a:avLst/>
              </a:prstGeom>
              <a:blipFill rotWithShape="0">
                <a:blip r:embed="rId12"/>
                <a:stretch>
                  <a:fillRect/>
                </a:stretch>
              </a:blipFill>
            </p:spPr>
            <p:txBody>
              <a:bodyPr/>
              <a:lstStyle/>
              <a:p>
                <a:r>
                  <a:rPr lang="zh-TW" altLang="en-US">
                    <a:noFill/>
                  </a:rPr>
                  <a:t> </a:t>
                </a:r>
              </a:p>
            </p:txBody>
          </p:sp>
        </mc:Fallback>
      </mc:AlternateContent>
      <p:sp>
        <p:nvSpPr>
          <p:cNvPr id="4" name="文字方塊 3"/>
          <p:cNvSpPr txBox="1"/>
          <p:nvPr/>
        </p:nvSpPr>
        <p:spPr>
          <a:xfrm>
            <a:off x="2499596" y="5969249"/>
            <a:ext cx="737619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800" dirty="0" smtClean="0">
                <a:latin typeface="Microsoft YaHei" charset="-122"/>
                <a:ea typeface="Microsoft YaHei" charset="-122"/>
                <a:cs typeface="Microsoft YaHei" charset="-122"/>
              </a:rPr>
              <a:t>不同</a:t>
            </a:r>
            <a:r>
              <a:rPr lang="zh-CN" altLang="en-US" sz="2800" smtClean="0">
                <a:latin typeface="Microsoft YaHei" charset="-122"/>
                <a:ea typeface="Microsoft YaHei" charset="-122"/>
                <a:cs typeface="Microsoft YaHei" charset="-122"/>
              </a:rPr>
              <a:t>的参数表示不同</a:t>
            </a:r>
            <a:r>
              <a:rPr lang="zh-CN" altLang="en-US" sz="2800" dirty="0" smtClean="0">
                <a:latin typeface="Microsoft YaHei" charset="-122"/>
                <a:ea typeface="Microsoft YaHei" charset="-122"/>
                <a:cs typeface="Microsoft YaHei" charset="-122"/>
              </a:rPr>
              <a:t>的函数</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21" name="文字方塊 120"/>
              <p:cNvSpPr txBox="1"/>
              <p:nvPr/>
            </p:nvSpPr>
            <p:spPr>
              <a:xfrm>
                <a:off x="4251525" y="4962387"/>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charset="0"/>
                            </a:rPr>
                          </m:ctrlPr>
                        </m:dPr>
                        <m:e>
                          <m:d>
                            <m:dPr>
                              <m:begChr m:val="["/>
                              <m:endChr m:val="]"/>
                              <m:ctrlPr>
                                <a:rPr lang="en-US" altLang="zh-TW" sz="2800" i="1">
                                  <a:latin typeface="Cambria Math" charset="0"/>
                                </a:rPr>
                              </m:ctrlPr>
                            </m:dPr>
                            <m:e>
                              <m:m>
                                <m:mPr>
                                  <m:mcs>
                                    <m:mc>
                                      <m:mcPr>
                                        <m:count m:val="1"/>
                                        <m:mcJc m:val="center"/>
                                      </m:mcPr>
                                    </m:mc>
                                  </m:mcs>
                                  <m:ctrlPr>
                                    <a:rPr lang="en-US" altLang="zh-TW" sz="2800" i="1">
                                      <a:latin typeface="Cambria Math" charset="0"/>
                                    </a:rPr>
                                  </m:ctrlPr>
                                </m:mPr>
                                <m:mr>
                                  <m:e>
                                    <m:r>
                                      <m:rPr>
                                        <m:brk m:alnAt="7"/>
                                      </m:rPr>
                                      <a:rPr lang="en-US" altLang="zh-TW" sz="2800" i="1">
                                        <a:latin typeface="Cambria Math" panose="02040503050406030204" pitchFamily="18" charset="0"/>
                                      </a:rPr>
                                      <m:t>1</m:t>
                                    </m:r>
                                  </m:e>
                                </m:mr>
                                <m:mr>
                                  <m:e>
                                    <m:r>
                                      <a:rPr lang="en-US" altLang="zh-TW" sz="2800" i="1">
                                        <a:latin typeface="Cambria Math" panose="02040503050406030204" pitchFamily="18" charset="0"/>
                                      </a:rPr>
                                      <m:t>−1</m:t>
                                    </m:r>
                                  </m:e>
                                </m:mr>
                              </m:m>
                            </m:e>
                          </m:d>
                        </m:e>
                      </m:d>
                      <m:r>
                        <a:rPr lang="en-US" altLang="zh-TW" sz="2800" i="1">
                          <a:latin typeface="Cambria Math" panose="02040503050406030204" pitchFamily="18" charset="0"/>
                        </a:rPr>
                        <m:t>=</m:t>
                      </m:r>
                      <m:d>
                        <m:dPr>
                          <m:begChr m:val="["/>
                          <m:endChr m:val="]"/>
                          <m:ctrlPr>
                            <a:rPr lang="en-US" altLang="zh-TW" sz="2800" i="1">
                              <a:latin typeface="Cambria Math" charset="0"/>
                            </a:rPr>
                          </m:ctrlPr>
                        </m:dPr>
                        <m:e>
                          <m:m>
                            <m:mPr>
                              <m:mcs>
                                <m:mc>
                                  <m:mcPr>
                                    <m:count m:val="1"/>
                                    <m:mcJc m:val="center"/>
                                  </m:mcPr>
                                </m:mc>
                              </m:mcs>
                              <m:ctrlPr>
                                <a:rPr lang="en-US" altLang="zh-TW" sz="2800" i="1">
                                  <a:latin typeface="Cambria Math" charset="0"/>
                                </a:rPr>
                              </m:ctrlPr>
                            </m:mPr>
                            <m:mr>
                              <m:e>
                                <m:r>
                                  <m:rPr>
                                    <m:brk m:alnAt="7"/>
                                  </m:rPr>
                                  <a:rPr lang="en-US" altLang="zh-TW" sz="2800" i="1">
                                    <a:latin typeface="Cambria Math" panose="02040503050406030204" pitchFamily="18" charset="0"/>
                                  </a:rPr>
                                  <m:t>0</m:t>
                                </m:r>
                                <m:r>
                                  <a:rPr lang="en-US" altLang="zh-TW" sz="2800" i="1">
                                    <a:latin typeface="Cambria Math" panose="02040503050406030204" pitchFamily="18" charset="0"/>
                                  </a:rPr>
                                  <m:t>.62</m:t>
                                </m:r>
                              </m:e>
                            </m:mr>
                            <m:mr>
                              <m:e>
                                <m:r>
                                  <a:rPr lang="en-US" altLang="zh-TW" sz="2800" i="1">
                                    <a:latin typeface="Cambria Math" panose="02040503050406030204" pitchFamily="18" charset="0"/>
                                  </a:rPr>
                                  <m:t>0.83</m:t>
                                </m:r>
                              </m:e>
                            </m:mr>
                          </m:m>
                        </m:e>
                      </m:d>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2727524" y="4962387"/>
                <a:ext cx="2829557" cy="718466"/>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1970183" y="4859313"/>
                <a:ext cx="18144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𝑓</m:t>
                      </m:r>
                      <m:r>
                        <a:rPr lang="en-US" altLang="zh-TW" sz="2800" i="1" smtClean="0">
                          <a:latin typeface="Cambria Math" panose="02040503050406030204" pitchFamily="18" charset="0"/>
                        </a:rPr>
                        <m:t>:</m:t>
                      </m:r>
                      <m:sSup>
                        <m:sSupPr>
                          <m:ctrlPr>
                            <a:rPr lang="en-US" altLang="zh-TW" sz="2800" i="1">
                              <a:latin typeface="Cambria Math" charset="0"/>
                            </a:rPr>
                          </m:ctrlPr>
                        </m:sSupPr>
                        <m:e>
                          <m:r>
                            <a:rPr lang="en-US" altLang="zh-CN" sz="2800" b="0" i="1" smtClean="0">
                              <a:latin typeface="Cambria Math" charset="0"/>
                            </a:rPr>
                            <m:t>ℝ</m:t>
                          </m:r>
                        </m:e>
                        <m:sup>
                          <m:r>
                            <a:rPr lang="en-US" altLang="zh-TW" sz="2800" i="1">
                              <a:latin typeface="Cambria Math" panose="02040503050406030204" pitchFamily="18" charset="0"/>
                            </a:rPr>
                            <m:t>2</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charset="0"/>
                              <a:ea typeface="Cambria Math" panose="02040503050406030204" pitchFamily="18" charset="0"/>
                            </a:rPr>
                          </m:ctrlPr>
                        </m:sSupPr>
                        <m:e>
                          <m:r>
                            <a:rPr lang="en-US" altLang="zh-CN" sz="2800" i="1">
                              <a:latin typeface="Cambria Math" charset="0"/>
                            </a:rPr>
                            <m:t>ℝ</m:t>
                          </m:r>
                        </m:e>
                        <m:sup>
                          <m:r>
                            <a:rPr lang="en-US" altLang="zh-TW" sz="2800" i="1">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1970183" y="4859313"/>
                <a:ext cx="1814471" cy="430887"/>
              </a:xfrm>
              <a:prstGeom prst="rect">
                <a:avLst/>
              </a:prstGeom>
              <a:blipFill rotWithShape="0">
                <a:blip r:embed="rId15"/>
                <a:stretch>
                  <a:fillRect/>
                </a:stretch>
              </a:blipFill>
            </p:spPr>
            <p:txBody>
              <a:bodyPr/>
              <a:lstStyle/>
              <a:p>
                <a:r>
                  <a:rPr lang="zh-CN" altLang="en-US">
                    <a:noFill/>
                  </a:rPr>
                  <a:t> </a:t>
                </a:r>
              </a:p>
            </p:txBody>
          </p:sp>
        </mc:Fallback>
      </mc:AlternateContent>
      <p:sp>
        <p:nvSpPr>
          <p:cNvPr id="135" name="矩形 134"/>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Tree>
    <p:extLst>
      <p:ext uri="{BB962C8B-B14F-4D97-AF65-F5344CB8AC3E}">
        <p14:creationId xmlns:p14="http://schemas.microsoft.com/office/powerpoint/2010/main" val="20793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50" grpId="0"/>
      <p:bldP spid="151" grpId="0"/>
      <p:bldP spid="154" grpId="0"/>
      <p:bldP spid="155" grpId="0"/>
      <p:bldP spid="103" grpId="0"/>
      <p:bldP spid="4" grpId="0" animBg="1"/>
      <p:bldP spid="121" grpId="0"/>
      <p:bldP spid="137" grpId="0"/>
      <p:bldP spid="152" grpId="0"/>
      <p:bldP spid="1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2742012" y="5073420"/>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矩阵操作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5159333" y="4932536"/>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charset="0"/>
                            </a:rPr>
                          </m:ctrlPr>
                        </m:dPr>
                        <m:e>
                          <m:m>
                            <m:mPr>
                              <m:mcs>
                                <m:mc>
                                  <m:mcPr>
                                    <m:count m:val="1"/>
                                    <m:mcJc m:val="center"/>
                                  </m:mcPr>
                                </m:mc>
                              </m:mcs>
                              <m:ctrlPr>
                                <a:rPr lang="en-US" altLang="zh-TW" sz="2800" i="1">
                                  <a:solidFill>
                                    <a:srgbClr val="0000FF"/>
                                  </a:solidFill>
                                  <a:latin typeface="Cambria Math" charset="0"/>
                                </a:rPr>
                              </m:ctrlPr>
                            </m:mPr>
                            <m:mr>
                              <m:e>
                                <m:r>
                                  <m:rPr>
                                    <m:brk m:alnAt="7"/>
                                  </m:rPr>
                                  <a:rPr lang="en-US" altLang="zh-TW" sz="2800" i="1">
                                    <a:solidFill>
                                      <a:srgbClr val="0000FF"/>
                                    </a:solidFill>
                                    <a:latin typeface="Cambria Math" panose="02040503050406030204" pitchFamily="18" charset="0"/>
                                  </a:rPr>
                                  <m:t>1</m:t>
                                </m:r>
                              </m:e>
                            </m:mr>
                            <m:mr>
                              <m:e>
                                <m:r>
                                  <a:rPr lang="en-US" altLang="zh-TW" sz="2800" i="1">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3395122" y="4931042"/>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C000"/>
                              </a:solidFill>
                              <a:latin typeface="Cambria Math" charset="0"/>
                            </a:rPr>
                          </m:ctrlPr>
                        </m:dPr>
                        <m:e>
                          <m:m>
                            <m:mPr>
                              <m:mcs>
                                <m:mc>
                                  <m:mcPr>
                                    <m:count m:val="2"/>
                                    <m:mcJc m:val="center"/>
                                  </m:mcPr>
                                </m:mc>
                              </m:mcs>
                              <m:ctrlPr>
                                <a:rPr lang="en-US" altLang="zh-TW" sz="2800" i="1">
                                  <a:solidFill>
                                    <a:srgbClr val="FFC000"/>
                                  </a:solidFill>
                                  <a:latin typeface="Cambria Math" charset="0"/>
                                </a:rPr>
                              </m:ctrlPr>
                            </m:mPr>
                            <m:mr>
                              <m:e>
                                <m:r>
                                  <m:rPr>
                                    <m:brk m:alnAt="7"/>
                                  </m:rP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−2</m:t>
                                </m:r>
                              </m:e>
                            </m:mr>
                            <m:mr>
                              <m:e>
                                <m: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6164995" y="508525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6665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B050"/>
                              </a:solidFill>
                              <a:latin typeface="Cambria Math" charset="0"/>
                            </a:rPr>
                          </m:ctrlPr>
                        </m:dPr>
                        <m:e>
                          <m:m>
                            <m:mPr>
                              <m:mcs>
                                <m:mc>
                                  <m:mcPr>
                                    <m:count m:val="1"/>
                                    <m:mcJc m:val="center"/>
                                  </m:mcPr>
                                </m:mc>
                              </m:mcs>
                              <m:ctrlPr>
                                <a:rPr lang="en-US" altLang="zh-TW" sz="2800" i="1">
                                  <a:solidFill>
                                    <a:srgbClr val="00B050"/>
                                  </a:solidFill>
                                  <a:latin typeface="Cambria Math" charset="0"/>
                                </a:rPr>
                              </m:ctrlPr>
                            </m:mPr>
                            <m:mr>
                              <m:e>
                                <m:r>
                                  <m:rPr>
                                    <m:brk m:alnAt="7"/>
                                  </m:rPr>
                                  <a:rPr lang="en-US" altLang="zh-TW" sz="2800" i="1">
                                    <a:solidFill>
                                      <a:srgbClr val="00B050"/>
                                    </a:solidFill>
                                    <a:latin typeface="Cambria Math" panose="02040503050406030204" pitchFamily="18" charset="0"/>
                                  </a:rPr>
                                  <m:t>1</m:t>
                                </m:r>
                              </m:e>
                            </m:mr>
                            <m:mr>
                              <m:e>
                                <m:r>
                                  <a:rPr lang="en-US" altLang="zh-TW" sz="2800" i="1">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8282906"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charset="0"/>
                            </a:rPr>
                          </m:ctrlPr>
                        </m:dPr>
                        <m:e>
                          <m:m>
                            <m:mPr>
                              <m:mcs>
                                <m:mc>
                                  <m:mcPr>
                                    <m:count m:val="1"/>
                                    <m:mcJc m:val="center"/>
                                  </m:mcPr>
                                </m:mc>
                              </m:mcs>
                              <m:ctrlPr>
                                <a:rPr lang="en-US" altLang="zh-TW" sz="2800" i="1">
                                  <a:solidFill>
                                    <a:srgbClr val="0000FF"/>
                                  </a:solidFill>
                                  <a:latin typeface="Cambria Math" charset="0"/>
                                </a:rPr>
                              </m:ctrlPr>
                            </m:mPr>
                            <m:mr>
                              <m:e>
                                <m:r>
                                  <m:rPr>
                                    <m:brk m:alnAt="7"/>
                                  </m:rPr>
                                  <a:rPr lang="en-US" altLang="zh-TW" sz="2800" i="1">
                                    <a:solidFill>
                                      <a:srgbClr val="0000FF"/>
                                    </a:solidFill>
                                    <a:latin typeface="Cambria Math" panose="02040503050406030204" pitchFamily="18" charset="0"/>
                                  </a:rPr>
                                  <m:t>0</m:t>
                                </m:r>
                                <m:r>
                                  <a:rPr lang="en-US" altLang="zh-TW" sz="2800" i="1">
                                    <a:solidFill>
                                      <a:srgbClr val="0000FF"/>
                                    </a:solidFill>
                                    <a:latin typeface="Cambria Math" panose="02040503050406030204" pitchFamily="18" charset="0"/>
                                  </a:rPr>
                                  <m:t>.98</m:t>
                                </m:r>
                              </m:e>
                            </m:mr>
                            <m:mr>
                              <m:e>
                                <m:r>
                                  <a:rPr lang="en-US" altLang="zh-TW" sz="2800" i="1">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14637"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2188367" y="356789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5002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0000"/>
                              </a:solidFill>
                              <a:latin typeface="Cambria Math" charset="0"/>
                            </a:rPr>
                          </m:ctrlPr>
                        </m:dPr>
                        <m:e>
                          <m:m>
                            <m:mPr>
                              <m:mcs>
                                <m:mc>
                                  <m:mcPr>
                                    <m:count m:val="1"/>
                                    <m:mcJc m:val="center"/>
                                  </m:mcPr>
                                </m:mc>
                              </m:mcs>
                              <m:ctrlPr>
                                <a:rPr lang="en-US" altLang="zh-TW" sz="2800" i="1">
                                  <a:solidFill>
                                    <a:srgbClr val="FF0000"/>
                                  </a:solidFill>
                                  <a:latin typeface="Cambria Math" charset="0"/>
                                </a:rPr>
                              </m:ctrlPr>
                            </m:mPr>
                            <m:mr>
                              <m:e>
                                <m:r>
                                  <m:rPr>
                                    <m:brk m:alnAt="7"/>
                                  </m:rPr>
                                  <a:rPr lang="en-US" altLang="zh-TW" sz="2800" i="1">
                                    <a:solidFill>
                                      <a:srgbClr val="FF0000"/>
                                    </a:solidFill>
                                    <a:latin typeface="Cambria Math" panose="02040503050406030204" pitchFamily="18" charset="0"/>
                                  </a:rPr>
                                  <m:t>4</m:t>
                                </m:r>
                              </m:e>
                            </m:mr>
                            <m:mr>
                              <m:e>
                                <m:r>
                                  <a:rPr lang="en-US" altLang="zh-TW" sz="2800" i="1">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5323149" y="3670895"/>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矩形 5"/>
              <p:cNvSpPr/>
              <p:nvPr/>
            </p:nvSpPr>
            <p:spPr>
              <a:xfrm>
                <a:off x="9778415" y="1836158"/>
                <a:ext cx="5513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acc>
                            <m:accPr>
                              <m:chr m:val="̂"/>
                              <m:ctrlPr>
                                <a:rPr lang="en-US" altLang="zh-TW" sz="2400" i="1">
                                  <a:latin typeface="Cambria Math" charset="0"/>
                                </a:rPr>
                              </m:ctrlPr>
                            </m:accPr>
                            <m:e>
                              <m:r>
                                <a:rPr lang="en-US" altLang="zh-TW" sz="2400" i="1">
                                  <a:latin typeface="Cambria Math" charset="0"/>
                                </a:rPr>
                                <m:t>𝑦</m:t>
                              </m:r>
                            </m:e>
                          </m:acc>
                        </m:e>
                        <m:sub>
                          <m:r>
                            <a:rPr lang="en-US" altLang="zh-TW" sz="2400" i="1">
                              <a:latin typeface="Cambria Math" charset="0"/>
                            </a:rPr>
                            <m:t>1</m:t>
                          </m:r>
                        </m:sub>
                      </m:sSub>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9778415" y="1836158"/>
                <a:ext cx="551305" cy="461665"/>
              </a:xfrm>
              <a:prstGeom prst="rect">
                <a:avLst/>
              </a:prstGeom>
              <a:blipFill rotWithShape="0">
                <a:blip r:embed="rId16"/>
                <a:stretch>
                  <a:fillRect t="-3947" r="-17582"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784511" y="3506462"/>
                <a:ext cx="5584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acc>
                            <m:accPr>
                              <m:chr m:val="̂"/>
                              <m:ctrlPr>
                                <a:rPr lang="en-US" altLang="zh-TW" sz="2400" i="1">
                                  <a:latin typeface="Cambria Math" charset="0"/>
                                </a:rPr>
                              </m:ctrlPr>
                            </m:accPr>
                            <m:e>
                              <m:r>
                                <a:rPr lang="en-US" altLang="zh-TW" sz="2400" i="1">
                                  <a:latin typeface="Cambria Math" charset="0"/>
                                </a:rPr>
                                <m:t>𝑦</m:t>
                              </m:r>
                            </m:e>
                          </m:acc>
                        </m:e>
                        <m:sub>
                          <m:r>
                            <a:rPr lang="en-US" altLang="zh-TW" sz="2400" b="0" i="1" smtClean="0">
                              <a:latin typeface="Cambria Math" charset="0"/>
                            </a:rPr>
                            <m:t>2</m:t>
                          </m:r>
                        </m:sub>
                      </m:sSub>
                    </m:oMath>
                  </m:oMathPara>
                </a14:m>
                <a:endParaRPr lang="zh-CN" altLang="en-US" sz="2400" dirty="0"/>
              </a:p>
            </p:txBody>
          </p:sp>
        </mc:Choice>
        <mc:Fallback xmlns="">
          <p:sp>
            <p:nvSpPr>
              <p:cNvPr id="66" name="矩形 65"/>
              <p:cNvSpPr>
                <a:spLocks noRot="1" noChangeAspect="1" noMove="1" noResize="1" noEditPoints="1" noAdjustHandles="1" noChangeArrowheads="1" noChangeShapeType="1" noTextEdit="1"/>
              </p:cNvSpPr>
              <p:nvPr/>
            </p:nvSpPr>
            <p:spPr>
              <a:xfrm>
                <a:off x="9784511" y="3506462"/>
                <a:ext cx="558422" cy="461665"/>
              </a:xfrm>
              <a:prstGeom prst="rect">
                <a:avLst/>
              </a:prstGeom>
              <a:blipFill rotWithShape="0">
                <a:blip r:embed="rId17"/>
                <a:stretch>
                  <a:fillRect t="-3947" r="-17391"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364549"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364550"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6" name="文字方塊 105"/>
          <p:cNvSpPr txBox="1"/>
          <p:nvPr/>
        </p:nvSpPr>
        <p:spPr>
          <a:xfrm rot="5400000">
            <a:off x="3324469" y="3034547"/>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endCxn id="100" idx="2"/>
          </p:cNvCxnSpPr>
          <p:nvPr/>
        </p:nvCxnSpPr>
        <p:spPr>
          <a:xfrm flipV="1">
            <a:off x="3853408" y="1904596"/>
            <a:ext cx="797428" cy="199323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endCxn id="101" idx="2"/>
          </p:cNvCxnSpPr>
          <p:nvPr/>
        </p:nvCxnSpPr>
        <p:spPr>
          <a:xfrm flipV="1">
            <a:off x="3827040" y="2683165"/>
            <a:ext cx="826139" cy="121460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endCxn id="102" idx="2"/>
          </p:cNvCxnSpPr>
          <p:nvPr/>
        </p:nvCxnSpPr>
        <p:spPr>
          <a:xfrm>
            <a:off x="3827039" y="3897771"/>
            <a:ext cx="814506" cy="1340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37" name="文字方塊 136"/>
              <p:cNvSpPr txBox="1"/>
              <p:nvPr/>
            </p:nvSpPr>
            <p:spPr>
              <a:xfrm>
                <a:off x="8715450" y="153627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i="1">
                              <a:latin typeface="Cambria Math" charset="0"/>
                            </a:rPr>
                            <m:t>1</m:t>
                          </m:r>
                        </m:sub>
                      </m:sSub>
                    </m:oMath>
                  </m:oMathPara>
                </a14:m>
                <a:endParaRPr lang="zh-TW" altLang="en-US" sz="2800" baseline="-250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8715450" y="1536271"/>
                <a:ext cx="631069" cy="523220"/>
              </a:xfrm>
              <a:prstGeom prst="rect">
                <a:avLst/>
              </a:prstGeom>
              <a:blipFill rotWithShape="0">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8704167" y="233449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8704167" y="2334491"/>
                <a:ext cx="631069" cy="523220"/>
              </a:xfrm>
              <a:prstGeom prst="rect">
                <a:avLst/>
              </a:prstGeom>
              <a:blipFill rotWithShape="0">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8704167" y="3600723"/>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8704167" y="3600723"/>
                <a:ext cx="631069" cy="523220"/>
              </a:xfrm>
              <a:prstGeom prst="rect">
                <a:avLst/>
              </a:prstGeom>
              <a:blipFill rotWithShape="0">
                <a:blip r:embed="rId10"/>
                <a:stretch>
                  <a:fillRect/>
                </a:stretch>
              </a:blipFill>
              <a:ln>
                <a:noFill/>
              </a:ln>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zh-CN" altLang="en-US" dirty="0" smtClean="0"/>
              <a:t>神经网络</a:t>
            </a:r>
            <a:endParaRPr lang="zh-TW" altLang="en-US" dirty="0"/>
          </a:p>
        </p:txBody>
      </p:sp>
      <mc:AlternateContent xmlns:mc="http://schemas.openxmlformats.org/markup-compatibility/2006" xmlns:a14="http://schemas.microsoft.com/office/drawing/2010/main">
        <mc:Choice Requires="a14">
          <p:sp>
            <p:nvSpPr>
              <p:cNvPr id="70" name="矩形 69"/>
              <p:cNvSpPr/>
              <p:nvPr/>
            </p:nvSpPr>
            <p:spPr>
              <a:xfrm>
                <a:off x="3842545" y="218578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smtClean="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1</m:t>
                          </m:r>
                          <m:r>
                            <a:rPr lang="en-US" altLang="zh-TW" sz="2000" b="1" i="1" dirty="0" smtClean="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70" name="矩形 69"/>
              <p:cNvSpPr>
                <a:spLocks noRot="1" noChangeAspect="1" noMove="1" noResize="1" noEditPoints="1" noAdjustHandles="1" noChangeArrowheads="1" noChangeShapeType="1" noTextEdit="1"/>
              </p:cNvSpPr>
              <p:nvPr/>
            </p:nvSpPr>
            <p:spPr>
              <a:xfrm>
                <a:off x="3842545" y="2185784"/>
                <a:ext cx="807843" cy="832399"/>
              </a:xfrm>
              <a:prstGeom prst="rect">
                <a:avLst/>
              </a:prstGeom>
              <a:blipFill rotWithShape="0">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230748" y="219398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2</m:t>
                          </m:r>
                          <m:r>
                            <a:rPr lang="en-US" altLang="zh-TW" sz="24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79" name="矩形 78"/>
              <p:cNvSpPr>
                <a:spLocks noRot="1" noChangeAspect="1" noMove="1" noResize="1" noEditPoints="1" noAdjustHandles="1" noChangeArrowheads="1" noChangeShapeType="1" noTextEdit="1"/>
              </p:cNvSpPr>
              <p:nvPr/>
            </p:nvSpPr>
            <p:spPr>
              <a:xfrm>
                <a:off x="5230748" y="2193988"/>
                <a:ext cx="807843" cy="832399"/>
              </a:xfrm>
              <a:prstGeom prst="rect">
                <a:avLst/>
              </a:prstGeom>
              <a:blipFill rotWithShape="0">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696753" y="2187089"/>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400" i="1" baseline="30000" dirty="0">
                  <a:latin typeface="Cambria Math" charset="0"/>
                  <a:ea typeface="Cambria Math" charset="0"/>
                  <a:cs typeface="Cambria Math" charset="0"/>
                </a:endParaRPr>
              </a:p>
            </p:txBody>
          </p:sp>
        </mc:Choice>
        <mc:Fallback xmlns="">
          <p:sp>
            <p:nvSpPr>
              <p:cNvPr id="80" name="矩形 79"/>
              <p:cNvSpPr>
                <a:spLocks noRot="1" noChangeAspect="1" noMove="1" noResize="1" noEditPoints="1" noAdjustHandles="1" noChangeArrowheads="1" noChangeShapeType="1" noTextEdit="1"/>
              </p:cNvSpPr>
              <p:nvPr/>
            </p:nvSpPr>
            <p:spPr>
              <a:xfrm>
                <a:off x="6696753" y="2187089"/>
                <a:ext cx="807843" cy="832399"/>
              </a:xfrm>
              <a:prstGeom prst="rect">
                <a:avLst/>
              </a:prstGeom>
              <a:blipFill rotWithShape="0">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937667" y="2527383"/>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82" name="矩形 81"/>
              <p:cNvSpPr>
                <a:spLocks noRot="1" noChangeAspect="1" noMove="1" noResize="1" noEditPoints="1" noAdjustHandles="1" noChangeArrowheads="1" noChangeShapeType="1" noTextEdit="1"/>
              </p:cNvSpPr>
              <p:nvPr/>
            </p:nvSpPr>
            <p:spPr>
              <a:xfrm>
                <a:off x="5937667" y="2527383"/>
                <a:ext cx="450868" cy="854551"/>
              </a:xfrm>
              <a:prstGeom prst="rect">
                <a:avLst/>
              </a:prstGeom>
              <a:blipFill rotWithShape="0">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336126" y="250387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83" name="矩形 82"/>
              <p:cNvSpPr>
                <a:spLocks noRot="1" noChangeAspect="1" noMove="1" noResize="1" noEditPoints="1" noAdjustHandles="1" noChangeArrowheads="1" noChangeShapeType="1" noTextEdit="1"/>
              </p:cNvSpPr>
              <p:nvPr/>
            </p:nvSpPr>
            <p:spPr>
              <a:xfrm>
                <a:off x="7336126" y="2503876"/>
                <a:ext cx="450868" cy="854551"/>
              </a:xfrm>
              <a:prstGeom prst="rect">
                <a:avLst/>
              </a:prstGeom>
              <a:blipFill rotWithShape="0">
                <a:blip r:embed="rId15"/>
                <a:stretch>
                  <a:fillRect/>
                </a:stretch>
              </a:blipFill>
              <a:ln>
                <a:noFill/>
              </a:ln>
            </p:spPr>
            <p:txBody>
              <a:bodyPr/>
              <a:lstStyle/>
              <a:p>
                <a:r>
                  <a:rPr lang="zh-CN" altLang="en-US">
                    <a:noFill/>
                  </a:rPr>
                  <a:t> </a:t>
                </a:r>
              </a:p>
            </p:txBody>
          </p:sp>
        </mc:Fallback>
      </mc:AlternateContent>
      <p:sp>
        <p:nvSpPr>
          <p:cNvPr id="88" name="矩形 87"/>
          <p:cNvSpPr/>
          <p:nvPr/>
        </p:nvSpPr>
        <p:spPr>
          <a:xfrm>
            <a:off x="3754674" y="358102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latin typeface="Cambria Math" charset="0"/>
                <a:ea typeface="Cambria Math" charset="0"/>
                <a:cs typeface="Cambria Math" charset="0"/>
              </a:rPr>
              <a:t>x</a:t>
            </a:r>
            <a:endParaRPr lang="zh-TW" altLang="en-US" sz="2400" b="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89" name="矩形 88"/>
              <p:cNvSpPr/>
              <p:nvPr/>
            </p:nvSpPr>
            <p:spPr>
              <a:xfrm>
                <a:off x="5064088" y="3581029"/>
                <a:ext cx="584428"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smtClean="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89" name="矩形 88"/>
              <p:cNvSpPr>
                <a:spLocks noRot="1" noChangeAspect="1" noMove="1" noResize="1" noEditPoints="1" noAdjustHandles="1" noChangeArrowheads="1" noChangeShapeType="1" noTextEdit="1"/>
              </p:cNvSpPr>
              <p:nvPr/>
            </p:nvSpPr>
            <p:spPr>
              <a:xfrm>
                <a:off x="5064088" y="3581029"/>
                <a:ext cx="584428" cy="877076"/>
              </a:xfrm>
              <a:prstGeom prst="rect">
                <a:avLst/>
              </a:prstGeom>
              <a:blipFill rotWithShape="0">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6346472" y="3594769"/>
                <a:ext cx="494100"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90" name="矩形 89"/>
              <p:cNvSpPr>
                <a:spLocks noRot="1" noChangeAspect="1" noMove="1" noResize="1" noEditPoints="1" noAdjustHandles="1" noChangeArrowheads="1" noChangeShapeType="1" noTextEdit="1"/>
              </p:cNvSpPr>
              <p:nvPr/>
            </p:nvSpPr>
            <p:spPr>
              <a:xfrm>
                <a:off x="6346472" y="3594769"/>
                <a:ext cx="494100" cy="877076"/>
              </a:xfrm>
              <a:prstGeom prst="rect">
                <a:avLst/>
              </a:prstGeom>
              <a:blipFill rotWithShape="0">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7988826" y="3589712"/>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b="1" i="1" dirty="0" smtClean="0">
                              <a:latin typeface="Cambria Math" charset="0"/>
                            </a:rPr>
                          </m:ctrlPr>
                        </m:accPr>
                        <m:e>
                          <m:r>
                            <a:rPr lang="en-US" altLang="zh-TW" sz="2400" b="1" dirty="0">
                              <a:latin typeface="Cambria Math" charset="0"/>
                            </a:rPr>
                            <m:t>𝐲</m:t>
                          </m:r>
                        </m:e>
                      </m:acc>
                    </m:oMath>
                  </m:oMathPara>
                </a14:m>
                <a:endParaRPr lang="zh-TW" altLang="en-US" sz="2400" b="1" baseline="30000" dirty="0"/>
              </a:p>
            </p:txBody>
          </p:sp>
        </mc:Choice>
        <mc:Fallback xmlns="">
          <p:sp>
            <p:nvSpPr>
              <p:cNvPr id="92" name="矩形 91"/>
              <p:cNvSpPr>
                <a:spLocks noRot="1" noChangeAspect="1" noMove="1" noResize="1" noEditPoints="1" noAdjustHandles="1" noChangeArrowheads="1" noChangeShapeType="1" noTextEdit="1"/>
              </p:cNvSpPr>
              <p:nvPr/>
            </p:nvSpPr>
            <p:spPr>
              <a:xfrm>
                <a:off x="7988826" y="3589712"/>
                <a:ext cx="441359" cy="877076"/>
              </a:xfrm>
              <a:prstGeom prst="rect">
                <a:avLst/>
              </a:prstGeom>
              <a:blipFill rotWithShape="0">
                <a:blip r:embed="rId18"/>
                <a:stretch>
                  <a:fillRect/>
                </a:stretch>
              </a:blipFill>
              <a:ln>
                <a:noFill/>
              </a:ln>
            </p:spPr>
            <p:txBody>
              <a:bodyPr/>
              <a:lstStyle/>
              <a:p>
                <a:r>
                  <a:rPr lang="zh-CN" altLang="en-US">
                    <a:noFill/>
                  </a:rPr>
                  <a:t> </a:t>
                </a:r>
              </a:p>
            </p:txBody>
          </p:sp>
        </mc:Fallback>
      </mc:AlternateContent>
      <p:grpSp>
        <p:nvGrpSpPr>
          <p:cNvPr id="8" name="组 7"/>
          <p:cNvGrpSpPr/>
          <p:nvPr/>
        </p:nvGrpSpPr>
        <p:grpSpPr>
          <a:xfrm>
            <a:off x="4704476" y="5192193"/>
            <a:ext cx="3052181" cy="877076"/>
            <a:chOff x="4704476" y="5192193"/>
            <a:chExt cx="3052181" cy="877076"/>
          </a:xfrm>
        </p:grpSpPr>
        <mc:AlternateContent xmlns:mc="http://schemas.openxmlformats.org/markup-compatibility/2006" xmlns:a14="http://schemas.microsoft.com/office/drawing/2010/main">
          <mc:Choice Requires="a14">
            <p:sp>
              <p:nvSpPr>
                <p:cNvPr id="160" name="矩形 159"/>
                <p:cNvSpPr/>
                <p:nvPr/>
              </p:nvSpPr>
              <p:spPr>
                <a:xfrm>
                  <a:off x="6970817" y="5193996"/>
                  <a:ext cx="507339"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ea typeface="Cambria Math" charset="0"/>
                                <a:cs typeface="Cambria Math" charset="0"/>
                              </a:rPr>
                            </m:ctrlPr>
                          </m:sSupPr>
                          <m:e>
                            <m:r>
                              <a:rPr lang="en-US" altLang="zh-TW" b="1" i="1" dirty="0" smtClean="0">
                                <a:latin typeface="Cambria Math" charset="0"/>
                                <a:ea typeface="Cambria Math" charset="0"/>
                                <a:cs typeface="Cambria Math" charset="0"/>
                              </a:rPr>
                              <m:t>𝒃</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2</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0" name="矩形 159"/>
                <p:cNvSpPr>
                  <a:spLocks noRot="1" noChangeAspect="1" noMove="1" noResize="1" noEditPoints="1" noAdjustHandles="1" noChangeArrowheads="1" noChangeShapeType="1" noTextEdit="1"/>
                </p:cNvSpPr>
                <p:nvPr/>
              </p:nvSpPr>
              <p:spPr>
                <a:xfrm>
                  <a:off x="6970817" y="5193996"/>
                  <a:ext cx="507339" cy="854551"/>
                </a:xfrm>
                <a:prstGeom prst="rect">
                  <a:avLst/>
                </a:prstGeom>
                <a:blipFill rotWithShape="0">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149333" y="5216148"/>
                  <a:ext cx="729979"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ea typeface="Cambria Math" charset="0"/>
                                <a:cs typeface="Cambria Math" charset="0"/>
                              </a:rPr>
                            </m:ctrlPr>
                          </m:sSupPr>
                          <m:e>
                            <m:r>
                              <a:rPr lang="en-US" altLang="zh-TW" b="1" i="1" dirty="0" smtClean="0">
                                <a:latin typeface="Cambria Math" charset="0"/>
                                <a:ea typeface="Cambria Math" charset="0"/>
                                <a:cs typeface="Cambria Math" charset="0"/>
                              </a:rPr>
                              <m:t>𝑾</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2</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1" name="矩形 160"/>
                <p:cNvSpPr>
                  <a:spLocks noRot="1" noChangeAspect="1" noMove="1" noResize="1" noEditPoints="1" noAdjustHandles="1" noChangeArrowheads="1" noChangeShapeType="1" noTextEdit="1"/>
                </p:cNvSpPr>
                <p:nvPr/>
              </p:nvSpPr>
              <p:spPr>
                <a:xfrm>
                  <a:off x="5149333" y="5216148"/>
                  <a:ext cx="729979" cy="832399"/>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5977123" y="5192193"/>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ea typeface="Cambria Math" charset="0"/>
                                <a:cs typeface="Cambria Math" charset="0"/>
                              </a:rPr>
                            </m:ctrlPr>
                          </m:sSupPr>
                          <m:e>
                            <m:r>
                              <a:rPr lang="en-US" altLang="zh-TW" b="1" i="1" dirty="0">
                                <a:latin typeface="Cambria Math" charset="0"/>
                                <a:ea typeface="Cambria Math" charset="0"/>
                                <a:cs typeface="Cambria Math" charset="0"/>
                              </a:rPr>
                              <m:t>𝒂</m:t>
                            </m:r>
                          </m:e>
                          <m:sup>
                            <m:r>
                              <a:rPr lang="en-US" altLang="zh-TW" b="1" i="1" dirty="0">
                                <a:latin typeface="Cambria Math" charset="0"/>
                                <a:ea typeface="Cambria Math" charset="0"/>
                                <a:cs typeface="Cambria Math" charset="0"/>
                              </a:rPr>
                              <m:t>(</m:t>
                            </m:r>
                            <m:r>
                              <a:rPr lang="en-US" altLang="zh-TW" b="0" i="1" dirty="0" smtClean="0">
                                <a:latin typeface="Cambria Math" charset="0"/>
                                <a:ea typeface="Cambria Math" charset="0"/>
                                <a:cs typeface="Cambria Math" charset="0"/>
                              </a:rPr>
                              <m:t>1</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2" name="矩形 161"/>
                <p:cNvSpPr>
                  <a:spLocks noRot="1" noChangeAspect="1" noMove="1" noResize="1" noEditPoints="1" noAdjustHandles="1" noChangeArrowheads="1" noChangeShapeType="1" noTextEdit="1"/>
                </p:cNvSpPr>
                <p:nvPr/>
              </p:nvSpPr>
              <p:spPr>
                <a:xfrm>
                  <a:off x="5977123" y="5192193"/>
                  <a:ext cx="441359" cy="877076"/>
                </a:xfrm>
                <a:prstGeom prst="rect">
                  <a:avLst/>
                </a:prstGeom>
                <a:blipFill rotWithShape="0">
                  <a:blip r:embed="rId22"/>
                  <a:stretch>
                    <a:fillRect/>
                  </a:stretch>
                </a:blipFill>
                <a:ln>
                  <a:noFill/>
                </a:ln>
              </p:spPr>
              <p:txBody>
                <a:bodyPr/>
                <a:lstStyle/>
                <a:p>
                  <a:r>
                    <a:rPr lang="zh-CN" altLang="en-US">
                      <a:noFill/>
                    </a:rPr>
                    <a:t> </a:t>
                  </a:r>
                </a:p>
              </p:txBody>
            </p:sp>
          </mc:Fallback>
        </mc:AlternateContent>
        <p:sp>
          <p:nvSpPr>
            <p:cNvPr id="163" name="文字方塊 162"/>
            <p:cNvSpPr txBox="1"/>
            <p:nvPr/>
          </p:nvSpPr>
          <p:spPr>
            <a:xfrm>
              <a:off x="6477763" y="5387796"/>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64" name="文字方塊 163"/>
                <p:cNvSpPr txBox="1"/>
                <p:nvPr/>
              </p:nvSpPr>
              <p:spPr>
                <a:xfrm>
                  <a:off x="4704476" y="5502252"/>
                  <a:ext cx="305218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charset="0"/>
                          </a:rPr>
                          <m:t> </m:t>
                        </m:r>
                        <m:r>
                          <a:rPr lang="zh-TW" altLang="en-US" i="1" smtClean="0">
                            <a:latin typeface="Cambria Math" panose="02040503050406030204" pitchFamily="18" charset="0"/>
                          </a:rPr>
                          <m:t>𝜎</m:t>
                        </m:r>
                        <m:d>
                          <m:dPr>
                            <m:ctrlPr>
                              <a:rPr lang="en-US" altLang="zh-TW" i="1">
                                <a:latin typeface="Cambria Math" charset="0"/>
                              </a:rPr>
                            </m:ctrlPr>
                          </m:dPr>
                          <m:e>
                            <m:r>
                              <a:rPr lang="en-US" altLang="zh-TW" i="1">
                                <a:latin typeface="Cambria Math" panose="02040503050406030204" pitchFamily="18" charset="0"/>
                              </a:rPr>
                              <m:t>            </m:t>
                            </m:r>
                            <m:r>
                              <a:rPr lang="en-US" altLang="zh-TW" b="0" i="1">
                                <a:latin typeface="Cambria Math" charset="0"/>
                              </a:rPr>
                              <m:t>      </m:t>
                            </m:r>
                            <m:r>
                              <a:rPr lang="en-US" altLang="zh-TW" i="1">
                                <a:latin typeface="Cambria Math" panose="02040503050406030204" pitchFamily="18" charset="0"/>
                              </a:rPr>
                              <m:t>        </m:t>
                            </m:r>
                            <m:r>
                              <a:rPr lang="en-US" altLang="zh-TW" b="0" i="1" smtClean="0">
                                <a:latin typeface="Cambria Math" charset="0"/>
                              </a:rPr>
                              <m:t>                       </m:t>
                            </m:r>
                          </m:e>
                        </m:d>
                      </m:oMath>
                    </m:oMathPara>
                  </a14:m>
                  <a:endParaRPr lang="zh-TW" altLang="en-US"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4704476" y="5502252"/>
                  <a:ext cx="3052181" cy="276999"/>
                </a:xfrm>
                <a:prstGeom prst="rect">
                  <a:avLst/>
                </a:prstGeom>
                <a:blipFill rotWithShape="0">
                  <a:blip r:embed="rId23"/>
                  <a:stretch>
                    <a:fillRect l="-1000" t="-148889" b="-180000"/>
                  </a:stretch>
                </a:blipFill>
                <a:ln>
                  <a:noFill/>
                </a:ln>
              </p:spPr>
              <p:txBody>
                <a:bodyPr/>
                <a:lstStyle/>
                <a:p>
                  <a:r>
                    <a:rPr lang="zh-CN" altLang="en-US">
                      <a:noFill/>
                    </a:rPr>
                    <a:t> </a:t>
                  </a:r>
                </a:p>
              </p:txBody>
            </p:sp>
          </mc:Fallback>
        </mc:AlternateContent>
      </p:grpSp>
      <p:cxnSp>
        <p:nvCxnSpPr>
          <p:cNvPr id="7" name="直線單箭頭接點 6"/>
          <p:cNvCxnSpPr>
            <a:stCxn id="145" idx="3"/>
            <a:endCxn id="89" idx="2"/>
          </p:cNvCxnSpPr>
          <p:nvPr/>
        </p:nvCxnSpPr>
        <p:spPr>
          <a:xfrm flipV="1">
            <a:off x="4650388" y="4458105"/>
            <a:ext cx="705914" cy="807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 5"/>
          <p:cNvGrpSpPr/>
          <p:nvPr/>
        </p:nvGrpSpPr>
        <p:grpSpPr>
          <a:xfrm>
            <a:off x="8054500" y="5772724"/>
            <a:ext cx="2896690" cy="911849"/>
            <a:chOff x="8054500" y="5772724"/>
            <a:chExt cx="2896690" cy="911849"/>
          </a:xfrm>
        </p:grpSpPr>
        <mc:AlternateContent xmlns:mc="http://schemas.openxmlformats.org/markup-compatibility/2006" xmlns:a14="http://schemas.microsoft.com/office/drawing/2010/main">
          <mc:Choice Requires="a14">
            <p:sp>
              <p:nvSpPr>
                <p:cNvPr id="166" name="矩形 165"/>
                <p:cNvSpPr/>
                <p:nvPr/>
              </p:nvSpPr>
              <p:spPr>
                <a:xfrm>
                  <a:off x="10259891" y="5772724"/>
                  <a:ext cx="456780"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rPr>
                            </m:ctrlPr>
                          </m:sSupPr>
                          <m:e>
                            <m:r>
                              <a:rPr lang="en-US" altLang="zh-TW" b="1" i="1" dirty="0" smtClean="0">
                                <a:latin typeface="Cambria Math" charset="0"/>
                              </a:rPr>
                              <m:t>𝒃</m:t>
                            </m:r>
                          </m:e>
                          <m:sup>
                            <m:r>
                              <a:rPr lang="en-US" altLang="zh-TW" b="1" i="1" dirty="0" smtClean="0">
                                <a:latin typeface="Cambria Math" charset="0"/>
                              </a:rPr>
                              <m:t>(</m:t>
                            </m:r>
                            <m:r>
                              <a:rPr lang="en-US" altLang="zh-TW" b="1" i="1" dirty="0" smtClean="0">
                                <a:latin typeface="Cambria Math" charset="0"/>
                              </a:rPr>
                              <m:t>𝑳</m:t>
                            </m:r>
                            <m:r>
                              <a:rPr lang="en-US" altLang="zh-TW" b="1" i="1" dirty="0" smtClean="0">
                                <a:latin typeface="Cambria Math" charset="0"/>
                              </a:rPr>
                              <m:t>)</m:t>
                            </m:r>
                          </m:sup>
                        </m:sSup>
                      </m:oMath>
                    </m:oMathPara>
                  </a14:m>
                  <a:endParaRPr lang="zh-TW" altLang="en-US" baseline="30000" dirty="0"/>
                </a:p>
              </p:txBody>
            </p:sp>
          </mc:Choice>
          <mc:Fallback xmlns="">
            <p:sp>
              <p:nvSpPr>
                <p:cNvPr id="166" name="矩形 165"/>
                <p:cNvSpPr>
                  <a:spLocks noRot="1" noChangeAspect="1" noMove="1" noResize="1" noEditPoints="1" noAdjustHandles="1" noChangeArrowheads="1" noChangeShapeType="1" noTextEdit="1"/>
                </p:cNvSpPr>
                <p:nvPr/>
              </p:nvSpPr>
              <p:spPr>
                <a:xfrm>
                  <a:off x="10259891" y="5772724"/>
                  <a:ext cx="456780" cy="854551"/>
                </a:xfrm>
                <a:prstGeom prst="rect">
                  <a:avLst/>
                </a:prstGeom>
                <a:blipFill rotWithShape="0">
                  <a:blip r:embed="rId2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8371171" y="5831452"/>
                  <a:ext cx="638422"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rPr>
                            </m:ctrlPr>
                          </m:sSupPr>
                          <m:e>
                            <m:r>
                              <a:rPr lang="en-US" altLang="zh-TW" b="1" dirty="0">
                                <a:latin typeface="Cambria Math" charset="0"/>
                              </a:rPr>
                              <m:t>𝐖</m:t>
                            </m:r>
                          </m:e>
                          <m:sup>
                            <m:r>
                              <a:rPr lang="en-US" altLang="zh-TW" b="1" i="1" dirty="0" smtClean="0">
                                <a:latin typeface="Cambria Math" charset="0"/>
                              </a:rPr>
                              <m:t>(</m:t>
                            </m:r>
                            <m:r>
                              <a:rPr lang="en-US" altLang="zh-TW" b="1" i="1" dirty="0" smtClean="0">
                                <a:latin typeface="Cambria Math" charset="0"/>
                              </a:rPr>
                              <m:t>𝑳</m:t>
                            </m:r>
                            <m:r>
                              <a:rPr lang="en-US" altLang="zh-TW" b="1" i="1" dirty="0" smtClean="0">
                                <a:latin typeface="Cambria Math" charset="0"/>
                              </a:rPr>
                              <m:t>)</m:t>
                            </m:r>
                          </m:sup>
                        </m:sSup>
                      </m:oMath>
                    </m:oMathPara>
                  </a14:m>
                  <a:endParaRPr lang="zh-TW" altLang="en-US" baseline="30000" dirty="0"/>
                </a:p>
              </p:txBody>
            </p:sp>
          </mc:Choice>
          <mc:Fallback xmlns="">
            <p:sp>
              <p:nvSpPr>
                <p:cNvPr id="167" name="矩形 166"/>
                <p:cNvSpPr>
                  <a:spLocks noRot="1" noChangeAspect="1" noMove="1" noResize="1" noEditPoints="1" noAdjustHandles="1" noChangeArrowheads="1" noChangeShapeType="1" noTextEdit="1"/>
                </p:cNvSpPr>
                <p:nvPr/>
              </p:nvSpPr>
              <p:spPr>
                <a:xfrm>
                  <a:off x="8371171" y="5831452"/>
                  <a:ext cx="638422" cy="832399"/>
                </a:xfrm>
                <a:prstGeom prst="rect">
                  <a:avLst/>
                </a:prstGeom>
                <a:blipFill rotWithShape="0">
                  <a:blip r:embed="rId25"/>
                  <a:stretch>
                    <a:fillRect/>
                  </a:stretch>
                </a:blipFill>
                <a:ln>
                  <a:noFill/>
                </a:ln>
              </p:spPr>
              <p:txBody>
                <a:bodyPr/>
                <a:lstStyle/>
                <a:p>
                  <a:r>
                    <a:rPr lang="zh-CN" altLang="en-US">
                      <a:noFill/>
                    </a:rPr>
                    <a:t> </a:t>
                  </a:r>
                </a:p>
              </p:txBody>
            </p:sp>
          </mc:Fallback>
        </mc:AlternateContent>
        <p:sp>
          <p:nvSpPr>
            <p:cNvPr id="168" name="矩形 167"/>
            <p:cNvSpPr/>
            <p:nvPr/>
          </p:nvSpPr>
          <p:spPr>
            <a:xfrm>
              <a:off x="9089230" y="5807497"/>
              <a:ext cx="794747"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aseline="30000" dirty="0"/>
            </a:p>
          </p:txBody>
        </p:sp>
        <p:sp>
          <p:nvSpPr>
            <p:cNvPr id="169" name="文字方塊 168"/>
            <p:cNvSpPr txBox="1"/>
            <p:nvPr/>
          </p:nvSpPr>
          <p:spPr>
            <a:xfrm>
              <a:off x="9864192" y="6003100"/>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70" name="文字方塊 169"/>
                <p:cNvSpPr txBox="1"/>
                <p:nvPr/>
              </p:nvSpPr>
              <p:spPr>
                <a:xfrm>
                  <a:off x="8054500" y="6095637"/>
                  <a:ext cx="289669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charset="0"/>
                            <a:ea typeface="Cambria Math" charset="0"/>
                            <a:cs typeface="Cambria Math" charset="0"/>
                          </a:rPr>
                          <m:t>𝜎</m:t>
                        </m:r>
                        <m:d>
                          <m:dPr>
                            <m:ctrlPr>
                              <a:rPr lang="en-US" altLang="zh-TW" i="1">
                                <a:latin typeface="Cambria Math" charset="0"/>
                                <a:ea typeface="Cambria Math" charset="0"/>
                                <a:cs typeface="Cambria Math" charset="0"/>
                              </a:rPr>
                            </m:ctrlPr>
                          </m:dPr>
                          <m:e>
                            <m:r>
                              <a:rPr lang="en-US" altLang="zh-TW" b="0" i="1">
                                <a:latin typeface="Cambria Math" charset="0"/>
                                <a:ea typeface="Cambria Math" charset="0"/>
                                <a:cs typeface="Cambria Math" charset="0"/>
                              </a:rPr>
                              <m:t>    </m:t>
                            </m:r>
                            <m:r>
                              <a:rPr lang="en-US" altLang="zh-TW" i="1">
                                <a:latin typeface="Cambria Math" charset="0"/>
                                <a:ea typeface="Cambria Math" charset="0"/>
                                <a:cs typeface="Cambria Math" charset="0"/>
                              </a:rPr>
                              <m:t>          </m:t>
                            </m:r>
                            <m:r>
                              <a:rPr lang="en-US" altLang="zh-TW" b="0" i="1">
                                <a:latin typeface="Cambria Math" charset="0"/>
                                <a:ea typeface="Cambria Math" charset="0"/>
                                <a:cs typeface="Cambria Math" charset="0"/>
                              </a:rPr>
                              <m:t>          </m:t>
                            </m:r>
                            <m:r>
                              <a:rPr lang="en-US" altLang="zh-TW" i="1">
                                <a:latin typeface="Cambria Math" charset="0"/>
                                <a:ea typeface="Cambria Math" charset="0"/>
                                <a:cs typeface="Cambria Math" charset="0"/>
                              </a:rPr>
                              <m:t>                        </m:t>
                            </m:r>
                          </m:e>
                        </m:d>
                      </m:oMath>
                    </m:oMathPara>
                  </a14:m>
                  <a:endParaRPr lang="zh-TW" altLang="en-US" dirty="0">
                    <a:latin typeface="Cambria Math" charset="0"/>
                    <a:ea typeface="Cambria Math" charset="0"/>
                    <a:cs typeface="Cambria Math" charset="0"/>
                  </a:endParaRPr>
                </a:p>
              </p:txBody>
            </p:sp>
          </mc:Choice>
          <mc:Fallback xmlns="">
            <p:sp>
              <p:nvSpPr>
                <p:cNvPr id="170" name="文字方塊 169"/>
                <p:cNvSpPr txBox="1">
                  <a:spLocks noRot="1" noChangeAspect="1" noMove="1" noResize="1" noEditPoints="1" noAdjustHandles="1" noChangeArrowheads="1" noChangeShapeType="1" noTextEdit="1"/>
                </p:cNvSpPr>
                <p:nvPr/>
              </p:nvSpPr>
              <p:spPr>
                <a:xfrm>
                  <a:off x="8054500" y="6095637"/>
                  <a:ext cx="2896690" cy="276999"/>
                </a:xfrm>
                <a:prstGeom prst="rect">
                  <a:avLst/>
                </a:prstGeom>
                <a:blipFill rotWithShape="0">
                  <a:blip r:embed="rId26"/>
                  <a:stretch>
                    <a:fillRect t="-144444" b="-18444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126061" y="6011725"/>
                  <a:ext cx="814582" cy="380810"/>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charset="0"/>
                              </a:rPr>
                            </m:ctrlPr>
                          </m:sSupPr>
                          <m:e>
                            <m:r>
                              <a:rPr lang="en-US" altLang="zh-TW" b="1" i="0" dirty="0" smtClean="0">
                                <a:latin typeface="Cambria Math" charset="0"/>
                              </a:rPr>
                              <m:t>𝐚</m:t>
                            </m:r>
                          </m:e>
                          <m:sup>
                            <m:r>
                              <a:rPr lang="en-US" altLang="zh-TW" b="1" i="1" dirty="0">
                                <a:latin typeface="Cambria Math" charset="0"/>
                              </a:rPr>
                              <m:t>(</m:t>
                            </m:r>
                            <m:r>
                              <a:rPr lang="en-US" altLang="zh-TW" b="1" i="1" dirty="0">
                                <a:latin typeface="Cambria Math" charset="0"/>
                              </a:rPr>
                              <m:t>𝑳</m:t>
                            </m:r>
                            <m:r>
                              <a:rPr lang="en-US" altLang="zh-TW" b="1" i="1" dirty="0" smtClean="0">
                                <a:latin typeface="Cambria Math" charset="0"/>
                              </a:rPr>
                              <m:t>−</m:t>
                            </m:r>
                            <m:r>
                              <a:rPr lang="en-US" altLang="zh-TW" b="1" i="1" dirty="0" smtClean="0">
                                <a:latin typeface="Cambria Math" charset="0"/>
                              </a:rPr>
                              <m:t>𝟏</m:t>
                            </m:r>
                            <m:r>
                              <a:rPr lang="en-US" altLang="zh-TW" b="1" i="1" dirty="0">
                                <a:latin typeface="Cambria Math" charset="0"/>
                              </a:rPr>
                              <m:t>)</m:t>
                            </m:r>
                          </m:sup>
                        </m:sSup>
                      </m:oMath>
                    </m:oMathPara>
                  </a14:m>
                  <a:endParaRPr lang="zh-TW" altLang="en-US" baseline="30000" dirty="0"/>
                </a:p>
              </p:txBody>
            </p:sp>
          </mc:Choice>
          <mc:Fallback xmlns="">
            <p:sp>
              <p:nvSpPr>
                <p:cNvPr id="14" name="矩形 13"/>
                <p:cNvSpPr>
                  <a:spLocks noRot="1" noChangeAspect="1" noMove="1" noResize="1" noEditPoints="1" noAdjustHandles="1" noChangeArrowheads="1" noChangeShapeType="1" noTextEdit="1"/>
                </p:cNvSpPr>
                <p:nvPr/>
              </p:nvSpPr>
              <p:spPr>
                <a:xfrm>
                  <a:off x="9126061" y="6011725"/>
                  <a:ext cx="814582" cy="380810"/>
                </a:xfrm>
                <a:prstGeom prst="rect">
                  <a:avLst/>
                </a:prstGeom>
                <a:blipFill rotWithShape="0">
                  <a:blip r:embed="rId27"/>
                  <a:stretch>
                    <a:fillRect/>
                  </a:stretch>
                </a:blipFill>
                <a:ln>
                  <a:noFill/>
                </a:ln>
              </p:spPr>
              <p:txBody>
                <a:bodyPr/>
                <a:lstStyle/>
                <a:p>
                  <a:r>
                    <a:rPr lang="zh-CN" altLang="en-US">
                      <a:noFill/>
                    </a:rPr>
                    <a:t> </a:t>
                  </a:r>
                </a:p>
              </p:txBody>
            </p:sp>
          </mc:Fallback>
        </mc:AlternateContent>
      </p:grpSp>
      <p:sp>
        <p:nvSpPr>
          <p:cNvPr id="173" name="矩形 172"/>
          <p:cNvSpPr/>
          <p:nvPr/>
        </p:nvSpPr>
        <p:spPr>
          <a:xfrm>
            <a:off x="4405004" y="2531688"/>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latin typeface="Cambria Math" charset="0"/>
              <a:ea typeface="Cambria Math" charset="0"/>
              <a:cs typeface="Cambria Math" charset="0"/>
            </a:endParaRPr>
          </a:p>
        </p:txBody>
      </p:sp>
      <p:sp>
        <p:nvSpPr>
          <p:cNvPr id="24" name="手繪多邊形 23"/>
          <p:cNvSpPr/>
          <p:nvPr/>
        </p:nvSpPr>
        <p:spPr>
          <a:xfrm>
            <a:off x="6875490"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8449457"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本框 90"/>
              <p:cNvSpPr txBox="1"/>
              <p:nvPr/>
            </p:nvSpPr>
            <p:spPr>
              <a:xfrm>
                <a:off x="3475926" y="3660518"/>
                <a:ext cx="40793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475926" y="3660518"/>
                <a:ext cx="407932" cy="369332"/>
              </a:xfrm>
              <a:prstGeom prst="rect">
                <a:avLst/>
              </a:prstGeom>
              <a:blipFill rotWithShape="0">
                <a:blip r:embed="rId28"/>
                <a:stretch>
                  <a:fillRect l="-8955" r="-5970" b="-13115"/>
                </a:stretch>
              </a:blipFill>
              <a:ln>
                <a:noFill/>
              </a:ln>
            </p:spPr>
            <p:txBody>
              <a:bodyPr/>
              <a:lstStyle/>
              <a:p>
                <a:r>
                  <a:rPr lang="zh-CN" altLang="en-US">
                    <a:noFill/>
                  </a:rPr>
                  <a:t> </a:t>
                </a:r>
              </a:p>
            </p:txBody>
          </p:sp>
        </mc:Fallback>
      </mc:AlternateContent>
      <p:grpSp>
        <p:nvGrpSpPr>
          <p:cNvPr id="11" name="组 10"/>
          <p:cNvGrpSpPr/>
          <p:nvPr/>
        </p:nvGrpSpPr>
        <p:grpSpPr>
          <a:xfrm>
            <a:off x="1826153" y="4820851"/>
            <a:ext cx="2824235" cy="877076"/>
            <a:chOff x="1826153" y="4820851"/>
            <a:chExt cx="2824235" cy="877076"/>
          </a:xfrm>
        </p:grpSpPr>
        <p:sp>
          <p:nvSpPr>
            <p:cNvPr id="71" name="矩形 70"/>
            <p:cNvSpPr/>
            <p:nvPr/>
          </p:nvSpPr>
          <p:spPr>
            <a:xfrm>
              <a:off x="3968329" y="4822654"/>
              <a:ext cx="489790"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aseline="30000" dirty="0"/>
            </a:p>
          </p:txBody>
        </p:sp>
        <mc:AlternateContent xmlns:mc="http://schemas.openxmlformats.org/markup-compatibility/2006" xmlns:a14="http://schemas.microsoft.com/office/drawing/2010/main">
          <mc:Choice Requires="a14">
            <p:sp>
              <p:nvSpPr>
                <p:cNvPr id="143" name="矩形 142"/>
                <p:cNvSpPr/>
                <p:nvPr/>
              </p:nvSpPr>
              <p:spPr>
                <a:xfrm>
                  <a:off x="2146844" y="4844806"/>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i="1" smtClean="0">
                                <a:latin typeface="Cambria Math" charset="0"/>
                              </a:rPr>
                            </m:ctrlPr>
                          </m:sSupPr>
                          <m:e>
                            <m:r>
                              <a:rPr lang="en-US" altLang="zh-TW" b="1" i="1" smtClean="0">
                                <a:latin typeface="Cambria Math" charset="0"/>
                              </a:rPr>
                              <m:t>𝑾</m:t>
                            </m:r>
                          </m:e>
                          <m:sup>
                            <m:r>
                              <a:rPr lang="en-US" altLang="zh-TW" b="0" i="1" smtClean="0">
                                <a:latin typeface="Cambria Math" charset="0"/>
                              </a:rPr>
                              <m:t>(1)</m:t>
                            </m:r>
                          </m:sup>
                        </m:sSup>
                      </m:oMath>
                    </m:oMathPara>
                  </a14:m>
                  <a:endParaRPr lang="zh-TW" altLang="en-US" baseline="30000" dirty="0"/>
                </a:p>
              </p:txBody>
            </p:sp>
          </mc:Choice>
          <mc:Fallback xmlns="">
            <p:sp>
              <p:nvSpPr>
                <p:cNvPr id="143" name="矩形 142"/>
                <p:cNvSpPr>
                  <a:spLocks noRot="1" noChangeAspect="1" noMove="1" noResize="1" noEditPoints="1" noAdjustHandles="1" noChangeArrowheads="1" noChangeShapeType="1" noTextEdit="1"/>
                </p:cNvSpPr>
                <p:nvPr/>
              </p:nvSpPr>
              <p:spPr>
                <a:xfrm>
                  <a:off x="2146844" y="4844806"/>
                  <a:ext cx="807843" cy="832399"/>
                </a:xfrm>
                <a:prstGeom prst="rect">
                  <a:avLst/>
                </a:prstGeom>
                <a:blipFill rotWithShape="0">
                  <a:blip r:embed="rId29"/>
                  <a:stretch>
                    <a:fillRect/>
                  </a:stretch>
                </a:blipFill>
                <a:ln>
                  <a:noFill/>
                </a:ln>
              </p:spPr>
              <p:txBody>
                <a:bodyPr/>
                <a:lstStyle/>
                <a:p>
                  <a:r>
                    <a:rPr lang="zh-CN" altLang="en-US">
                      <a:noFill/>
                    </a:rPr>
                    <a:t> </a:t>
                  </a:r>
                </a:p>
              </p:txBody>
            </p:sp>
          </mc:Fallback>
        </mc:AlternateContent>
        <p:sp>
          <p:nvSpPr>
            <p:cNvPr id="144" name="矩形 143"/>
            <p:cNvSpPr/>
            <p:nvPr/>
          </p:nvSpPr>
          <p:spPr>
            <a:xfrm>
              <a:off x="3047786" y="4820851"/>
              <a:ext cx="500640"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 name="文字方塊 2"/>
            <p:cNvSpPr txBox="1"/>
            <p:nvPr/>
          </p:nvSpPr>
          <p:spPr>
            <a:xfrm>
              <a:off x="3548426" y="5016454"/>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45" name="文字方塊 144"/>
                <p:cNvSpPr txBox="1"/>
                <p:nvPr/>
              </p:nvSpPr>
              <p:spPr>
                <a:xfrm>
                  <a:off x="1826153" y="5109732"/>
                  <a:ext cx="2824235" cy="31265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d>
                          <m:dPr>
                            <m:ctrlPr>
                              <a:rPr lang="en-US" altLang="zh-TW" i="1">
                                <a:latin typeface="Cambria Math" charset="0"/>
                              </a:rPr>
                            </m:ctrlPr>
                          </m:dPr>
                          <m:e>
                            <m:r>
                              <a:rPr lang="en-US" altLang="zh-TW" i="1" smtClean="0">
                                <a:latin typeface="Cambria Math" panose="02040503050406030204" pitchFamily="18" charset="0"/>
                              </a:rPr>
                              <m:t>  </m:t>
                            </m:r>
                            <m:r>
                              <a:rPr lang="en-US" altLang="zh-TW" b="0" i="1" smtClean="0">
                                <a:latin typeface="Cambria Math" charset="0"/>
                              </a:rPr>
                              <m:t>    </m:t>
                            </m:r>
                            <m:r>
                              <a:rPr lang="en-US" altLang="zh-TW" i="1" smtClean="0">
                                <a:latin typeface="Cambria Math" panose="02040503050406030204" pitchFamily="18" charset="0"/>
                              </a:rPr>
                              <m:t>      </m:t>
                            </m:r>
                            <m:r>
                              <a:rPr lang="en-US" altLang="zh-TW" b="0" i="1" smtClean="0">
                                <a:latin typeface="Cambria Math" charset="0"/>
                              </a:rPr>
                              <m:t>   </m:t>
                            </m:r>
                            <m:r>
                              <a:rPr lang="en-US" altLang="zh-TW" i="1" smtClean="0">
                                <a:latin typeface="Cambria Math" panose="02040503050406030204" pitchFamily="18" charset="0"/>
                              </a:rPr>
                              <m:t>                   </m:t>
                            </m:r>
                            <m:r>
                              <a:rPr lang="en-US" altLang="zh-TW" b="0" i="1">
                                <a:latin typeface="Cambria Math" charset="0"/>
                              </a:rPr>
                              <m:t>     </m:t>
                            </m:r>
                            <m:r>
                              <a:rPr lang="en-US" altLang="zh-TW" b="1" i="0" smtClean="0">
                                <a:latin typeface="Cambria Math" charset="0"/>
                              </a:rPr>
                              <m:t> </m:t>
                            </m:r>
                            <m:sSup>
                              <m:sSupPr>
                                <m:ctrlPr>
                                  <a:rPr lang="en-US" altLang="zh-CN" b="1" i="1" smtClean="0">
                                    <a:latin typeface="Cambria Math" charset="0"/>
                                  </a:rPr>
                                </m:ctrlPr>
                              </m:sSupPr>
                              <m:e>
                                <m:r>
                                  <a:rPr lang="en-US" altLang="zh-CN" b="1" i="1" smtClean="0">
                                    <a:latin typeface="Cambria Math" charset="0"/>
                                  </a:rPr>
                                  <m:t>𝒃</m:t>
                                </m:r>
                              </m:e>
                              <m:sup>
                                <m:r>
                                  <a:rPr lang="en-US" altLang="zh-CN" b="1" i="1" smtClean="0">
                                    <a:latin typeface="Cambria Math" charset="0"/>
                                  </a:rPr>
                                  <m:t>𝟏</m:t>
                                </m:r>
                                <m:r>
                                  <a:rPr lang="en-US" altLang="zh-CN" b="1" i="1" smtClean="0">
                                    <a:latin typeface="Cambria Math" charset="0"/>
                                  </a:rPr>
                                  <m:t>)</m:t>
                                </m:r>
                              </m:sup>
                            </m:sSup>
                            <m:r>
                              <a:rPr lang="en-US" altLang="zh-TW" i="1" smtClean="0">
                                <a:latin typeface="Cambria Math" panose="02040503050406030204" pitchFamily="18" charset="0"/>
                              </a:rPr>
                              <m:t> </m:t>
                            </m:r>
                          </m:e>
                        </m:d>
                      </m:oMath>
                    </m:oMathPara>
                  </a14:m>
                  <a:endParaRPr lang="zh-TW" altLang="en-US"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1826153" y="5109732"/>
                  <a:ext cx="2824235" cy="312650"/>
                </a:xfrm>
                <a:prstGeom prst="rect">
                  <a:avLst/>
                </a:prstGeom>
                <a:blipFill rotWithShape="0">
                  <a:blip r:embed="rId30"/>
                  <a:stretch>
                    <a:fillRect l="-648" t="-121569" b="-1568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079158" y="5074723"/>
                  <a:ext cx="37061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1" i="0" dirty="0" smtClean="0">
                            <a:latin typeface="Cambria Math" charset="0"/>
                            <a:ea typeface="Cambria Math" charset="0"/>
                            <a:cs typeface="Cambria Math" charset="0"/>
                          </a:rPr>
                          <m:t>𝐱</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079158" y="5074723"/>
                  <a:ext cx="370614" cy="369332"/>
                </a:xfrm>
                <a:prstGeom prst="rect">
                  <a:avLst/>
                </a:prstGeom>
                <a:blipFill rotWithShape="0">
                  <a:blip r:embed="rId31"/>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矩形 16"/>
              <p:cNvSpPr/>
              <p:nvPr/>
            </p:nvSpPr>
            <p:spPr>
              <a:xfrm>
                <a:off x="4379262" y="2716964"/>
                <a:ext cx="652166" cy="412934"/>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7" name="矩形 16"/>
              <p:cNvSpPr>
                <a:spLocks noRot="1" noChangeAspect="1" noMove="1" noResize="1" noEditPoints="1" noAdjustHandles="1" noChangeArrowheads="1" noChangeShapeType="1" noTextEdit="1"/>
              </p:cNvSpPr>
              <p:nvPr/>
            </p:nvSpPr>
            <p:spPr>
              <a:xfrm>
                <a:off x="4379262" y="2716964"/>
                <a:ext cx="652166" cy="412934"/>
              </a:xfrm>
              <a:prstGeom prst="rect">
                <a:avLst/>
              </a:prstGeom>
              <a:blipFill rotWithShape="0">
                <a:blip r:embed="rId32"/>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8311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73" grpId="0" animBg="1"/>
      <p:bldP spid="24" grpId="0" animBg="1"/>
      <p:bldP spid="25"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443841"/>
            <a:ext cx="50746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神经元结构</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卷积神经网络</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循环神经</a:t>
            </a:r>
            <a:r>
              <a:rPr kumimoji="1" lang="zh-CN" altLang="en-US" sz="2800" dirty="0" smtClean="0">
                <a:solidFill>
                  <a:srgbClr val="09405E"/>
                </a:solidFill>
                <a:latin typeface="微软雅黑" panose="020B0503020204020204" pitchFamily="34" charset="-122"/>
                <a:ea typeface="微软雅黑" panose="020B0503020204020204" pitchFamily="34" charset="-122"/>
              </a:rPr>
              <a:t>网络</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跳接网络结构</a:t>
            </a:r>
            <a:endParaRPr kumimoji="1" lang="en-US" altLang="zh-CN" sz="28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3873733"/>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1845349" y="5960609"/>
                <a:ext cx="850130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1845349" y="5960609"/>
                <a:ext cx="8501302" cy="369332"/>
              </a:xfrm>
              <a:prstGeom prst="rect">
                <a:avLst/>
              </a:prstGeom>
              <a:blipFill rotWithShape="0">
                <a:blip r:embed="rId4"/>
                <a:stretch>
                  <a:fillRect t="-143333" b="-178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3923138" y="5965343"/>
                <a:ext cx="5156925"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3923138" y="5965343"/>
                <a:ext cx="5156925" cy="369332"/>
              </a:xfrm>
              <a:prstGeom prst="rect">
                <a:avLst/>
              </a:prstGeom>
              <a:blipFill rotWithShape="0">
                <a:blip r:embed="rId5"/>
                <a:stretch>
                  <a:fillRect l="-355" t="-143333" b="-178333"/>
                </a:stretch>
              </a:blipFill>
              <a:ln>
                <a:noFill/>
              </a:ln>
            </p:spPr>
            <p:txBody>
              <a:bodyPr/>
              <a:lstStyle/>
              <a:p>
                <a:r>
                  <a:rPr lang="zh-CN" altLang="en-US">
                    <a:noFill/>
                  </a:rPr>
                  <a:t> </a:t>
                </a:r>
              </a:p>
            </p:txBody>
          </p:sp>
        </mc:Fallback>
      </mc:AlternateContent>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365573" name="方程式" r:id="rId6" imgW="152280" imgH="215640" progId="Equation.3">
                  <p:embed/>
                </p:oleObj>
              </mc:Choice>
              <mc:Fallback>
                <p:oleObj name="方程式" r:id="rId6" imgW="152280" imgH="215640" progId="Equation.3">
                  <p:embed/>
                  <p:pic>
                    <p:nvPicPr>
                      <p:cNvPr id="0" name=""/>
                      <p:cNvPicPr>
                        <a:picLocks noChangeAspect="1" noChangeArrowheads="1"/>
                      </p:cNvPicPr>
                      <p:nvPr/>
                    </p:nvPicPr>
                    <p:blipFill>
                      <a:blip r:embed="rId7"/>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365574" name="方程式" r:id="rId8" imgW="164880" imgH="215640" progId="Equation.3">
                  <p:embed/>
                </p:oleObj>
              </mc:Choice>
              <mc:Fallback>
                <p:oleObj name="方程式" r:id="rId8" imgW="164880" imgH="215640" progId="Equation.3">
                  <p:embed/>
                  <p:pic>
                    <p:nvPicPr>
                      <p:cNvPr id="0" name=""/>
                      <p:cNvPicPr>
                        <a:picLocks noChangeAspect="1" noChangeArrowheads="1"/>
                      </p:cNvPicPr>
                      <p:nvPr/>
                    </p:nvPicPr>
                    <p:blipFill>
                      <a:blip r:embed="rId9"/>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6" name="文字方塊 105"/>
          <p:cNvSpPr txBox="1"/>
          <p:nvPr/>
        </p:nvSpPr>
        <p:spPr>
          <a:xfrm rot="5400000">
            <a:off x="3324469" y="3034547"/>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endCxn id="100" idx="2"/>
          </p:cNvCxnSpPr>
          <p:nvPr/>
        </p:nvCxnSpPr>
        <p:spPr>
          <a:xfrm flipV="1">
            <a:off x="3703508" y="1904595"/>
            <a:ext cx="947328" cy="199323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endCxn id="101" idx="2"/>
          </p:cNvCxnSpPr>
          <p:nvPr/>
        </p:nvCxnSpPr>
        <p:spPr>
          <a:xfrm flipV="1">
            <a:off x="3703508" y="2683165"/>
            <a:ext cx="949670" cy="121466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endCxn id="102" idx="2"/>
          </p:cNvCxnSpPr>
          <p:nvPr/>
        </p:nvCxnSpPr>
        <p:spPr>
          <a:xfrm>
            <a:off x="3703508" y="3897826"/>
            <a:ext cx="938037" cy="1335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2" name="標題 1"/>
          <p:cNvSpPr>
            <a:spLocks noGrp="1"/>
          </p:cNvSpPr>
          <p:nvPr>
            <p:ph type="title"/>
          </p:nvPr>
        </p:nvSpPr>
        <p:spPr/>
        <p:txBody>
          <a:bodyPr/>
          <a:lstStyle/>
          <a:p>
            <a:r>
              <a:rPr lang="zh-CN" altLang="en-US" dirty="0" smtClean="0"/>
              <a:t>神经网络</a:t>
            </a:r>
            <a:endParaRPr lang="zh-TW" altLang="en-US" dirty="0"/>
          </a:p>
        </p:txBody>
      </p:sp>
      <mc:AlternateContent xmlns:mc="http://schemas.openxmlformats.org/markup-compatibility/2006">
        <mc:Choice xmlns:a14="http://schemas.microsoft.com/office/drawing/2010/main" Requires="a14">
          <p:sp>
            <p:nvSpPr>
              <p:cNvPr id="88" name="矩形 87"/>
              <p:cNvSpPr/>
              <p:nvPr/>
            </p:nvSpPr>
            <p:spPr>
              <a:xfrm>
                <a:off x="3754674" y="358102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charset="0"/>
                        </a:rPr>
                        <m:t>𝒙</m:t>
                      </m:r>
                    </m:oMath>
                  </m:oMathPara>
                </a14:m>
                <a:endParaRPr lang="zh-TW" altLang="en-US" sz="2400" b="1" i="1" dirty="0"/>
              </a:p>
            </p:txBody>
          </p:sp>
        </mc:Choice>
        <mc:Fallback>
          <p:sp>
            <p:nvSpPr>
              <p:cNvPr id="88" name="矩形 87"/>
              <p:cNvSpPr>
                <a:spLocks noRot="1" noChangeAspect="1" noMove="1" noResize="1" noEditPoints="1" noAdjustHandles="1" noChangeArrowheads="1" noChangeShapeType="1" noTextEdit="1"/>
              </p:cNvSpPr>
              <p:nvPr/>
            </p:nvSpPr>
            <p:spPr>
              <a:xfrm>
                <a:off x="3754674" y="3581029"/>
                <a:ext cx="441359" cy="877076"/>
              </a:xfrm>
              <a:prstGeom prst="rect">
                <a:avLst/>
              </a:prstGeom>
              <a:blipFill rotWithShape="0">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7988826" y="3589712"/>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charset="0"/>
                        </a:rPr>
                        <m:t>𝐲</m:t>
                      </m:r>
                    </m:oMath>
                  </m:oMathPara>
                </a14:m>
                <a:endParaRPr lang="zh-TW" altLang="en-US" sz="2400" b="1" baseline="30000" dirty="0"/>
              </a:p>
            </p:txBody>
          </p:sp>
        </mc:Choice>
        <mc:Fallback xmlns="">
          <p:sp>
            <p:nvSpPr>
              <p:cNvPr id="92" name="矩形 91"/>
              <p:cNvSpPr>
                <a:spLocks noRot="1" noChangeAspect="1" noMove="1" noResize="1" noEditPoints="1" noAdjustHandles="1" noChangeArrowheads="1" noChangeShapeType="1" noTextEdit="1"/>
              </p:cNvSpPr>
              <p:nvPr/>
            </p:nvSpPr>
            <p:spPr>
              <a:xfrm>
                <a:off x="7988826" y="3589712"/>
                <a:ext cx="441359" cy="877076"/>
              </a:xfrm>
              <a:prstGeom prst="rect">
                <a:avLst/>
              </a:prstGeom>
              <a:blipFill rotWithShape="0">
                <a:blip r:embed="rId14"/>
                <a:stretch>
                  <a:fillRect/>
                </a:stretch>
              </a:blipFill>
              <a:ln>
                <a:noFill/>
              </a:ln>
            </p:spPr>
            <p:txBody>
              <a:bodyPr/>
              <a:lstStyle/>
              <a:p>
                <a:r>
                  <a:rPr lang="zh-CN" altLang="en-US">
                    <a:noFill/>
                  </a:rPr>
                  <a:t> </a:t>
                </a:r>
              </a:p>
            </p:txBody>
          </p:sp>
        </mc:Fallback>
      </mc:AlternateContent>
      <p:grpSp>
        <p:nvGrpSpPr>
          <p:cNvPr id="6" name="群組 5"/>
          <p:cNvGrpSpPr/>
          <p:nvPr/>
        </p:nvGrpSpPr>
        <p:grpSpPr>
          <a:xfrm>
            <a:off x="2546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5"/>
                  <a:stretch>
                    <a:fillRect l="-1717" b="-3442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3778163" y="5664328"/>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charset="0"/>
                          </a:rPr>
                          <m:t>𝒙</m:t>
                        </m:r>
                      </m:oMath>
                    </m:oMathPara>
                  </a14:m>
                  <a:endParaRPr lang="zh-TW" altLang="en-US" sz="2400" b="1" i="1" dirty="0"/>
                </a:p>
              </p:txBody>
            </p:sp>
          </mc:Choice>
          <mc:Fallback>
            <p:sp>
              <p:nvSpPr>
                <p:cNvPr id="87" name="矩形 86"/>
                <p:cNvSpPr>
                  <a:spLocks noRot="1" noChangeAspect="1" noMove="1" noResize="1" noEditPoints="1" noAdjustHandles="1" noChangeArrowheads="1" noChangeShapeType="1" noTextEdit="1"/>
                </p:cNvSpPr>
                <p:nvPr/>
              </p:nvSpPr>
              <p:spPr>
                <a:xfrm>
                  <a:off x="3778163" y="5664328"/>
                  <a:ext cx="441359" cy="877076"/>
                </a:xfrm>
                <a:prstGeom prst="rect">
                  <a:avLst/>
                </a:prstGeom>
                <a:blipFill rotWithShape="0">
                  <a:blip r:embed="rId16"/>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0" name="矩形 139"/>
              <p:cNvSpPr/>
              <p:nvPr/>
            </p:nvSpPr>
            <p:spPr>
              <a:xfrm>
                <a:off x="7458446" y="5686812"/>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400" baseline="30000" dirty="0"/>
              </a:p>
            </p:txBody>
          </p:sp>
        </mc:Choice>
        <mc:Fallback xmlns="">
          <p:sp>
            <p:nvSpPr>
              <p:cNvPr id="140" name="矩形 139"/>
              <p:cNvSpPr>
                <a:spLocks noRot="1" noChangeAspect="1" noMove="1" noResize="1" noEditPoints="1" noAdjustHandles="1" noChangeArrowheads="1" noChangeShapeType="1" noTextEdit="1"/>
              </p:cNvSpPr>
              <p:nvPr/>
            </p:nvSpPr>
            <p:spPr>
              <a:xfrm>
                <a:off x="7458446" y="5686812"/>
                <a:ext cx="450868" cy="854551"/>
              </a:xfrm>
              <a:prstGeom prst="rect">
                <a:avLst/>
              </a:prstGeom>
              <a:blipFill rotWithShape="0">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5636962" y="570896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41" name="矩形 140"/>
              <p:cNvSpPr>
                <a:spLocks noRot="1" noChangeAspect="1" noMove="1" noResize="1" noEditPoints="1" noAdjustHandles="1" noChangeArrowheads="1" noChangeShapeType="1" noTextEdit="1"/>
              </p:cNvSpPr>
              <p:nvPr/>
            </p:nvSpPr>
            <p:spPr>
              <a:xfrm>
                <a:off x="5636962" y="5708964"/>
                <a:ext cx="807843" cy="832399"/>
              </a:xfrm>
              <a:prstGeom prst="rect">
                <a:avLst/>
              </a:prstGeom>
              <a:blipFill rotWithShape="0">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2" name="矩形 141"/>
              <p:cNvSpPr/>
              <p:nvPr/>
            </p:nvSpPr>
            <p:spPr>
              <a:xfrm>
                <a:off x="6537904" y="5685008"/>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a:latin typeface="Cambria Math" charset="0"/>
                        </a:rPr>
                        <m:t>𝒙</m:t>
                      </m:r>
                    </m:oMath>
                  </m:oMathPara>
                </a14:m>
                <a:endParaRPr lang="zh-TW" altLang="en-US" sz="2400" b="1" i="1" dirty="0"/>
              </a:p>
            </p:txBody>
          </p:sp>
        </mc:Choice>
        <mc:Fallback>
          <p:sp>
            <p:nvSpPr>
              <p:cNvPr id="142" name="矩形 141"/>
              <p:cNvSpPr>
                <a:spLocks noRot="1" noChangeAspect="1" noMove="1" noResize="1" noEditPoints="1" noAdjustHandles="1" noChangeArrowheads="1" noChangeShapeType="1" noTextEdit="1"/>
              </p:cNvSpPr>
              <p:nvPr/>
            </p:nvSpPr>
            <p:spPr>
              <a:xfrm>
                <a:off x="6537904" y="5685008"/>
                <a:ext cx="441359" cy="877076"/>
              </a:xfrm>
              <a:prstGeom prst="rect">
                <a:avLst/>
              </a:prstGeom>
              <a:blipFill rotWithShape="0">
                <a:blip r:embed="rId19"/>
                <a:stretch>
                  <a:fillRect/>
                </a:stretch>
              </a:blipFill>
              <a:ln>
                <a:noFill/>
              </a:ln>
            </p:spPr>
            <p:txBody>
              <a:bodyPr/>
              <a:lstStyle/>
              <a:p>
                <a:r>
                  <a:rPr lang="zh-CN" altLang="en-US">
                    <a:noFill/>
                  </a:rPr>
                  <a:t> </a:t>
                </a:r>
              </a:p>
            </p:txBody>
          </p:sp>
        </mc:Fallback>
      </mc:AlternateContent>
      <p:sp>
        <p:nvSpPr>
          <p:cNvPr id="146" name="文字方塊 145"/>
          <p:cNvSpPr txBox="1"/>
          <p:nvPr/>
        </p:nvSpPr>
        <p:spPr>
          <a:xfrm>
            <a:off x="7038544" y="5880612"/>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47" name="文字方塊 146"/>
              <p:cNvSpPr txBox="1"/>
              <p:nvPr/>
            </p:nvSpPr>
            <p:spPr>
              <a:xfrm>
                <a:off x="5157550" y="5955875"/>
                <a:ext cx="3002489"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charset="0"/>
                            </a:rPr>
                          </m:ctrlPr>
                        </m:dPr>
                        <m:e>
                          <m:r>
                            <a:rPr lang="en-US" altLang="zh-TW" sz="2400" i="1">
                              <a:latin typeface="Cambria Math" panose="02040503050406030204" pitchFamily="18" charset="0"/>
                            </a:rPr>
                            <m:t>                </m:t>
                          </m:r>
                          <m:r>
                            <a:rPr lang="en-US" altLang="zh-TW" sz="2400" b="1" i="1">
                              <a:latin typeface="Cambria Math" panose="02040503050406030204" pitchFamily="18" charset="0"/>
                            </a:rPr>
                            <m:t> </m:t>
                          </m:r>
                          <m:r>
                            <a:rPr lang="en-US" altLang="zh-TW" sz="2400" i="1">
                              <a:latin typeface="Cambria Math" panose="02040503050406030204" pitchFamily="18" charset="0"/>
                            </a:rPr>
                            <m:t>                   </m:t>
                          </m:r>
                        </m:e>
                      </m:d>
                    </m:oMath>
                  </m:oMathPara>
                </a14:m>
                <a:endParaRPr lang="zh-TW" altLang="en-US" sz="2400" dirty="0"/>
              </a:p>
            </p:txBody>
          </p:sp>
        </mc:Choice>
        <mc:Fallback>
          <p:sp>
            <p:nvSpPr>
              <p:cNvPr id="147" name="文字方塊 146"/>
              <p:cNvSpPr txBox="1">
                <a:spLocks noRot="1" noChangeAspect="1" noMove="1" noResize="1" noEditPoints="1" noAdjustHandles="1" noChangeArrowheads="1" noChangeShapeType="1" noTextEdit="1"/>
              </p:cNvSpPr>
              <p:nvPr/>
            </p:nvSpPr>
            <p:spPr>
              <a:xfrm>
                <a:off x="5157550" y="5955875"/>
                <a:ext cx="3002489" cy="369332"/>
              </a:xfrm>
              <a:prstGeom prst="rect">
                <a:avLst/>
              </a:prstGeom>
              <a:blipFill rotWithShape="0">
                <a:blip r:embed="rId20"/>
                <a:stretch>
                  <a:fillRect t="-140984" b="-17541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8400409" y="570345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49" name="矩形 148"/>
              <p:cNvSpPr>
                <a:spLocks noRot="1" noChangeAspect="1" noMove="1" noResize="1" noEditPoints="1" noAdjustHandles="1" noChangeArrowheads="1" noChangeShapeType="1" noTextEdit="1"/>
              </p:cNvSpPr>
              <p:nvPr/>
            </p:nvSpPr>
            <p:spPr>
              <a:xfrm>
                <a:off x="8400409" y="5703456"/>
                <a:ext cx="450868" cy="854551"/>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4349707" y="572560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0" name="矩形 149"/>
              <p:cNvSpPr>
                <a:spLocks noRot="1" noChangeAspect="1" noMove="1" noResize="1" noEditPoints="1" noAdjustHandles="1" noChangeArrowheads="1" noChangeShapeType="1" noTextEdit="1"/>
              </p:cNvSpPr>
              <p:nvPr/>
            </p:nvSpPr>
            <p:spPr>
              <a:xfrm>
                <a:off x="4349707" y="5725608"/>
                <a:ext cx="807843" cy="832399"/>
              </a:xfrm>
              <a:prstGeom prst="rect">
                <a:avLst/>
              </a:prstGeom>
              <a:blipFill rotWithShape="0">
                <a:blip r:embed="rId22"/>
                <a:stretch>
                  <a:fillRect/>
                </a:stretch>
              </a:blipFill>
              <a:ln>
                <a:noFill/>
              </a:ln>
            </p:spPr>
            <p:txBody>
              <a:bodyPr/>
              <a:lstStyle/>
              <a:p>
                <a:r>
                  <a:rPr lang="zh-CN" altLang="en-US">
                    <a:noFill/>
                  </a:rPr>
                  <a:t> </a:t>
                </a:r>
              </a:p>
            </p:txBody>
          </p:sp>
        </mc:Fallback>
      </mc:AlternateContent>
      <p:sp>
        <p:nvSpPr>
          <p:cNvPr id="152" name="文字方塊 151"/>
          <p:cNvSpPr txBox="1"/>
          <p:nvPr/>
        </p:nvSpPr>
        <p:spPr>
          <a:xfrm>
            <a:off x="8045220" y="5892200"/>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55" name="矩形 154"/>
              <p:cNvSpPr/>
              <p:nvPr/>
            </p:nvSpPr>
            <p:spPr>
              <a:xfrm>
                <a:off x="9615450" y="5685009"/>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charset="0"/>
                              <a:ea typeface="Cambria Math" charset="0"/>
                              <a:cs typeface="Cambria Math" charset="0"/>
                            </a:rPr>
                          </m:ctrlPr>
                        </m:sSupPr>
                        <m:e>
                          <m:r>
                            <a:rPr lang="en-US" altLang="zh-TW" sz="2400" b="1" i="1" dirty="0">
                              <a:latin typeface="Cambria Math" charset="0"/>
                              <a:ea typeface="Cambria Math" charset="0"/>
                              <a:cs typeface="Cambria Math" charset="0"/>
                            </a:rPr>
                            <m:t>𝒃</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5" name="矩形 154"/>
              <p:cNvSpPr>
                <a:spLocks noRot="1" noChangeAspect="1" noMove="1" noResize="1" noEditPoints="1" noAdjustHandles="1" noChangeArrowheads="1" noChangeShapeType="1" noTextEdit="1"/>
              </p:cNvSpPr>
              <p:nvPr/>
            </p:nvSpPr>
            <p:spPr>
              <a:xfrm>
                <a:off x="9615450" y="5685009"/>
                <a:ext cx="450868" cy="854551"/>
              </a:xfrm>
              <a:prstGeom prst="rect">
                <a:avLst/>
              </a:prstGeom>
              <a:blipFill rotWithShape="0">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矩形 155"/>
              <p:cNvSpPr/>
              <p:nvPr/>
            </p:nvSpPr>
            <p:spPr>
              <a:xfrm>
                <a:off x="2653408" y="571837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6" name="矩形 155"/>
              <p:cNvSpPr>
                <a:spLocks noRot="1" noChangeAspect="1" noMove="1" noResize="1" noEditPoints="1" noAdjustHandles="1" noChangeArrowheads="1" noChangeShapeType="1" noTextEdit="1"/>
              </p:cNvSpPr>
              <p:nvPr/>
            </p:nvSpPr>
            <p:spPr>
              <a:xfrm>
                <a:off x="2653408" y="5718374"/>
                <a:ext cx="807843" cy="832399"/>
              </a:xfrm>
              <a:prstGeom prst="rect">
                <a:avLst/>
              </a:prstGeom>
              <a:blipFill rotWithShape="0">
                <a:blip r:embed="rId24"/>
                <a:stretch>
                  <a:fillRect/>
                </a:stretch>
              </a:blipFill>
              <a:ln>
                <a:noFill/>
              </a:ln>
            </p:spPr>
            <p:txBody>
              <a:bodyPr/>
              <a:lstStyle/>
              <a:p>
                <a:r>
                  <a:rPr lang="zh-CN" altLang="en-US">
                    <a:noFill/>
                  </a:rPr>
                  <a:t> </a:t>
                </a:r>
              </a:p>
            </p:txBody>
          </p:sp>
        </mc:Fallback>
      </mc:AlternateContent>
      <p:sp>
        <p:nvSpPr>
          <p:cNvPr id="157" name="矩形 156"/>
          <p:cNvSpPr/>
          <p:nvPr/>
        </p:nvSpPr>
        <p:spPr>
          <a:xfrm>
            <a:off x="14381819" y="6349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58" name="文字方塊 157"/>
          <p:cNvSpPr txBox="1"/>
          <p:nvPr/>
        </p:nvSpPr>
        <p:spPr>
          <a:xfrm>
            <a:off x="9304896" y="5884467"/>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3384078" y="5819056"/>
            <a:ext cx="719116"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75" name="文字方塊 174"/>
          <p:cNvSpPr txBox="1"/>
          <p:nvPr/>
        </p:nvSpPr>
        <p:spPr>
          <a:xfrm>
            <a:off x="8896935" y="5774436"/>
            <a:ext cx="719116"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4301295" y="4720956"/>
            <a:ext cx="5539589" cy="523220"/>
          </a:xfrm>
          <a:prstGeom prst="rect">
            <a:avLst/>
          </a:prstGeom>
          <a:noFill/>
          <a:ln>
            <a:noFill/>
          </a:ln>
        </p:spPr>
        <p:txBody>
          <a:bodyPr wrap="square" rtlCol="0">
            <a:spAutoFit/>
          </a:bodyPr>
          <a:lstStyle/>
          <a:p>
            <a:r>
              <a:rPr lang="zh-CN" altLang="en-US" sz="2800" dirty="0" smtClean="0">
                <a:latin typeface="Microsoft YaHei" charset="-122"/>
                <a:ea typeface="Microsoft YaHei" charset="-122"/>
                <a:cs typeface="Microsoft YaHei" charset="-122"/>
              </a:rPr>
              <a:t>可采用并行</a:t>
            </a:r>
            <a:r>
              <a:rPr lang="zh-CN" altLang="en-US" sz="2800" smtClean="0">
                <a:latin typeface="Microsoft YaHei" charset="-122"/>
                <a:ea typeface="Microsoft YaHei" charset="-122"/>
                <a:cs typeface="Microsoft YaHei" charset="-122"/>
              </a:rPr>
              <a:t>计算加快矩阵操作</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1" name="文本框 90"/>
              <p:cNvSpPr txBox="1"/>
              <p:nvPr/>
            </p:nvSpPr>
            <p:spPr>
              <a:xfrm>
                <a:off x="3430956" y="3660518"/>
                <a:ext cx="40793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430956" y="3660518"/>
                <a:ext cx="407932" cy="369332"/>
              </a:xfrm>
              <a:prstGeom prst="rect">
                <a:avLst/>
              </a:prstGeom>
              <a:blipFill rotWithShape="0">
                <a:blip r:embed="rId25"/>
                <a:stretch>
                  <a:fillRect l="-10448" r="-5970" b="-131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矩形 147"/>
              <p:cNvSpPr/>
              <p:nvPr/>
            </p:nvSpPr>
            <p:spPr>
              <a:xfrm>
                <a:off x="3842545" y="218578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148" name="矩形 147"/>
              <p:cNvSpPr>
                <a:spLocks noRot="1" noChangeAspect="1" noMove="1" noResize="1" noEditPoints="1" noAdjustHandles="1" noChangeArrowheads="1" noChangeShapeType="1" noTextEdit="1"/>
              </p:cNvSpPr>
              <p:nvPr/>
            </p:nvSpPr>
            <p:spPr>
              <a:xfrm>
                <a:off x="3842545" y="2185784"/>
                <a:ext cx="807843" cy="832399"/>
              </a:xfrm>
              <a:prstGeom prst="rect">
                <a:avLst/>
              </a:prstGeom>
              <a:blipFill rotWithShape="0">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矩形 150"/>
              <p:cNvSpPr/>
              <p:nvPr/>
            </p:nvSpPr>
            <p:spPr>
              <a:xfrm>
                <a:off x="5230748" y="219398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2</m:t>
                          </m:r>
                          <m:r>
                            <a:rPr lang="en-US" altLang="zh-TW" sz="24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151" name="矩形 150"/>
              <p:cNvSpPr>
                <a:spLocks noRot="1" noChangeAspect="1" noMove="1" noResize="1" noEditPoints="1" noAdjustHandles="1" noChangeArrowheads="1" noChangeShapeType="1" noTextEdit="1"/>
              </p:cNvSpPr>
              <p:nvPr/>
            </p:nvSpPr>
            <p:spPr>
              <a:xfrm>
                <a:off x="5230748" y="2193988"/>
                <a:ext cx="807843" cy="832399"/>
              </a:xfrm>
              <a:prstGeom prst="rect">
                <a:avLst/>
              </a:prstGeom>
              <a:blipFill rotWithShape="0">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6696753" y="2187089"/>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400" i="1" baseline="30000" dirty="0">
                  <a:latin typeface="Cambria Math" charset="0"/>
                  <a:ea typeface="Cambria Math" charset="0"/>
                  <a:cs typeface="Cambria Math" charset="0"/>
                </a:endParaRPr>
              </a:p>
            </p:txBody>
          </p:sp>
        </mc:Choice>
        <mc:Fallback xmlns="">
          <p:sp>
            <p:nvSpPr>
              <p:cNvPr id="154" name="矩形 153"/>
              <p:cNvSpPr>
                <a:spLocks noRot="1" noChangeAspect="1" noMove="1" noResize="1" noEditPoints="1" noAdjustHandles="1" noChangeArrowheads="1" noChangeShapeType="1" noTextEdit="1"/>
              </p:cNvSpPr>
              <p:nvPr/>
            </p:nvSpPr>
            <p:spPr>
              <a:xfrm>
                <a:off x="6696753" y="2187089"/>
                <a:ext cx="807843" cy="832399"/>
              </a:xfrm>
              <a:prstGeom prst="rect">
                <a:avLst/>
              </a:prstGeom>
              <a:blipFill rotWithShape="0">
                <a:blip r:embed="rId2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p:cNvSpPr/>
              <p:nvPr/>
            </p:nvSpPr>
            <p:spPr>
              <a:xfrm>
                <a:off x="5937667" y="2527383"/>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59" name="矩形 158"/>
              <p:cNvSpPr>
                <a:spLocks noRot="1" noChangeAspect="1" noMove="1" noResize="1" noEditPoints="1" noAdjustHandles="1" noChangeArrowheads="1" noChangeShapeType="1" noTextEdit="1"/>
              </p:cNvSpPr>
              <p:nvPr/>
            </p:nvSpPr>
            <p:spPr>
              <a:xfrm>
                <a:off x="5937667" y="2527383"/>
                <a:ext cx="450868" cy="854551"/>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p:cNvSpPr/>
              <p:nvPr/>
            </p:nvSpPr>
            <p:spPr>
              <a:xfrm>
                <a:off x="7336126" y="250387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60" name="矩形 159"/>
              <p:cNvSpPr>
                <a:spLocks noRot="1" noChangeAspect="1" noMove="1" noResize="1" noEditPoints="1" noAdjustHandles="1" noChangeArrowheads="1" noChangeShapeType="1" noTextEdit="1"/>
              </p:cNvSpPr>
              <p:nvPr/>
            </p:nvSpPr>
            <p:spPr>
              <a:xfrm>
                <a:off x="7336126" y="2503876"/>
                <a:ext cx="450868" cy="854551"/>
              </a:xfrm>
              <a:prstGeom prst="rect">
                <a:avLst/>
              </a:prstGeom>
              <a:blipFill rotWithShape="0">
                <a:blip r:embed="rId2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064088" y="3581029"/>
                <a:ext cx="462548"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161" name="矩形 160"/>
              <p:cNvSpPr>
                <a:spLocks noRot="1" noChangeAspect="1" noMove="1" noResize="1" noEditPoints="1" noAdjustHandles="1" noChangeArrowheads="1" noChangeShapeType="1" noTextEdit="1"/>
              </p:cNvSpPr>
              <p:nvPr/>
            </p:nvSpPr>
            <p:spPr>
              <a:xfrm>
                <a:off x="5064088" y="3581029"/>
                <a:ext cx="462548" cy="877076"/>
              </a:xfrm>
              <a:prstGeom prst="rect">
                <a:avLst/>
              </a:prstGeom>
              <a:blipFill rotWithShape="0">
                <a:blip r:embed="rId3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6399212" y="359476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162" name="矩形 161"/>
              <p:cNvSpPr>
                <a:spLocks noRot="1" noChangeAspect="1" noMove="1" noResize="1" noEditPoints="1" noAdjustHandles="1" noChangeArrowheads="1" noChangeShapeType="1" noTextEdit="1"/>
              </p:cNvSpPr>
              <p:nvPr/>
            </p:nvSpPr>
            <p:spPr>
              <a:xfrm>
                <a:off x="6399212" y="3594769"/>
                <a:ext cx="441359" cy="877076"/>
              </a:xfrm>
              <a:prstGeom prst="rect">
                <a:avLst/>
              </a:prstGeom>
              <a:blipFill rotWithShape="0">
                <a:blip r:embed="rId31"/>
                <a:stretch>
                  <a:fillRect/>
                </a:stretch>
              </a:blipFill>
              <a:ln>
                <a:noFill/>
              </a:ln>
            </p:spPr>
            <p:txBody>
              <a:bodyPr/>
              <a:lstStyle/>
              <a:p>
                <a:r>
                  <a:rPr lang="zh-CN" altLang="en-US">
                    <a:noFill/>
                  </a:rPr>
                  <a:t> </a:t>
                </a:r>
              </a:p>
            </p:txBody>
          </p:sp>
        </mc:Fallback>
      </mc:AlternateContent>
      <p:sp>
        <p:nvSpPr>
          <p:cNvPr id="163" name="矩形 162"/>
          <p:cNvSpPr/>
          <p:nvPr/>
        </p:nvSpPr>
        <p:spPr>
          <a:xfrm>
            <a:off x="4405004" y="2531688"/>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 name="矩形 3"/>
              <p:cNvSpPr/>
              <p:nvPr/>
            </p:nvSpPr>
            <p:spPr>
              <a:xfrm>
                <a:off x="4384205" y="2772113"/>
                <a:ext cx="607794" cy="380810"/>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b="1" i="1" dirty="0">
                              <a:latin typeface="Cambria Math" charset="0"/>
                              <a:ea typeface="Cambria Math" charset="0"/>
                              <a:cs typeface="Cambria Math" charset="0"/>
                            </a:rPr>
                          </m:ctrlPr>
                        </m:sSupPr>
                        <m:e>
                          <m:r>
                            <a:rPr lang="en-US" altLang="zh-TW" b="1" i="1" dirty="0">
                              <a:latin typeface="Cambria Math" charset="0"/>
                              <a:ea typeface="Cambria Math" charset="0"/>
                              <a:cs typeface="Cambria Math" charset="0"/>
                            </a:rPr>
                            <m:t>𝒃</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1</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4" name="矩形 3"/>
              <p:cNvSpPr>
                <a:spLocks noRot="1" noChangeAspect="1" noMove="1" noResize="1" noEditPoints="1" noAdjustHandles="1" noChangeArrowheads="1" noChangeShapeType="1" noTextEdit="1"/>
              </p:cNvSpPr>
              <p:nvPr/>
            </p:nvSpPr>
            <p:spPr>
              <a:xfrm>
                <a:off x="4384205" y="2772113"/>
                <a:ext cx="607794" cy="380810"/>
              </a:xfrm>
              <a:prstGeom prst="rect">
                <a:avLst/>
              </a:prstGeom>
              <a:blipFill rotWithShape="0">
                <a:blip r:embed="rId3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字方塊 136"/>
              <p:cNvSpPr txBox="1"/>
              <p:nvPr/>
            </p:nvSpPr>
            <p:spPr>
              <a:xfrm>
                <a:off x="8715450" y="153627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i="1">
                              <a:latin typeface="Cambria Math" charset="0"/>
                            </a:rPr>
                            <m:t>1</m:t>
                          </m:r>
                        </m:sub>
                      </m:sSub>
                    </m:oMath>
                  </m:oMathPara>
                </a14:m>
                <a:endParaRPr lang="zh-TW" altLang="en-US" sz="2800" baseline="-25000" dirty="0"/>
              </a:p>
            </p:txBody>
          </p:sp>
        </mc:Choice>
        <mc:Fallback xmlns="">
          <p:sp>
            <p:nvSpPr>
              <p:cNvPr id="89" name="文字方塊 136"/>
              <p:cNvSpPr txBox="1">
                <a:spLocks noRot="1" noChangeAspect="1" noMove="1" noResize="1" noEditPoints="1" noAdjustHandles="1" noChangeArrowheads="1" noChangeShapeType="1" noTextEdit="1"/>
              </p:cNvSpPr>
              <p:nvPr/>
            </p:nvSpPr>
            <p:spPr>
              <a:xfrm>
                <a:off x="8715450" y="1536271"/>
                <a:ext cx="631069" cy="523220"/>
              </a:xfrm>
              <a:prstGeom prst="rect">
                <a:avLst/>
              </a:prstGeom>
              <a:blipFill rotWithShape="0">
                <a:blip r:embed="rId3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137"/>
              <p:cNvSpPr txBox="1"/>
              <p:nvPr/>
            </p:nvSpPr>
            <p:spPr>
              <a:xfrm>
                <a:off x="8704167" y="233449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90" name="文字方塊 137"/>
              <p:cNvSpPr txBox="1">
                <a:spLocks noRot="1" noChangeAspect="1" noMove="1" noResize="1" noEditPoints="1" noAdjustHandles="1" noChangeArrowheads="1" noChangeShapeType="1" noTextEdit="1"/>
              </p:cNvSpPr>
              <p:nvPr/>
            </p:nvSpPr>
            <p:spPr>
              <a:xfrm>
                <a:off x="8704167" y="2334491"/>
                <a:ext cx="631069" cy="523220"/>
              </a:xfrm>
              <a:prstGeom prst="rect">
                <a:avLst/>
              </a:prstGeom>
              <a:blipFill rotWithShape="0">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138"/>
              <p:cNvSpPr txBox="1"/>
              <p:nvPr/>
            </p:nvSpPr>
            <p:spPr>
              <a:xfrm>
                <a:off x="8704167" y="3600723"/>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a:latin typeface="Cambria Math"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105" name="文字方塊 138"/>
              <p:cNvSpPr txBox="1">
                <a:spLocks noRot="1" noChangeAspect="1" noMove="1" noResize="1" noEditPoints="1" noAdjustHandles="1" noChangeArrowheads="1" noChangeShapeType="1" noTextEdit="1"/>
              </p:cNvSpPr>
              <p:nvPr/>
            </p:nvSpPr>
            <p:spPr>
              <a:xfrm>
                <a:off x="8704167" y="3600723"/>
                <a:ext cx="631069" cy="523220"/>
              </a:xfrm>
              <a:prstGeom prst="rect">
                <a:avLst/>
              </a:prstGeom>
              <a:blipFill rotWithShape="0">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p:cNvSpPr/>
              <p:nvPr/>
            </p:nvSpPr>
            <p:spPr>
              <a:xfrm>
                <a:off x="2039632" y="4588510"/>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b="1" i="1" dirty="0" smtClean="0">
                              <a:latin typeface="Cambria Math" charset="0"/>
                            </a:rPr>
                          </m:ctrlPr>
                        </m:accPr>
                        <m:e>
                          <m:r>
                            <a:rPr lang="en-US" altLang="zh-TW" sz="2400" b="1" i="1" dirty="0" smtClean="0">
                              <a:latin typeface="Cambria Math" charset="0"/>
                            </a:rPr>
                            <m:t>𝒚</m:t>
                          </m:r>
                        </m:e>
                      </m:acc>
                    </m:oMath>
                  </m:oMathPara>
                </a14:m>
                <a:endParaRPr lang="zh-TW" altLang="en-US" sz="2400" b="1" dirty="0"/>
              </a:p>
            </p:txBody>
          </p:sp>
        </mc:Choice>
        <mc:Fallback xmlns="">
          <p:sp>
            <p:nvSpPr>
              <p:cNvPr id="143" name="矩形 142"/>
              <p:cNvSpPr>
                <a:spLocks noRot="1" noChangeAspect="1" noMove="1" noResize="1" noEditPoints="1" noAdjustHandles="1" noChangeArrowheads="1" noChangeShapeType="1" noTextEdit="1"/>
              </p:cNvSpPr>
              <p:nvPr/>
            </p:nvSpPr>
            <p:spPr>
              <a:xfrm>
                <a:off x="2039632" y="4588510"/>
                <a:ext cx="441359" cy="877076"/>
              </a:xfrm>
              <a:prstGeom prst="rect">
                <a:avLst/>
              </a:prstGeom>
              <a:blipFill rotWithShape="0">
                <a:blip r:embed="rId3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6830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文本框 30"/>
              <p:cNvSpPr txBox="1"/>
              <p:nvPr/>
            </p:nvSpPr>
            <p:spPr>
              <a:xfrm>
                <a:off x="7285652" y="2586386"/>
                <a:ext cx="1204240" cy="1057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5400" i="1" smtClean="0">
                              <a:latin typeface="Cambria Math" charset="0"/>
                            </a:rPr>
                          </m:ctrlPr>
                        </m:sSubSupPr>
                        <m:e>
                          <m:r>
                            <a:rPr kumimoji="1" lang="en-US" altLang="zh-CN" sz="5400" b="0" i="1" smtClean="0">
                              <a:latin typeface="Cambria Math" charset="0"/>
                            </a:rPr>
                            <m:t>𝑎</m:t>
                          </m:r>
                        </m:e>
                        <m:sub>
                          <m:r>
                            <a:rPr kumimoji="1" lang="en-US" altLang="zh-CN" sz="5400" b="0" i="1" smtClean="0">
                              <a:latin typeface="Cambria Math" charset="0"/>
                            </a:rPr>
                            <m:t>𝑖</m:t>
                          </m:r>
                        </m:sub>
                        <m:sup>
                          <m:r>
                            <a:rPr kumimoji="1" lang="en-US" altLang="zh-CN" sz="5400" b="0" i="1" smtClean="0">
                              <a:latin typeface="Cambria Math" charset="0"/>
                            </a:rPr>
                            <m:t>(</m:t>
                          </m:r>
                          <m:r>
                            <a:rPr kumimoji="1" lang="en-US" altLang="zh-CN" sz="5400" b="0" i="1" smtClean="0">
                              <a:latin typeface="Cambria Math" charset="0"/>
                            </a:rPr>
                            <m:t>𝑙</m:t>
                          </m:r>
                          <m:r>
                            <a:rPr kumimoji="1" lang="en-US" altLang="zh-CN" sz="5400" b="0" i="1" smtClean="0">
                              <a:latin typeface="Cambria Math" charset="0"/>
                            </a:rPr>
                            <m:t>)</m:t>
                          </m:r>
                        </m:sup>
                      </m:sSubSup>
                    </m:oMath>
                  </m:oMathPara>
                </a14:m>
                <a:endParaRPr kumimoji="1" lang="zh-CN" altLang="en-US" sz="5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285652" y="2586386"/>
                <a:ext cx="1204240" cy="1057725"/>
              </a:xfrm>
              <a:prstGeom prst="rect">
                <a:avLst/>
              </a:prstGeom>
              <a:blipFill rotWithShape="0">
                <a:blip r:embed="rId4"/>
                <a:stretch>
                  <a:fillRect/>
                </a:stretch>
              </a:blipFill>
            </p:spPr>
            <p:txBody>
              <a:bodyPr/>
              <a:lstStyle/>
              <a:p>
                <a:r>
                  <a:rPr lang="zh-CN" altLang="en-US">
                    <a:noFill/>
                  </a:rPr>
                  <a:t> </a:t>
                </a:r>
              </a:p>
            </p:txBody>
          </p:sp>
        </mc:Fallback>
      </mc:AlternateContent>
      <p:sp>
        <p:nvSpPr>
          <p:cNvPr id="76" name="矩形 75"/>
          <p:cNvSpPr/>
          <p:nvPr/>
        </p:nvSpPr>
        <p:spPr>
          <a:xfrm>
            <a:off x="5809954" y="2183313"/>
            <a:ext cx="492771" cy="2801544"/>
          </a:xfrm>
          <a:prstGeom prst="rect">
            <a:avLst/>
          </a:prstGeom>
          <a:solidFill>
            <a:srgbClr val="C2ECBB"/>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noAutofit/>
          </a:bodyPr>
          <a:lstStyle/>
          <a:p>
            <a:r>
              <a:rPr lang="zh-CN" altLang="en-US" dirty="0" smtClean="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2" name="群組 51"/>
          <p:cNvGrpSpPr/>
          <p:nvPr/>
        </p:nvGrpSpPr>
        <p:grpSpPr>
          <a:xfrm>
            <a:off x="4886941" y="5556544"/>
            <a:ext cx="1427039" cy="903735"/>
            <a:chOff x="-511288" y="5350007"/>
            <a:chExt cx="1427039" cy="903735"/>
          </a:xfrm>
        </p:grpSpPr>
        <p:grpSp>
          <p:nvGrpSpPr>
            <p:cNvPr id="50" name="群組 49"/>
            <p:cNvGrpSpPr/>
            <p:nvPr/>
          </p:nvGrpSpPr>
          <p:grpSpPr>
            <a:xfrm>
              <a:off x="-511288" y="5756645"/>
              <a:ext cx="1427039" cy="497097"/>
              <a:chOff x="590519" y="6120573"/>
              <a:chExt cx="1427039" cy="497097"/>
            </a:xfrm>
          </p:grpSpPr>
          <p:sp>
            <p:nvSpPr>
              <p:cNvPr id="8"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9"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66615" name="方程式" r:id="rId5" imgW="203040" imgH="228600" progId="Equation.3">
                      <p:embed/>
                    </p:oleObj>
                  </mc:Choice>
                  <mc:Fallback>
                    <p:oleObj name="方程式" r:id="rId5" imgW="203040" imgH="228600" progId="Equation.3">
                      <p:embed/>
                      <p:pic>
                        <p:nvPicPr>
                          <p:cNvPr id="0" name=""/>
                          <p:cNvPicPr>
                            <a:picLocks noChangeAspect="1" noChangeArrowheads="1"/>
                          </p:cNvPicPr>
                          <p:nvPr/>
                        </p:nvPicPr>
                        <p:blipFill>
                          <a:blip r:embed="rId6"/>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66616" name="方程式" r:id="rId7" imgW="88560" imgH="177480" progId="Equation.3">
                    <p:embed/>
                  </p:oleObj>
                </mc:Choice>
                <mc:Fallback>
                  <p:oleObj name="方程式" r:id="rId7" imgW="88560" imgH="177480" progId="Equation.3">
                    <p:embed/>
                    <p:pic>
                      <p:nvPicPr>
                        <p:cNvPr id="0" name=""/>
                        <p:cNvPicPr>
                          <a:picLocks noChangeAspect="1" noChangeArrowheads="1"/>
                        </p:cNvPicPr>
                        <p:nvPr/>
                      </p:nvPicPr>
                      <p:blipFill>
                        <a:blip r:embed="rId8"/>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3" name="群組 52"/>
          <p:cNvGrpSpPr/>
          <p:nvPr/>
        </p:nvGrpSpPr>
        <p:grpSpPr>
          <a:xfrm>
            <a:off x="1845331" y="5487356"/>
            <a:ext cx="1834874" cy="953237"/>
            <a:chOff x="4730146" y="6147237"/>
            <a:chExt cx="1834874" cy="953237"/>
          </a:xfrm>
        </p:grpSpPr>
        <p:grpSp>
          <p:nvGrpSpPr>
            <p:cNvPr id="10" name="群組 9"/>
            <p:cNvGrpSpPr/>
            <p:nvPr/>
          </p:nvGrpSpPr>
          <p:grpSpPr>
            <a:xfrm>
              <a:off x="5190419" y="6147237"/>
              <a:ext cx="1374601" cy="461665"/>
              <a:chOff x="1627412" y="1029458"/>
              <a:chExt cx="1374601" cy="461665"/>
            </a:xfrm>
          </p:grpSpPr>
          <p:sp>
            <p:nvSpPr>
              <p:cNvPr id="11"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2"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66617" name="方程式" r:id="rId9" imgW="279360" imgH="177480" progId="Equation.3">
                      <p:embed/>
                    </p:oleObj>
                  </mc:Choice>
                  <mc:Fallback>
                    <p:oleObj name="方程式" r:id="rId9" imgW="279360" imgH="177480" progId="Equation.3">
                      <p:embed/>
                      <p:pic>
                        <p:nvPicPr>
                          <p:cNvPr id="0" name=""/>
                          <p:cNvPicPr>
                            <a:picLocks noChangeAspect="1" noChangeArrowheads="1"/>
                          </p:cNvPicPr>
                          <p:nvPr/>
                        </p:nvPicPr>
                        <p:blipFill>
                          <a:blip r:embed="rId10"/>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 name="群組 50"/>
            <p:cNvGrpSpPr/>
            <p:nvPr/>
          </p:nvGrpSpPr>
          <p:grpSpPr>
            <a:xfrm>
              <a:off x="4730146" y="6590582"/>
              <a:ext cx="1568894" cy="509892"/>
              <a:chOff x="3460582" y="6120573"/>
              <a:chExt cx="1568894" cy="509892"/>
            </a:xfrm>
          </p:grpSpPr>
          <p:sp>
            <p:nvSpPr>
              <p:cNvPr id="24"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25"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66618" name="方程式" r:id="rId11" imgW="279360" imgH="228600" progId="Equation.DSMT4">
                      <p:embed/>
                    </p:oleObj>
                  </mc:Choice>
                  <mc:Fallback>
                    <p:oleObj name="方程式" r:id="rId11" imgW="279360" imgH="228600" progId="Equation.DSMT4">
                      <p:embed/>
                      <p:pic>
                        <p:nvPicPr>
                          <p:cNvPr id="0" name=""/>
                          <p:cNvPicPr>
                            <a:picLocks noChangeAspect="1" noChangeArrowheads="1"/>
                          </p:cNvPicPr>
                          <p:nvPr/>
                        </p:nvPicPr>
                        <p:blipFill>
                          <a:blip r:embed="rId12"/>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820132"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841636"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841635"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a:xfrm>
            <a:off x="6882420" y="1678953"/>
            <a:ext cx="3144231"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神经元的输出</a:t>
            </a:r>
            <a:r>
              <a:rPr lang="en-US" altLang="zh-TW" sz="2800" dirty="0" smtClean="0"/>
              <a:t>:</a:t>
            </a:r>
            <a:endParaRPr lang="zh-TW" altLang="en-US" sz="2800" dirty="0"/>
          </a:p>
        </p:txBody>
      </p:sp>
      <mc:AlternateContent xmlns:mc="http://schemas.openxmlformats.org/markup-compatibility/2006" xmlns:a14="http://schemas.microsoft.com/office/drawing/2010/main">
        <mc:Choice Requires="a14">
          <p:sp>
            <p:nvSpPr>
              <p:cNvPr id="64" name="文字方塊 63"/>
              <p:cNvSpPr txBox="1"/>
              <p:nvPr/>
            </p:nvSpPr>
            <p:spPr>
              <a:xfrm>
                <a:off x="8327898" y="3346488"/>
                <a:ext cx="1698753"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神经元</a:t>
                </a:r>
                <a14:m>
                  <m:oMath xmlns:m="http://schemas.openxmlformats.org/officeDocument/2006/math">
                    <m:r>
                      <a:rPr lang="en-US" altLang="zh-TW" sz="2400" i="1" dirty="0" smtClean="0">
                        <a:latin typeface="Cambria Math" charset="0"/>
                      </a:rPr>
                      <m:t>𝑖</m:t>
                    </m:r>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327898" y="3346488"/>
                <a:ext cx="1698753" cy="461665"/>
              </a:xfrm>
              <a:prstGeom prst="rect">
                <a:avLst/>
              </a:prstGeom>
              <a:blipFill rotWithShape="0">
                <a:blip r:embed="rId13"/>
                <a:stretch>
                  <a:fillRect t="-11842" b="-27632"/>
                </a:stretch>
              </a:blipFill>
            </p:spPr>
            <p:txBody>
              <a:bodyPr/>
              <a:lstStyle/>
              <a:p>
                <a:r>
                  <a:rPr lang="zh-CN" altLang="en-US">
                    <a:noFill/>
                  </a:rPr>
                  <a:t> </a:t>
                </a:r>
              </a:p>
            </p:txBody>
          </p:sp>
        </mc:Fallback>
      </mc:AlternateContent>
      <p:grpSp>
        <p:nvGrpSpPr>
          <p:cNvPr id="3" name="群組 2"/>
          <p:cNvGrpSpPr/>
          <p:nvPr/>
        </p:nvGrpSpPr>
        <p:grpSpPr>
          <a:xfrm>
            <a:off x="8489892" y="2457218"/>
            <a:ext cx="1384872" cy="461665"/>
            <a:chOff x="6990790" y="1571481"/>
            <a:chExt cx="1384872" cy="461665"/>
          </a:xfrm>
        </p:grpSpPr>
        <p:sp>
          <p:nvSpPr>
            <p:cNvPr id="66" name="文字方塊 65"/>
            <p:cNvSpPr txBox="1"/>
            <p:nvPr/>
          </p:nvSpPr>
          <p:spPr>
            <a:xfrm>
              <a:off x="6990790" y="1571481"/>
              <a:ext cx="13848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67" name="Object 12"/>
            <p:cNvGraphicFramePr>
              <a:graphicFrameLocks noChangeAspect="1"/>
            </p:cNvGraphicFramePr>
            <p:nvPr>
              <p:extLst/>
            </p:nvPr>
          </p:nvGraphicFramePr>
          <p:xfrm>
            <a:off x="8147576" y="1633096"/>
            <a:ext cx="188913" cy="381000"/>
          </p:xfrm>
          <a:graphic>
            <a:graphicData uri="http://schemas.openxmlformats.org/presentationml/2006/ole">
              <mc:AlternateContent xmlns:mc="http://schemas.openxmlformats.org/markup-compatibility/2006">
                <mc:Choice xmlns:v="urn:schemas-microsoft-com:vml" Requires="v">
                  <p:oleObj spid="_x0000_s366619" name="方程式" r:id="rId14" imgW="88560" imgH="177480" progId="Equation.3">
                    <p:embed/>
                  </p:oleObj>
                </mc:Choice>
                <mc:Fallback>
                  <p:oleObj name="方程式" r:id="rId14" imgW="88560" imgH="177480" progId="Equation.3">
                    <p:embed/>
                    <p:pic>
                      <p:nvPicPr>
                        <p:cNvPr id="0" name=""/>
                        <p:cNvPicPr>
                          <a:picLocks noChangeAspect="1" noChangeArrowheads="1"/>
                        </p:cNvPicPr>
                        <p:nvPr/>
                      </p:nvPicPr>
                      <p:blipFill>
                        <a:blip r:embed="rId8"/>
                        <a:srcRect/>
                        <a:stretch>
                          <a:fillRect/>
                        </a:stretch>
                      </p:blipFill>
                      <p:spPr bwMode="auto">
                        <a:xfrm>
                          <a:off x="8147576" y="1633096"/>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8" name="文字方塊 67"/>
          <p:cNvSpPr txBox="1"/>
          <p:nvPr/>
        </p:nvSpPr>
        <p:spPr>
          <a:xfrm>
            <a:off x="6895119" y="3972118"/>
            <a:ext cx="3614640"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一层的输出</a:t>
            </a:r>
            <a:r>
              <a:rPr lang="en-US" altLang="zh-TW" sz="2800" dirty="0" smtClean="0"/>
              <a:t>:</a:t>
            </a:r>
            <a:endParaRPr lang="zh-TW" altLang="en-US" sz="2800" dirty="0"/>
          </a:p>
        </p:txBody>
      </p:sp>
      <p:cxnSp>
        <p:nvCxnSpPr>
          <p:cNvPr id="70" name="直線單箭頭接點 69"/>
          <p:cNvCxnSpPr/>
          <p:nvPr/>
        </p:nvCxnSpPr>
        <p:spPr>
          <a:xfrm flipV="1">
            <a:off x="8109761" y="2688049"/>
            <a:ext cx="669341" cy="124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7928716" y="3501601"/>
            <a:ext cx="669341" cy="105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7905792" y="4768904"/>
            <a:ext cx="1624779" cy="523220"/>
          </a:xfrm>
          <a:prstGeom prst="rect">
            <a:avLst/>
          </a:prstGeom>
          <a:noFill/>
        </p:spPr>
        <p:txBody>
          <a:bodyPr wrap="square" rtlCol="0">
            <a:spAutoFit/>
          </a:bodyPr>
          <a:lstStyle/>
          <a:p>
            <a:r>
              <a:rPr lang="en-US" altLang="zh-TW" sz="2800" dirty="0"/>
              <a:t>: </a:t>
            </a:r>
            <a:r>
              <a:rPr lang="zh-CN" altLang="en-US" sz="2800" dirty="0" smtClean="0">
                <a:latin typeface="Microsoft YaHei" charset="-122"/>
                <a:ea typeface="Microsoft YaHei" charset="-122"/>
                <a:cs typeface="Microsoft YaHei" charset="-122"/>
              </a:rPr>
              <a:t>向量</a:t>
            </a:r>
            <a:endParaRPr lang="zh-TW" altLang="en-US" sz="2800" dirty="0">
              <a:latin typeface="Microsoft YaHei" charset="-122"/>
              <a:ea typeface="Microsoft YaHei" charset="-122"/>
              <a:cs typeface="Microsoft YaHei" charset="-122"/>
            </a:endParaRPr>
          </a:p>
        </p:txBody>
      </p:sp>
      <p:cxnSp>
        <p:nvCxnSpPr>
          <p:cNvPr id="77" name="直線單箭頭接點 76"/>
          <p:cNvCxnSpPr/>
          <p:nvPr/>
        </p:nvCxnSpPr>
        <p:spPr>
          <a:xfrm>
            <a:off x="6166195" y="4180342"/>
            <a:ext cx="1056768" cy="620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9"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66620"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66621" name="方程式" r:id="rId17" imgW="126720" imgH="164880" progId="Equation.3">
                  <p:embed/>
                </p:oleObj>
              </mc:Choice>
              <mc:Fallback>
                <p:oleObj name="方程式" r:id="rId17" imgW="126720" imgH="164880" progId="Equation.3">
                  <p:embed/>
                  <p:pic>
                    <p:nvPicPr>
                      <p:cNvPr id="0" name=""/>
                      <p:cNvPicPr>
                        <a:picLocks noChangeAspect="1" noChangeArrowheads="1"/>
                      </p:cNvPicPr>
                      <p:nvPr/>
                    </p:nvPicPr>
                    <p:blipFill>
                      <a:blip r:embed="rId18"/>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66622" name="方程式" r:id="rId19" imgW="126720" imgH="190440" progId="Equation.3">
                  <p:embed/>
                </p:oleObj>
              </mc:Choice>
              <mc:Fallback>
                <p:oleObj name="方程式" r:id="rId19" imgW="126720" imgH="190440" progId="Equation.3">
                  <p:embed/>
                  <p:pic>
                    <p:nvPicPr>
                      <p:cNvPr id="0" name=""/>
                      <p:cNvPicPr>
                        <a:picLocks noChangeAspect="1" noChangeArrowheads="1"/>
                      </p:cNvPicPr>
                      <p:nvPr/>
                    </p:nvPicPr>
                    <p:blipFill>
                      <a:blip r:embed="rId20"/>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66623" name="方程式" r:id="rId21" imgW="88560" imgH="164880" progId="Equation.3">
                  <p:embed/>
                </p:oleObj>
              </mc:Choice>
              <mc:Fallback>
                <p:oleObj name="方程式" r:id="rId21" imgW="88560" imgH="164880" progId="Equation.3">
                  <p:embed/>
                  <p:pic>
                    <p:nvPicPr>
                      <p:cNvPr id="0" name=""/>
                      <p:cNvPicPr>
                        <a:picLocks noChangeAspect="1" noChangeArrowheads="1"/>
                      </p:cNvPicPr>
                      <p:nvPr/>
                    </p:nvPicPr>
                    <p:blipFill>
                      <a:blip r:embed="rId16"/>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66624" name="方程式" r:id="rId22" imgW="126720" imgH="164880" progId="Equation.3">
                  <p:embed/>
                </p:oleObj>
              </mc:Choice>
              <mc:Fallback>
                <p:oleObj name="方程式" r:id="rId22" imgW="126720" imgH="164880" progId="Equation.3">
                  <p:embed/>
                  <p:pic>
                    <p:nvPicPr>
                      <p:cNvPr id="0" name=""/>
                      <p:cNvPicPr>
                        <a:picLocks noChangeAspect="1" noChangeArrowheads="1"/>
                      </p:cNvPicPr>
                      <p:nvPr/>
                    </p:nvPicPr>
                    <p:blipFill>
                      <a:blip r:embed="rId18"/>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66625" name="方程式" r:id="rId23" imgW="88560" imgH="164880" progId="Equation.3">
                  <p:embed/>
                </p:oleObj>
              </mc:Choice>
              <mc:Fallback>
                <p:oleObj name="方程式" r:id="rId23" imgW="88560" imgH="164880" progId="Equation.3">
                  <p:embed/>
                  <p:pic>
                    <p:nvPicPr>
                      <p:cNvPr id="0" name=""/>
                      <p:cNvPicPr>
                        <a:picLocks noChangeAspect="1" noChangeArrowheads="1"/>
                      </p:cNvPicPr>
                      <p:nvPr/>
                    </p:nvPicPr>
                    <p:blipFill>
                      <a:blip r:embed="rId24"/>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4" name="文本框 33"/>
              <p:cNvSpPr txBox="1"/>
              <p:nvPr/>
            </p:nvSpPr>
            <p:spPr>
              <a:xfrm>
                <a:off x="7183922" y="4624506"/>
                <a:ext cx="1005660" cy="70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4400" i="1" smtClean="0">
                              <a:latin typeface="Cambria Math" charset="0"/>
                            </a:rPr>
                          </m:ctrlPr>
                        </m:sSupPr>
                        <m:e>
                          <m:r>
                            <a:rPr kumimoji="1" lang="en-US" altLang="zh-CN" sz="4400" b="1" i="1" smtClean="0">
                              <a:latin typeface="Cambria Math" charset="0"/>
                            </a:rPr>
                            <m:t>𝒂</m:t>
                          </m:r>
                        </m:e>
                        <m:sup>
                          <m:r>
                            <a:rPr kumimoji="1" lang="en-US" altLang="zh-CN" sz="4400" b="0" i="1" smtClean="0">
                              <a:latin typeface="Cambria Math" charset="0"/>
                            </a:rPr>
                            <m:t>(</m:t>
                          </m:r>
                          <m:r>
                            <a:rPr kumimoji="1" lang="en-US" altLang="zh-CN" sz="4400" b="0" i="1" smtClean="0">
                              <a:latin typeface="Cambria Math" charset="0"/>
                            </a:rPr>
                            <m:t>𝑙</m:t>
                          </m:r>
                          <m:r>
                            <a:rPr kumimoji="1" lang="en-US" altLang="zh-CN" sz="4400" b="0" i="1" smtClean="0">
                              <a:latin typeface="Cambria Math" charset="0"/>
                            </a:rPr>
                            <m:t>)</m:t>
                          </m:r>
                        </m:sup>
                      </m:sSup>
                    </m:oMath>
                  </m:oMathPara>
                </a14:m>
                <a:endParaRPr kumimoji="1" lang="zh-CN" altLang="en-US" sz="44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183922" y="4624506"/>
                <a:ext cx="1005660" cy="705321"/>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77451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774514" y="2325051"/>
                <a:ext cx="532903" cy="461280"/>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576232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5762322" y="3080955"/>
                <a:ext cx="532903" cy="46166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5793909"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5793909" y="4434267"/>
                <a:ext cx="532903" cy="470129"/>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2" name="文本框 71"/>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8" name="文本框 77"/>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1"/>
                <a:stretch>
                  <a:fillRect/>
                </a:stretch>
              </a:blipFill>
            </p:spPr>
            <p:txBody>
              <a:bodyPr/>
              <a:lstStyle/>
              <a:p>
                <a:r>
                  <a:rPr lang="zh-CN" altLang="en-US">
                    <a:noFill/>
                  </a:rPr>
                  <a:t> </a:t>
                </a:r>
              </a:p>
            </p:txBody>
          </p:sp>
        </mc:Fallback>
      </mc:AlternateContent>
      <p:sp>
        <p:nvSpPr>
          <p:cNvPr id="16" name="矩形 15"/>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626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6" grpId="0" animBg="1"/>
      <p:bldP spid="62" grpId="0"/>
      <p:bldP spid="64" grpId="0"/>
      <p:bldP spid="68" grpId="0"/>
      <p:bldP spid="75" grpId="0"/>
      <p:bldP spid="34" grpId="0"/>
      <p:bldP spid="63" grpId="0"/>
      <p:bldP spid="65" grpId="0"/>
      <p:bldP spid="71" grpId="0"/>
      <p:bldP spid="72" grpId="0"/>
      <p:bldP spid="72" grpId="1"/>
      <p:bldP spid="74" grpId="0"/>
      <p:bldP spid="74" grpId="1"/>
      <p:bldP spid="78" grpId="0"/>
      <p:bldP spid="7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7504727" y="1887687"/>
            <a:ext cx="807533" cy="43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7432727" y="2454843"/>
            <a:ext cx="10350" cy="3261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 idx="6"/>
            <a:endCxn id="21"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 idx="6"/>
            <a:endCxn id="2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67637"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67638"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67639" name="方程式" r:id="rId8" imgW="126720" imgH="190440" progId="Equation.3">
                  <p:embed/>
                </p:oleObj>
              </mc:Choice>
              <mc:Fallback>
                <p:oleObj name="方程式" r:id="rId8" imgW="126720" imgH="190440" progId="Equation.3">
                  <p:embed/>
                  <p:pic>
                    <p:nvPicPr>
                      <p:cNvPr id="0" name=""/>
                      <p:cNvPicPr>
                        <a:picLocks noChangeAspect="1" noChangeArrowheads="1"/>
                      </p:cNvPicPr>
                      <p:nvPr/>
                    </p:nvPicPr>
                    <p:blipFill>
                      <a:blip r:embed="rId9"/>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67640"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5"/>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67641" name="方程式" r:id="rId11" imgW="126720" imgH="164880" progId="Equation.3">
                  <p:embed/>
                </p:oleObj>
              </mc:Choice>
              <mc:Fallback>
                <p:oleObj name="方程式" r:id="rId11" imgW="126720" imgH="164880" progId="Equation.3">
                  <p:embed/>
                  <p:pic>
                    <p:nvPicPr>
                      <p:cNvPr id="0" name=""/>
                      <p:cNvPicPr>
                        <a:picLocks noChangeAspect="1" noChangeArrowheads="1"/>
                      </p:cNvPicPr>
                      <p:nvPr/>
                    </p:nvPicPr>
                    <p:blipFill>
                      <a:blip r:embed="rId7"/>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67642"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13"/>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群組 40"/>
          <p:cNvGrpSpPr/>
          <p:nvPr/>
        </p:nvGrpSpPr>
        <p:grpSpPr>
          <a:xfrm>
            <a:off x="8078358" y="1493275"/>
            <a:ext cx="1560868" cy="822174"/>
            <a:chOff x="6546237" y="1301214"/>
            <a:chExt cx="1560868" cy="822174"/>
          </a:xfrm>
        </p:grpSpPr>
        <mc:AlternateContent xmlns:mc="http://schemas.openxmlformats.org/markup-compatibility/2006" xmlns:a14="http://schemas.microsoft.com/office/drawing/2010/main">
          <mc:Choice Requires="a14">
            <p:sp>
              <p:nvSpPr>
                <p:cNvPr id="66" name="文字方塊 65"/>
                <p:cNvSpPr txBox="1"/>
                <p:nvPr/>
              </p:nvSpPr>
              <p:spPr>
                <a:xfrm>
                  <a:off x="6546237" y="1301214"/>
                  <a:ext cx="1560867"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smtClean="0">
                          <a:solidFill>
                            <a:srgbClr val="C00000"/>
                          </a:solidFill>
                          <a:latin typeface="Cambria Math" charset="0"/>
                          <a:ea typeface="Microsoft YaHei" charset="-122"/>
                          <a:cs typeface="Microsoft YaHei" charset="-122"/>
                        </a:rPr>
                        <m:t>𝑙</m:t>
                      </m:r>
                      <m:r>
                        <a:rPr lang="en-US" altLang="zh-CN" sz="2400" b="0" i="1" smtClean="0">
                          <a:solidFill>
                            <a:srgbClr val="C00000"/>
                          </a:solidFill>
                          <a:latin typeface="Cambria Math" charset="0"/>
                          <a:ea typeface="Microsoft YaHei" charset="-122"/>
                          <a:cs typeface="Microsoft YaHei" charset="-122"/>
                        </a:rPr>
                        <m:t>−1</m:t>
                      </m:r>
                    </m:oMath>
                  </a14:m>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mc:Choice>
          <mc:Fallback xmlns="">
            <p:sp>
              <p:nvSpPr>
                <p:cNvPr id="66" name="文字方塊 65"/>
                <p:cNvSpPr txBox="1">
                  <a:spLocks noRot="1" noChangeAspect="1" noMove="1" noResize="1" noEditPoints="1" noAdjustHandles="1" noChangeArrowheads="1" noChangeShapeType="1" noTextEdit="1"/>
                </p:cNvSpPr>
                <p:nvPr/>
              </p:nvSpPr>
              <p:spPr>
                <a:xfrm>
                  <a:off x="6546237" y="1301214"/>
                  <a:ext cx="1560867" cy="461665"/>
                </a:xfrm>
                <a:prstGeom prst="rect">
                  <a:avLst/>
                </a:prstGeom>
                <a:blipFill rotWithShape="0">
                  <a:blip r:embed="rId14"/>
                  <a:stretch>
                    <a:fillRect l="-1953" t="-10526" r="-1953"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89"/>
                <p:cNvSpPr txBox="1"/>
                <p:nvPr/>
              </p:nvSpPr>
              <p:spPr>
                <a:xfrm>
                  <a:off x="6722233" y="1661723"/>
                  <a:ext cx="13848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到第</a:t>
                  </a:r>
                  <a14:m>
                    <m:oMath xmlns:m="http://schemas.openxmlformats.org/officeDocument/2006/math">
                      <m:r>
                        <a:rPr lang="en-US" altLang="zh-CN" sz="2400" b="0" i="1" smtClean="0">
                          <a:solidFill>
                            <a:srgbClr val="C00000"/>
                          </a:solidFill>
                          <a:latin typeface="Cambria Math" charset="0"/>
                          <a:ea typeface="Microsoft YaHei" charset="-122"/>
                          <a:cs typeface="Microsoft YaHei" charset="-122"/>
                        </a:rPr>
                        <m:t>𝑙</m:t>
                      </m:r>
                    </m:oMath>
                  </a14:m>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mc:Choice>
          <mc:Fallback xmlns="">
            <p:sp>
              <p:nvSpPr>
                <p:cNvPr id="90" name="文字方塊 89"/>
                <p:cNvSpPr txBox="1">
                  <a:spLocks noRot="1" noChangeAspect="1" noMove="1" noResize="1" noEditPoints="1" noAdjustHandles="1" noChangeArrowheads="1" noChangeShapeType="1" noTextEdit="1"/>
                </p:cNvSpPr>
                <p:nvPr/>
              </p:nvSpPr>
              <p:spPr>
                <a:xfrm>
                  <a:off x="6722233" y="1661723"/>
                  <a:ext cx="1384872" cy="461665"/>
                </a:xfrm>
                <a:prstGeom prst="rect">
                  <a:avLst/>
                </a:prstGeom>
                <a:blipFill rotWithShape="0">
                  <a:blip r:embed="rId15"/>
                  <a:stretch>
                    <a:fillRect t="-10526" r="-441" b="-28947"/>
                  </a:stretch>
                </a:blipFill>
              </p:spPr>
              <p:txBody>
                <a:bodyPr/>
                <a:lstStyle/>
                <a:p>
                  <a:r>
                    <a:rPr lang="zh-CN" altLang="en-US">
                      <a:noFill/>
                    </a:rPr>
                    <a:t> </a:t>
                  </a:r>
                </a:p>
              </p:txBody>
            </p:sp>
          </mc:Fallback>
        </mc:AlternateContent>
      </p:grpSp>
      <p:grpSp>
        <p:nvGrpSpPr>
          <p:cNvPr id="37" name="群組 36"/>
          <p:cNvGrpSpPr/>
          <p:nvPr/>
        </p:nvGrpSpPr>
        <p:grpSpPr>
          <a:xfrm>
            <a:off x="6798588" y="2742239"/>
            <a:ext cx="3996291" cy="868905"/>
            <a:chOff x="5458780" y="3420381"/>
            <a:chExt cx="3996291" cy="868905"/>
          </a:xfrm>
        </p:grpSpPr>
        <mc:AlternateContent xmlns:mc="http://schemas.openxmlformats.org/markup-compatibility/2006" xmlns:a14="http://schemas.microsoft.com/office/drawing/2010/main">
          <mc:Choice Requires="a14">
            <p:sp>
              <p:nvSpPr>
                <p:cNvPr id="64" name="文字方塊 63"/>
                <p:cNvSpPr txBox="1"/>
                <p:nvPr/>
              </p:nvSpPr>
              <p:spPr>
                <a:xfrm>
                  <a:off x="5458780" y="3420381"/>
                  <a:ext cx="3996291"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从</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smtClean="0">
                          <a:solidFill>
                            <a:schemeClr val="tx1"/>
                          </a:solidFill>
                          <a:latin typeface="Cambria Math" charset="0"/>
                          <a:ea typeface="Microsoft YaHei" charset="-122"/>
                          <a:cs typeface="Microsoft YaHei" charset="-122"/>
                        </a:rPr>
                        <m:t>𝑙</m:t>
                      </m:r>
                      <m:r>
                        <a:rPr lang="en-US" altLang="zh-CN" sz="2400" i="1" smtClean="0">
                          <a:solidFill>
                            <a:schemeClr val="tx1"/>
                          </a:solidFill>
                          <a:latin typeface="Cambria Math" charset="0"/>
                          <a:ea typeface="Microsoft YaHei" charset="-122"/>
                          <a:cs typeface="Microsoft YaHei" charset="-122"/>
                        </a:rPr>
                        <m:t>−1</m:t>
                      </m:r>
                    </m:oMath>
                  </a14:m>
                  <a:r>
                    <a:rPr lang="zh-CN" altLang="en-US" sz="2400" dirty="0" smtClean="0">
                      <a:latin typeface="Microsoft YaHei" charset="-122"/>
                      <a:ea typeface="Microsoft YaHei" charset="-122"/>
                      <a:cs typeface="Microsoft YaHei" charset="-122"/>
                    </a:rPr>
                    <a:t>层的第</a:t>
                  </a:r>
                  <a14:m>
                    <m:oMath xmlns:m="http://schemas.openxmlformats.org/officeDocument/2006/math">
                      <m:r>
                        <a:rPr lang="en-US" altLang="zh-CN" sz="2400" i="1" dirty="0" smtClean="0">
                          <a:latin typeface="Cambria Math" charset="0"/>
                          <a:ea typeface="Microsoft YaHei" charset="-122"/>
                          <a:cs typeface="Microsoft YaHei" charset="-122"/>
                        </a:rPr>
                        <m:t>𝑗</m:t>
                      </m:r>
                    </m:oMath>
                  </a14:m>
                  <a:r>
                    <a:rPr lang="zh-CN" altLang="en-US" sz="2400" dirty="0" smtClean="0">
                      <a:latin typeface="Microsoft YaHei" charset="-122"/>
                      <a:ea typeface="Microsoft YaHei" charset="-122"/>
                      <a:cs typeface="Microsoft YaHei" charset="-122"/>
                    </a:rPr>
                    <a:t>个神经元</a:t>
                  </a:r>
                  <a:endParaRPr lang="zh-TW" altLang="en-US" sz="2400" dirty="0">
                    <a:latin typeface="Microsoft YaHei" charset="-122"/>
                    <a:ea typeface="Microsoft YaHei" charset="-122"/>
                    <a:cs typeface="Microsoft YaHei" charset="-122"/>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5458780" y="3420381"/>
                  <a:ext cx="3996291" cy="461665"/>
                </a:xfrm>
                <a:prstGeom prst="rect">
                  <a:avLst/>
                </a:prstGeom>
                <a:blipFill rotWithShape="0">
                  <a:blip r:embed="rId1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字方塊 91"/>
                <p:cNvSpPr txBox="1"/>
                <p:nvPr/>
              </p:nvSpPr>
              <p:spPr>
                <a:xfrm>
                  <a:off x="5719849" y="3827621"/>
                  <a:ext cx="3439615"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到第</a:t>
                  </a:r>
                  <a14:m>
                    <m:oMath xmlns:m="http://schemas.openxmlformats.org/officeDocument/2006/math">
                      <m:r>
                        <a:rPr lang="en-US" altLang="zh-CN" sz="2400" i="1" smtClean="0">
                          <a:solidFill>
                            <a:schemeClr val="tx1"/>
                          </a:solidFill>
                          <a:latin typeface="Cambria Math" charset="0"/>
                          <a:ea typeface="Microsoft YaHei" charset="-122"/>
                          <a:cs typeface="Microsoft YaHei" charset="-122"/>
                        </a:rPr>
                        <m:t>𝑙</m:t>
                      </m:r>
                    </m:oMath>
                  </a14:m>
                  <a:r>
                    <a:rPr lang="zh-CN" altLang="en-US" sz="2400" dirty="0" smtClean="0">
                      <a:latin typeface="Microsoft YaHei" charset="-122"/>
                      <a:ea typeface="Microsoft YaHei" charset="-122"/>
                      <a:cs typeface="Microsoft YaHei" charset="-122"/>
                    </a:rPr>
                    <a:t>层的第</a:t>
                  </a:r>
                  <a14:m>
                    <m:oMath xmlns:m="http://schemas.openxmlformats.org/officeDocument/2006/math">
                      <m:r>
                        <a:rPr lang="en-US" altLang="zh-CN" sz="2400" i="1" dirty="0" smtClean="0">
                          <a:latin typeface="Cambria Math" charset="0"/>
                          <a:ea typeface="Microsoft YaHei" charset="-122"/>
                          <a:cs typeface="Microsoft YaHei" charset="-122"/>
                        </a:rPr>
                        <m:t>𝑖</m:t>
                      </m:r>
                    </m:oMath>
                  </a14:m>
                  <a:r>
                    <a:rPr lang="zh-CN" altLang="en-US" sz="2400" dirty="0" smtClean="0">
                      <a:latin typeface="Microsoft YaHei" charset="-122"/>
                      <a:ea typeface="Microsoft YaHei" charset="-122"/>
                      <a:cs typeface="Microsoft YaHei" charset="-122"/>
                    </a:rPr>
                    <a:t>个神经元</a:t>
                  </a:r>
                  <a:endParaRPr lang="zh-TW" altLang="en-US" sz="2400" dirty="0">
                    <a:latin typeface="Microsoft YaHei" charset="-122"/>
                    <a:ea typeface="Microsoft YaHei" charset="-122"/>
                    <a:cs typeface="Microsoft YaHei" charset="-122"/>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5719849" y="3827621"/>
                  <a:ext cx="3439615" cy="461665"/>
                </a:xfrm>
                <a:prstGeom prst="rect">
                  <a:avLst/>
                </a:prstGeom>
                <a:blipFill rotWithShape="0">
                  <a:blip r:embed="rId17"/>
                  <a:stretch>
                    <a:fillRect t="-10667" b="-30667"/>
                  </a:stretch>
                </a:blipFill>
              </p:spPr>
              <p:txBody>
                <a:bodyPr/>
                <a:lstStyle/>
                <a:p>
                  <a:r>
                    <a:rPr lang="zh-CN" altLang="en-US">
                      <a:noFill/>
                    </a:rPr>
                    <a:t> </a:t>
                  </a:r>
                </a:p>
              </p:txBody>
            </p:sp>
          </mc:Fallback>
        </mc:AlternateContent>
      </p:grpSp>
      <p:sp>
        <p:nvSpPr>
          <p:cNvPr id="44" name="右大括弧 43"/>
          <p:cNvSpPr/>
          <p:nvPr/>
        </p:nvSpPr>
        <p:spPr>
          <a:xfrm>
            <a:off x="10918249" y="4619469"/>
            <a:ext cx="201855" cy="1689762"/>
          </a:xfrm>
          <a:prstGeom prst="rightBrace">
            <a:avLst>
              <a:gd name="adj1" fmla="val 91751"/>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2" name="右大括弧 101"/>
          <p:cNvSpPr/>
          <p:nvPr/>
        </p:nvSpPr>
        <p:spPr>
          <a:xfrm rot="16200000">
            <a:off x="9321334" y="3161931"/>
            <a:ext cx="199297" cy="2620840"/>
          </a:xfrm>
          <a:prstGeom prst="rightBrace">
            <a:avLst>
              <a:gd name="adj1" fmla="val 91751"/>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03" name="直線單箭頭接點 102"/>
          <p:cNvCxnSpPr>
            <a:stCxn id="6" idx="6"/>
            <a:endCxn id="21"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endCxn id="21"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22"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本框 108"/>
              <p:cNvSpPr txBox="1"/>
              <p:nvPr/>
            </p:nvSpPr>
            <p:spPr>
              <a:xfrm>
                <a:off x="580222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5802224" y="2325051"/>
                <a:ext cx="532903" cy="46128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63184"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63184" y="4434267"/>
                <a:ext cx="532903" cy="470129"/>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2" name="文本框 111"/>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3" name="文本框 112"/>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4" name="文本框 113"/>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3888080" y="4306251"/>
                <a:ext cx="603947"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5" name="文本框 114"/>
              <p:cNvSpPr txBox="1">
                <a:spLocks noRot="1" noChangeAspect="1" noMove="1" noResize="1" noEditPoints="1" noAdjustHandles="1" noChangeArrowheads="1" noChangeShapeType="1" noTextEdit="1"/>
              </p:cNvSpPr>
              <p:nvPr/>
            </p:nvSpPr>
            <p:spPr>
              <a:xfrm>
                <a:off x="3888080" y="4306251"/>
                <a:ext cx="603947" cy="511935"/>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p:cNvSpPr txBox="1"/>
              <p:nvPr/>
            </p:nvSpPr>
            <p:spPr>
              <a:xfrm>
                <a:off x="6775689" y="1550076"/>
                <a:ext cx="902042" cy="767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3600" i="1" smtClean="0">
                              <a:latin typeface="Cambria Math" charset="0"/>
                            </a:rPr>
                          </m:ctrlPr>
                        </m:sSubSupPr>
                        <m:e>
                          <m:r>
                            <a:rPr kumimoji="1" lang="en-US" altLang="zh-CN" sz="3600" b="0" i="1" smtClean="0">
                              <a:latin typeface="Cambria Math" charset="0"/>
                            </a:rPr>
                            <m:t>𝑤</m:t>
                          </m:r>
                        </m:e>
                        <m:sub>
                          <m:r>
                            <a:rPr kumimoji="1" lang="en-US" altLang="zh-CN" sz="3600" b="0" i="1" smtClean="0">
                              <a:latin typeface="Cambria Math" charset="0"/>
                            </a:rPr>
                            <m:t>𝑖</m:t>
                          </m:r>
                          <m:r>
                            <a:rPr kumimoji="1" lang="en-US" altLang="zh-CN" sz="3600" b="0" i="1" smtClean="0">
                              <a:latin typeface="Cambria Math" charset="0"/>
                            </a:rPr>
                            <m:t>,</m:t>
                          </m:r>
                          <m:r>
                            <a:rPr kumimoji="1" lang="en-US" altLang="zh-CN" sz="3600" b="0" i="1" smtClean="0">
                              <a:latin typeface="Cambria Math" charset="0"/>
                            </a:rPr>
                            <m:t>𝑗</m:t>
                          </m:r>
                        </m:sub>
                        <m:sup>
                          <m:r>
                            <a:rPr kumimoji="1" lang="en-US" altLang="zh-CN" sz="3600" b="0" i="1" smtClean="0">
                              <a:latin typeface="Cambria Math" charset="0"/>
                            </a:rPr>
                            <m:t>(</m:t>
                          </m:r>
                          <m:r>
                            <a:rPr kumimoji="1" lang="en-US" altLang="zh-CN" sz="3600" b="0" i="1" smtClean="0">
                              <a:latin typeface="Cambria Math" charset="0"/>
                            </a:rPr>
                            <m:t>𝑙</m:t>
                          </m:r>
                          <m:r>
                            <a:rPr kumimoji="1" lang="en-US" altLang="zh-CN" sz="3600" b="0" i="1" smtClean="0">
                              <a:latin typeface="Cambria Math" charset="0"/>
                            </a:rPr>
                            <m:t>)</m:t>
                          </m:r>
                        </m:sup>
                      </m:sSubSup>
                    </m:oMath>
                  </m:oMathPara>
                </a14:m>
                <a:endParaRPr kumimoji="1" lang="zh-CN" altLang="en-US" sz="3600" dirty="0"/>
              </a:p>
            </p:txBody>
          </p:sp>
        </mc:Choice>
        <mc:Fallback xmlns="">
          <p:sp>
            <p:nvSpPr>
              <p:cNvPr id="116" name="文本框 115"/>
              <p:cNvSpPr txBox="1">
                <a:spLocks noRot="1" noChangeAspect="1" noMove="1" noResize="1" noEditPoints="1" noAdjustHandles="1" noChangeArrowheads="1" noChangeShapeType="1" noTextEdit="1"/>
              </p:cNvSpPr>
              <p:nvPr/>
            </p:nvSpPr>
            <p:spPr>
              <a:xfrm>
                <a:off x="6775689" y="1550076"/>
                <a:ext cx="902042" cy="767839"/>
              </a:xfrm>
              <a:prstGeom prst="rect">
                <a:avLst/>
              </a:prstGeom>
              <a:blipFill rotWithShape="0">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964856" y="4634542"/>
                <a:ext cx="3830023" cy="173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sz="2400" i="1" smtClean="0">
                              <a:latin typeface="Cambria Math" charset="0"/>
                              <a:ea typeface="Cambria Math" charset="0"/>
                              <a:cs typeface="Cambria Math" charset="0"/>
                            </a:rPr>
                          </m:ctrlPr>
                        </m:sSupPr>
                        <m:e>
                          <m:r>
                            <a:rPr kumimoji="1" lang="en-US" altLang="zh-CN" sz="2400" b="1" i="0" smtClean="0">
                              <a:latin typeface="Cambria Math" charset="0"/>
                              <a:ea typeface="Cambria Math" charset="0"/>
                              <a:cs typeface="Cambria Math" charset="0"/>
                            </a:rPr>
                            <m:t>𝐖</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p>
                      <m:r>
                        <a:rPr kumimoji="1" lang="en-US" altLang="zh-CN" sz="2400" b="0" i="1" smtClean="0">
                          <a:latin typeface="Cambria Math" charset="0"/>
                          <a:ea typeface="Cambria Math" charset="0"/>
                          <a:cs typeface="Cambria Math" charset="0"/>
                        </a:rPr>
                        <m:t>=</m:t>
                      </m:r>
                      <m:d>
                        <m:dPr>
                          <m:begChr m:val="["/>
                          <m:endChr m:val="]"/>
                          <m:ctrlPr>
                            <a:rPr kumimoji="1" lang="mr-IN" altLang="zh-CN" sz="2400" i="1" smtClean="0">
                              <a:latin typeface="Cambria Math" charset="0"/>
                              <a:ea typeface="Cambria Math" charset="0"/>
                              <a:cs typeface="Cambria Math" charset="0"/>
                            </a:rPr>
                          </m:ctrlPr>
                        </m:dPr>
                        <m:e>
                          <m:m>
                            <m:mPr>
                              <m:mcs>
                                <m:mc>
                                  <m:mcPr>
                                    <m:count m:val="2"/>
                                    <m:mcJc m:val="center"/>
                                  </m:mcPr>
                                </m:mc>
                              </m:mcs>
                              <m:ctrlPr>
                                <a:rPr kumimoji="1" lang="mr-IN" altLang="zh-CN" sz="2400" i="1" smtClean="0">
                                  <a:latin typeface="Cambria Math" charset="0"/>
                                  <a:ea typeface="Cambria Math" charset="0"/>
                                  <a:cs typeface="Cambria Math" charset="0"/>
                                </a:rPr>
                              </m:ctrlPr>
                            </m:mPr>
                            <m:mr>
                              <m:e>
                                <m:m>
                                  <m:mPr>
                                    <m:mcs>
                                      <m:mc>
                                        <m:mcPr>
                                          <m:count m:val="2"/>
                                          <m:mcJc m:val="center"/>
                                        </m:mcPr>
                                      </m:mc>
                                    </m:mcs>
                                    <m:ctrlPr>
                                      <a:rPr kumimoji="1" lang="mr-IN" altLang="zh-CN" sz="2400" i="1" smtClean="0">
                                        <a:latin typeface="Cambria Math" charset="0"/>
                                        <a:ea typeface="Cambria Math" charset="0"/>
                                        <a:cs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b="0" i="1" smtClean="0">
                                              <a:latin typeface="Cambria Math" charset="0"/>
                                            </a:rPr>
                                            <m:t>1,1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b="0" i="1" smtClean="0">
                                              <a:latin typeface="Cambria Math" charset="0"/>
                                            </a:rPr>
                                            <m:t>2,</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b="0" i="1" smtClean="0">
                                              <a:latin typeface="Cambria Math" charset="0"/>
                                            </a:rPr>
                                            <m:t>2,2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e>
                                <m:m>
                                  <m:mPr>
                                    <m:mcs>
                                      <m:mc>
                                        <m:mcPr>
                                          <m:count m:val="2"/>
                                          <m:mcJc m:val="center"/>
                                        </m:mcPr>
                                      </m:mc>
                                    </m:mcs>
                                    <m:ctrlPr>
                                      <a:rPr kumimoji="1" lang="mr-IN" altLang="zh-CN" sz="2400" i="1" smtClean="0">
                                        <a:latin typeface="Cambria Math"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mr>
                            <m:mr>
                              <m:e>
                                <m:m>
                                  <m:mPr>
                                    <m:mcs>
                                      <m:mc>
                                        <m:mcPr>
                                          <m:count m:val="2"/>
                                          <m:mcJc m:val="center"/>
                                        </m:mcPr>
                                      </m:mc>
                                    </m:mcs>
                                    <m:ctrlPr>
                                      <a:rPr kumimoji="1" lang="mr-IN" altLang="zh-CN" sz="2400" i="1" smtClean="0">
                                        <a:latin typeface="Cambria Math"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e>
                                <m:m>
                                  <m:mPr>
                                    <m:mcs>
                                      <m:mc>
                                        <m:mcPr>
                                          <m:count m:val="2"/>
                                          <m:mcJc m:val="center"/>
                                        </m:mcPr>
                                      </m:mc>
                                    </m:mcs>
                                    <m:ctrlPr>
                                      <a:rPr kumimoji="1" lang="mr-IN" altLang="zh-CN" sz="2400" i="1">
                                        <a:latin typeface="Cambria Math"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mr>
                          </m:m>
                        </m:e>
                      </m:d>
                    </m:oMath>
                  </m:oMathPara>
                </a14:m>
                <a:endParaRPr kumimoji="1" lang="zh-CN" altLang="en-US" sz="2400" dirty="0">
                  <a:latin typeface="Cambria Math" charset="0"/>
                  <a:ea typeface="Cambria Math" charset="0"/>
                  <a:cs typeface="Cambria Math"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964856" y="4634542"/>
                <a:ext cx="3830023" cy="1735219"/>
              </a:xfrm>
              <a:prstGeom prst="rect">
                <a:avLst/>
              </a:prstGeom>
              <a:blipFill rotWithShape="0">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9078764" y="3979159"/>
                <a:ext cx="6617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oMath>
                  </m:oMathPara>
                </a14:m>
                <a:endParaRPr kumimoji="1"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9078764" y="3979159"/>
                <a:ext cx="661784" cy="369332"/>
              </a:xfrm>
              <a:prstGeom prst="rect">
                <a:avLst/>
              </a:prstGeom>
              <a:blipFill rotWithShape="0">
                <a:blip r:embed="rId39"/>
                <a:stretch>
                  <a:fillRect l="-10092" r="-367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11133116" y="5265415"/>
                <a:ext cx="36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0" i="1" smtClean="0">
                              <a:latin typeface="Cambria Math" charset="0"/>
                            </a:rPr>
                            <m:t>𝑁</m:t>
                          </m:r>
                        </m:e>
                        <m:sub>
                          <m:r>
                            <a:rPr kumimoji="1" lang="en-US" altLang="zh-CN" sz="2400" b="0" i="1" smtClean="0">
                              <a:latin typeface="Cambria Math" charset="0"/>
                            </a:rPr>
                            <m:t>𝑙</m:t>
                          </m:r>
                        </m:sub>
                      </m:sSub>
                    </m:oMath>
                  </m:oMathPara>
                </a14:m>
                <a:endParaRPr kumimoji="1" lang="zh-CN" altLang="en-US" sz="2400" dirty="0"/>
              </a:p>
            </p:txBody>
          </p:sp>
        </mc:Choice>
        <mc:Fallback xmlns="">
          <p:sp>
            <p:nvSpPr>
              <p:cNvPr id="117" name="文本框 116"/>
              <p:cNvSpPr txBox="1">
                <a:spLocks noRot="1" noChangeAspect="1" noMove="1" noResize="1" noEditPoints="1" noAdjustHandles="1" noChangeArrowheads="1" noChangeShapeType="1" noTextEdit="1"/>
              </p:cNvSpPr>
              <p:nvPr/>
            </p:nvSpPr>
            <p:spPr>
              <a:xfrm>
                <a:off x="11133116" y="5265415"/>
                <a:ext cx="368434" cy="369332"/>
              </a:xfrm>
              <a:prstGeom prst="rect">
                <a:avLst/>
              </a:prstGeom>
              <a:blipFill rotWithShape="0">
                <a:blip r:embed="rId40"/>
                <a:stretch>
                  <a:fillRect l="-18033" r="-6557" b="-16667"/>
                </a:stretch>
              </a:blipFill>
            </p:spPr>
            <p:txBody>
              <a:bodyPr/>
              <a:lstStyle/>
              <a:p>
                <a:r>
                  <a:rPr lang="zh-CN" altLang="en-US">
                    <a:noFill/>
                  </a:rPr>
                  <a:t> </a:t>
                </a:r>
              </a:p>
            </p:txBody>
          </p:sp>
        </mc:Fallback>
      </mc:AlternateContent>
      <p:grpSp>
        <p:nvGrpSpPr>
          <p:cNvPr id="75" name="群組 51"/>
          <p:cNvGrpSpPr/>
          <p:nvPr/>
        </p:nvGrpSpPr>
        <p:grpSpPr>
          <a:xfrm>
            <a:off x="4886941" y="5556544"/>
            <a:ext cx="1427039" cy="903735"/>
            <a:chOff x="-511288" y="5350007"/>
            <a:chExt cx="1427039" cy="903735"/>
          </a:xfrm>
        </p:grpSpPr>
        <p:grpSp>
          <p:nvGrpSpPr>
            <p:cNvPr id="76" name="群組 49"/>
            <p:cNvGrpSpPr/>
            <p:nvPr/>
          </p:nvGrpSpPr>
          <p:grpSpPr>
            <a:xfrm>
              <a:off x="-511288" y="5756645"/>
              <a:ext cx="1427039" cy="497097"/>
              <a:chOff x="590519" y="6120573"/>
              <a:chExt cx="1427039" cy="497097"/>
            </a:xfrm>
          </p:grpSpPr>
          <p:sp>
            <p:nvSpPr>
              <p:cNvPr id="78"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0"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67643" name="方程式" r:id="rId41" imgW="203040" imgH="228600" progId="Equation.3">
                      <p:embed/>
                    </p:oleObj>
                  </mc:Choice>
                  <mc:Fallback>
                    <p:oleObj name="方程式" r:id="rId41" imgW="203040" imgH="228600" progId="Equation.3">
                      <p:embed/>
                      <p:pic>
                        <p:nvPicPr>
                          <p:cNvPr id="0" name=""/>
                          <p:cNvPicPr>
                            <a:picLocks noChangeAspect="1" noChangeArrowheads="1"/>
                          </p:cNvPicPr>
                          <p:nvPr/>
                        </p:nvPicPr>
                        <p:blipFill>
                          <a:blip r:embed="rId42"/>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67644" name="方程式" r:id="rId43" imgW="88560" imgH="177480" progId="Equation.3">
                    <p:embed/>
                  </p:oleObj>
                </mc:Choice>
                <mc:Fallback>
                  <p:oleObj name="方程式" r:id="rId43" imgW="88560" imgH="177480" progId="Equation.3">
                    <p:embed/>
                    <p:pic>
                      <p:nvPicPr>
                        <p:cNvPr id="0" name=""/>
                        <p:cNvPicPr>
                          <a:picLocks noChangeAspect="1" noChangeArrowheads="1"/>
                        </p:cNvPicPr>
                        <p:nvPr/>
                      </p:nvPicPr>
                      <p:blipFill>
                        <a:blip r:embed="rId44"/>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9" name="群組 52"/>
          <p:cNvGrpSpPr/>
          <p:nvPr/>
        </p:nvGrpSpPr>
        <p:grpSpPr>
          <a:xfrm>
            <a:off x="1845331" y="5487356"/>
            <a:ext cx="1834874" cy="953237"/>
            <a:chOff x="4730146" y="6147237"/>
            <a:chExt cx="1834874" cy="953237"/>
          </a:xfrm>
        </p:grpSpPr>
        <p:grpSp>
          <p:nvGrpSpPr>
            <p:cNvPr id="98" name="群組 9"/>
            <p:cNvGrpSpPr/>
            <p:nvPr/>
          </p:nvGrpSpPr>
          <p:grpSpPr>
            <a:xfrm>
              <a:off x="5190419" y="6147237"/>
              <a:ext cx="1374601" cy="461665"/>
              <a:chOff x="1627412" y="1029458"/>
              <a:chExt cx="1374601" cy="461665"/>
            </a:xfrm>
          </p:grpSpPr>
          <p:sp>
            <p:nvSpPr>
              <p:cNvPr id="105"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07"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67645" name="方程式" r:id="rId45" imgW="279360" imgH="177480" progId="Equation.3">
                      <p:embed/>
                    </p:oleObj>
                  </mc:Choice>
                  <mc:Fallback>
                    <p:oleObj name="方程式" r:id="rId45" imgW="279360" imgH="177480" progId="Equation.3">
                      <p:embed/>
                      <p:pic>
                        <p:nvPicPr>
                          <p:cNvPr id="0" name=""/>
                          <p:cNvPicPr>
                            <a:picLocks noChangeAspect="1" noChangeArrowheads="1"/>
                          </p:cNvPicPr>
                          <p:nvPr/>
                        </p:nvPicPr>
                        <p:blipFill>
                          <a:blip r:embed="rId46"/>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9" name="群組 50"/>
            <p:cNvGrpSpPr/>
            <p:nvPr/>
          </p:nvGrpSpPr>
          <p:grpSpPr>
            <a:xfrm>
              <a:off x="4730146" y="6590582"/>
              <a:ext cx="1568894" cy="509892"/>
              <a:chOff x="3460582" y="6120573"/>
              <a:chExt cx="1568894" cy="509892"/>
            </a:xfrm>
          </p:grpSpPr>
          <p:sp>
            <p:nvSpPr>
              <p:cNvPr id="100"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101"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67646" name="方程式" r:id="rId47" imgW="279360" imgH="228600" progId="Equation.DSMT4">
                      <p:embed/>
                    </p:oleObj>
                  </mc:Choice>
                  <mc:Fallback>
                    <p:oleObj name="方程式" r:id="rId47" imgW="279360" imgH="228600" progId="Equation.DSMT4">
                      <p:embed/>
                      <p:pic>
                        <p:nvPicPr>
                          <p:cNvPr id="0" name=""/>
                          <p:cNvPicPr>
                            <a:picLocks noChangeAspect="1" noChangeArrowheads="1"/>
                          </p:cNvPicPr>
                          <p:nvPr/>
                        </p:nvPicPr>
                        <p:blipFill>
                          <a:blip r:embed="rId48"/>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08" name="矩形 107"/>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13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animBg="1"/>
      <p:bldP spid="115" grpId="0"/>
      <p:bldP spid="116" grpId="0"/>
      <p:bldP spid="18" grpId="0"/>
      <p:bldP spid="26" grpId="0"/>
      <p:bldP spid="26" grpId="1"/>
      <p:bldP spid="117" grpId="0"/>
      <p:bldP spid="11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68663"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68664"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68665" name="方程式" r:id="rId8" imgW="126720" imgH="190440" progId="Equation.3">
                  <p:embed/>
                </p:oleObj>
              </mc:Choice>
              <mc:Fallback>
                <p:oleObj name="方程式" r:id="rId8" imgW="126720" imgH="190440" progId="Equation.3">
                  <p:embed/>
                  <p:pic>
                    <p:nvPicPr>
                      <p:cNvPr id="0" name=""/>
                      <p:cNvPicPr>
                        <a:picLocks noChangeAspect="1" noChangeArrowheads="1"/>
                      </p:cNvPicPr>
                      <p:nvPr/>
                    </p:nvPicPr>
                    <p:blipFill>
                      <a:blip r:embed="rId9"/>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68666"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5"/>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68667" name="方程式" r:id="rId11" imgW="126720" imgH="164880" progId="Equation.3">
                  <p:embed/>
                </p:oleObj>
              </mc:Choice>
              <mc:Fallback>
                <p:oleObj name="方程式" r:id="rId11" imgW="126720" imgH="164880" progId="Equation.3">
                  <p:embed/>
                  <p:pic>
                    <p:nvPicPr>
                      <p:cNvPr id="0" name=""/>
                      <p:cNvPicPr>
                        <a:picLocks noChangeAspect="1" noChangeArrowheads="1"/>
                      </p:cNvPicPr>
                      <p:nvPr/>
                    </p:nvPicPr>
                    <p:blipFill>
                      <a:blip r:embed="rId7"/>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68668"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13"/>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0" name="文字方塊 109"/>
              <p:cNvSpPr txBox="1"/>
              <p:nvPr/>
            </p:nvSpPr>
            <p:spPr>
              <a:xfrm>
                <a:off x="7569748" y="2003406"/>
                <a:ext cx="4189436" cy="461665"/>
              </a:xfrm>
              <a:prstGeom prst="rect">
                <a:avLst/>
              </a:prstGeom>
              <a:noFill/>
            </p:spPr>
            <p:txBody>
              <a:bodyPr wrap="square" rtlCol="0">
                <a:spAutoFit/>
              </a:bodyPr>
              <a:lstStyle/>
              <a:p>
                <a:pPr algn="ctr"/>
                <a:r>
                  <a:rPr lang="en-US" altLang="zh-TW" sz="2400" dirty="0"/>
                  <a:t>:</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a:t>
                </a:r>
                <a:r>
                  <a:rPr lang="zh-CN" altLang="en-US" sz="2400" dirty="0" smtClean="0">
                    <a:latin typeface="Microsoft YaHei" charset="-122"/>
                    <a:ea typeface="Microsoft YaHei" charset="-122"/>
                    <a:cs typeface="Microsoft YaHei" charset="-122"/>
                  </a:rPr>
                  <a:t>神经元的偏置</a:t>
                </a:r>
                <a:endParaRPr lang="zh-TW" altLang="en-US" sz="2400" dirty="0">
                  <a:latin typeface="Microsoft YaHei" charset="-122"/>
                  <a:ea typeface="Microsoft YaHei" charset="-122"/>
                  <a:cs typeface="Microsoft YaHei" charset="-122"/>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7569748" y="2003406"/>
                <a:ext cx="4189436" cy="461665"/>
              </a:xfrm>
              <a:prstGeom prst="rect">
                <a:avLst/>
              </a:prstGeom>
              <a:blipFill rotWithShape="0">
                <a:blip r:embed="rId14"/>
                <a:stretch>
                  <a:fillRect t="-12000" b="-30667"/>
                </a:stretch>
              </a:blipFill>
            </p:spPr>
            <p:txBody>
              <a:bodyPr/>
              <a:lstStyle/>
              <a:p>
                <a:r>
                  <a:rPr lang="zh-CN" altLang="en-US">
                    <a:noFill/>
                  </a:rPr>
                  <a:t> </a:t>
                </a:r>
              </a:p>
            </p:txBody>
          </p:sp>
        </mc:Fallback>
      </mc:AlternateContent>
      <p:grpSp>
        <p:nvGrpSpPr>
          <p:cNvPr id="112" name="群組 111"/>
          <p:cNvGrpSpPr/>
          <p:nvPr/>
        </p:nvGrpSpPr>
        <p:grpSpPr>
          <a:xfrm>
            <a:off x="3868795" y="5157620"/>
            <a:ext cx="342900" cy="369049"/>
            <a:chOff x="340312" y="4732744"/>
            <a:chExt cx="342900" cy="369049"/>
          </a:xfrm>
        </p:grpSpPr>
        <p:sp>
          <p:nvSpPr>
            <p:cNvPr id="113" name="矩形 112"/>
            <p:cNvSpPr/>
            <p:nvPr/>
          </p:nvSpPr>
          <p:spPr>
            <a:xfrm>
              <a:off x="340312" y="475889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4" name="Object 12"/>
            <p:cNvGraphicFramePr>
              <a:graphicFrameLocks noChangeAspect="1"/>
            </p:cNvGraphicFramePr>
            <p:nvPr>
              <p:extLst/>
            </p:nvPr>
          </p:nvGraphicFramePr>
          <p:xfrm>
            <a:off x="430658" y="4732744"/>
            <a:ext cx="188913" cy="354012"/>
          </p:xfrm>
          <a:graphic>
            <a:graphicData uri="http://schemas.openxmlformats.org/presentationml/2006/ole">
              <mc:AlternateContent xmlns:mc="http://schemas.openxmlformats.org/markup-compatibility/2006">
                <mc:Choice xmlns:v="urn:schemas-microsoft-com:vml" Requires="v">
                  <p:oleObj spid="_x0000_s368669"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430658" y="4732744"/>
                          <a:ext cx="188913"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15" name="直線單箭頭接點 114"/>
          <p:cNvCxnSpPr/>
          <p:nvPr/>
        </p:nvCxnSpPr>
        <p:spPr>
          <a:xfrm flipV="1">
            <a:off x="4228245" y="4383721"/>
            <a:ext cx="979125" cy="9509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113" idx="3"/>
          </p:cNvCxnSpPr>
          <p:nvPr/>
        </p:nvCxnSpPr>
        <p:spPr>
          <a:xfrm flipV="1">
            <a:off x="4211695" y="2307484"/>
            <a:ext cx="981160" cy="30477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a:stCxn id="113" idx="3"/>
          </p:cNvCxnSpPr>
          <p:nvPr/>
        </p:nvCxnSpPr>
        <p:spPr>
          <a:xfrm flipV="1">
            <a:off x="4211695" y="3079158"/>
            <a:ext cx="995674" cy="2276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p:cNvSpPr txBox="1"/>
              <p:nvPr/>
            </p:nvSpPr>
            <p:spPr>
              <a:xfrm>
                <a:off x="8771509" y="4140701"/>
                <a:ext cx="2091563"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a:t>
                </a:r>
                <a:r>
                  <a:rPr lang="zh-CN" altLang="en-US" sz="2400" dirty="0" smtClean="0">
                    <a:latin typeface="Microsoft YaHei" charset="-122"/>
                    <a:ea typeface="Microsoft YaHei" charset="-122"/>
                    <a:cs typeface="Microsoft YaHei" charset="-122"/>
                  </a:rPr>
                  <a:t>的所有神经元的偏置</a:t>
                </a:r>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8771509" y="4140701"/>
                <a:ext cx="2091563" cy="830997"/>
              </a:xfrm>
              <a:prstGeom prst="rect">
                <a:avLst/>
              </a:prstGeom>
              <a:blipFill rotWithShape="0">
                <a:blip r:embed="rId17"/>
                <a:stretch>
                  <a:fillRect l="-4665" t="-5839" r="-583" b="-14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580222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5802224" y="2325051"/>
                <a:ext cx="532903" cy="461280"/>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5863184"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5863184" y="4434267"/>
                <a:ext cx="532903" cy="470129"/>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4619600" y="24774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𝑏</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4619600" y="2477451"/>
                <a:ext cx="532903" cy="461280"/>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790288" y="378199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𝑏</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790288" y="3781995"/>
                <a:ext cx="532903" cy="461665"/>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4735424" y="464153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𝑏</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4735424" y="4641531"/>
                <a:ext cx="532903" cy="470129"/>
              </a:xfrm>
              <a:prstGeom prst="rect">
                <a:avLst/>
              </a:prstGeom>
              <a:blipFill rotWithShape="0">
                <a:blip r:embed="rId34"/>
                <a:stretch>
                  <a:fillRect/>
                </a:stretch>
              </a:blipFill>
            </p:spPr>
            <p:txBody>
              <a:bodyPr/>
              <a:lstStyle/>
              <a:p>
                <a:r>
                  <a:rPr lang="zh-CN" altLang="en-US">
                    <a:noFill/>
                  </a:rPr>
                  <a:t> </a:t>
                </a:r>
              </a:p>
            </p:txBody>
          </p:sp>
        </mc:Fallback>
      </mc:AlternateContent>
      <p:sp>
        <p:nvSpPr>
          <p:cNvPr id="16" name="文本框 15"/>
          <p:cNvSpPr txBox="1"/>
          <p:nvPr/>
        </p:nvSpPr>
        <p:spPr>
          <a:xfrm>
            <a:off x="5641848" y="2971800"/>
            <a:ext cx="65" cy="276999"/>
          </a:xfrm>
          <a:prstGeom prst="rect">
            <a:avLst/>
          </a:prstGeom>
          <a:noFill/>
        </p:spPr>
        <p:txBody>
          <a:bodyPr wrap="none" lIns="0" tIns="0" rIns="0" bIns="0" rtlCol="0">
            <a:spAutoFit/>
          </a:bodyPr>
          <a:lstStyle/>
          <a:p>
            <a:endParaRPr kumimoji="1" lang="zh-CN" altLang="en-US"/>
          </a:p>
        </p:txBody>
      </p:sp>
      <mc:AlternateContent xmlns:mc="http://schemas.openxmlformats.org/markup-compatibility/2006" xmlns:a14="http://schemas.microsoft.com/office/drawing/2010/main">
        <mc:Choice Requires="a14">
          <p:sp>
            <p:nvSpPr>
              <p:cNvPr id="17" name="文本框 16"/>
              <p:cNvSpPr txBox="1"/>
              <p:nvPr/>
            </p:nvSpPr>
            <p:spPr>
              <a:xfrm>
                <a:off x="6985036" y="3542620"/>
                <a:ext cx="1628907" cy="2092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0" smtClean="0">
                              <a:latin typeface="Cambria Math" charset="0"/>
                            </a:rPr>
                            <m:t>𝐛</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p>
                      <m:r>
                        <a:rPr kumimoji="1" lang="en-US" altLang="zh-CN" sz="2400" b="0" i="1" smtClean="0">
                          <a:latin typeface="Cambria Math" charset="0"/>
                        </a:rPr>
                        <m:t>=</m:t>
                      </m:r>
                      <m:d>
                        <m:dPr>
                          <m:begChr m:val="["/>
                          <m:endChr m:val="]"/>
                          <m:ctrlPr>
                            <a:rPr kumimoji="1" lang="mr-IN" altLang="zh-CN" sz="2400" b="0" i="1" smtClean="0">
                              <a:latin typeface="Cambria Math" charset="0"/>
                            </a:rPr>
                          </m:ctrlPr>
                        </m:dPr>
                        <m:e>
                          <m:m>
                            <m:mPr>
                              <m:mcs>
                                <m:mc>
                                  <m:mcPr>
                                    <m:count m:val="1"/>
                                    <m:mcJc m:val="center"/>
                                  </m:mcPr>
                                </m:mc>
                              </m:mcs>
                              <m:ctrlPr>
                                <a:rPr kumimoji="1" lang="mr-IN" altLang="zh-CN" sz="2400" b="0" i="1" smtClean="0">
                                  <a:latin typeface="Cambria Math" charset="0"/>
                                </a:rPr>
                              </m:ctrlPr>
                            </m:mPr>
                            <m:mr>
                              <m:e>
                                <m:m>
                                  <m:mPr>
                                    <m:mcs>
                                      <m:mc>
                                        <m:mcPr>
                                          <m:count m:val="1"/>
                                          <m:mcJc m:val="center"/>
                                        </m:mcPr>
                                      </m:mc>
                                    </m:mcs>
                                    <m:ctrlPr>
                                      <a:rPr kumimoji="1" lang="mr-IN" altLang="zh-CN" sz="2400" b="0" i="1" smtClean="0">
                                        <a:latin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b="0" i="1" smtClean="0">
                                    <a:latin typeface="Cambria Math" charset="0"/>
                                  </a:rPr>
                                  <m:t>⋮</m:t>
                                </m:r>
                              </m:e>
                            </m:mr>
                            <m:mr>
                              <m:e>
                                <m:m>
                                  <m:mPr>
                                    <m:mcs>
                                      <m:mc>
                                        <m:mcPr>
                                          <m:count m:val="1"/>
                                          <m:mcJc m:val="center"/>
                                        </m:mcPr>
                                      </m:mc>
                                    </m:mcs>
                                    <m:ctrlPr>
                                      <a:rPr kumimoji="1" lang="mr-IN" altLang="zh-CN" sz="2400" b="0" i="1" smtClean="0">
                                        <a:latin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b="0" i="1" smtClean="0">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b="0" i="1" smtClean="0">
                                          <a:latin typeface="Cambria Math" charset="0"/>
                                        </a:rPr>
                                        <m:t>⋮</m:t>
                                      </m:r>
                                    </m:e>
                                  </m:mr>
                                </m:m>
                              </m:e>
                            </m:mr>
                          </m:m>
                        </m:e>
                      </m:d>
                    </m:oMath>
                  </m:oMathPara>
                </a14:m>
                <a:endParaRPr kumimoji="1"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985036" y="3542620"/>
                <a:ext cx="1628907" cy="2092624"/>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47895" y="2009963"/>
                <a:ext cx="806567" cy="6408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charset="0"/>
                            </a:rPr>
                          </m:ctrlPr>
                        </m:sSubSupPr>
                        <m:e>
                          <m:r>
                            <a:rPr lang="en-US" altLang="zh-CN" sz="2800" b="0" i="1" smtClean="0">
                              <a:latin typeface="Cambria Math" charset="0"/>
                            </a:rPr>
                            <m:t>𝑏</m:t>
                          </m:r>
                        </m:e>
                        <m:sub>
                          <m:r>
                            <a:rPr lang="en-US" altLang="zh-CN" sz="2800" b="0" i="1" smtClean="0">
                              <a:latin typeface="Cambria Math" charset="0"/>
                            </a:rPr>
                            <m:t>𝑖</m:t>
                          </m:r>
                        </m:sub>
                        <m:sup>
                          <m:r>
                            <a:rPr lang="en-US" altLang="zh-CN" sz="2800" b="0" i="1" smtClean="0">
                              <a:latin typeface="Cambria Math" charset="0"/>
                            </a:rPr>
                            <m:t>(</m:t>
                          </m:r>
                          <m:r>
                            <a:rPr lang="en-US" altLang="zh-CN" sz="2800" b="0" i="1" smtClean="0">
                              <a:latin typeface="Cambria Math" charset="0"/>
                            </a:rPr>
                            <m:t>𝑙</m:t>
                          </m:r>
                          <m:r>
                            <a:rPr lang="en-US" altLang="zh-CN" sz="2800" b="0" i="1" smtClean="0">
                              <a:latin typeface="Cambria Math" charset="0"/>
                            </a:rPr>
                            <m:t>)</m:t>
                          </m:r>
                        </m:sup>
                      </m:sSubSup>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47895" y="2009963"/>
                <a:ext cx="806567" cy="640816"/>
              </a:xfrm>
              <a:prstGeom prst="rect">
                <a:avLst/>
              </a:prstGeom>
              <a:blipFill rotWithShape="0">
                <a:blip r:embed="rId36"/>
                <a:stretch>
                  <a:fillRect/>
                </a:stretch>
              </a:blipFill>
            </p:spPr>
            <p:txBody>
              <a:bodyPr/>
              <a:lstStyle/>
              <a:p>
                <a:r>
                  <a:rPr lang="zh-CN" altLang="en-US">
                    <a:noFill/>
                  </a:rPr>
                  <a:t> </a:t>
                </a:r>
              </a:p>
            </p:txBody>
          </p:sp>
        </mc:Fallback>
      </mc:AlternateContent>
      <p:grpSp>
        <p:nvGrpSpPr>
          <p:cNvPr id="67" name="群組 51"/>
          <p:cNvGrpSpPr/>
          <p:nvPr/>
        </p:nvGrpSpPr>
        <p:grpSpPr>
          <a:xfrm>
            <a:off x="4886941" y="5556544"/>
            <a:ext cx="1427039" cy="903735"/>
            <a:chOff x="-511288" y="5350007"/>
            <a:chExt cx="1427039" cy="903735"/>
          </a:xfrm>
        </p:grpSpPr>
        <p:grpSp>
          <p:nvGrpSpPr>
            <p:cNvPr id="68" name="群組 49"/>
            <p:cNvGrpSpPr/>
            <p:nvPr/>
          </p:nvGrpSpPr>
          <p:grpSpPr>
            <a:xfrm>
              <a:off x="-511288" y="5756645"/>
              <a:ext cx="1427039" cy="497097"/>
              <a:chOff x="590519" y="6120573"/>
              <a:chExt cx="1427039" cy="497097"/>
            </a:xfrm>
          </p:grpSpPr>
          <p:sp>
            <p:nvSpPr>
              <p:cNvPr id="70"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1"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68670" name="方程式" r:id="rId37" imgW="203040" imgH="228600" progId="Equation.3">
                      <p:embed/>
                    </p:oleObj>
                  </mc:Choice>
                  <mc:Fallback>
                    <p:oleObj name="方程式" r:id="rId37" imgW="203040" imgH="228600" progId="Equation.3">
                      <p:embed/>
                      <p:pic>
                        <p:nvPicPr>
                          <p:cNvPr id="0" name=""/>
                          <p:cNvPicPr>
                            <a:picLocks noChangeAspect="1" noChangeArrowheads="1"/>
                          </p:cNvPicPr>
                          <p:nvPr/>
                        </p:nvPicPr>
                        <p:blipFill>
                          <a:blip r:embed="rId38"/>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68671" name="方程式" r:id="rId39" imgW="88560" imgH="177480" progId="Equation.3">
                    <p:embed/>
                  </p:oleObj>
                </mc:Choice>
                <mc:Fallback>
                  <p:oleObj name="方程式" r:id="rId39" imgW="88560" imgH="177480" progId="Equation.3">
                    <p:embed/>
                    <p:pic>
                      <p:nvPicPr>
                        <p:cNvPr id="0" name=""/>
                        <p:cNvPicPr>
                          <a:picLocks noChangeAspect="1" noChangeArrowheads="1"/>
                        </p:cNvPicPr>
                        <p:nvPr/>
                      </p:nvPicPr>
                      <p:blipFill>
                        <a:blip r:embed="rId40"/>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群組 52"/>
          <p:cNvGrpSpPr/>
          <p:nvPr/>
        </p:nvGrpSpPr>
        <p:grpSpPr>
          <a:xfrm>
            <a:off x="1845331" y="5487356"/>
            <a:ext cx="1834874" cy="953237"/>
            <a:chOff x="4730146" y="6147237"/>
            <a:chExt cx="1834874" cy="953237"/>
          </a:xfrm>
        </p:grpSpPr>
        <p:grpSp>
          <p:nvGrpSpPr>
            <p:cNvPr id="73" name="群組 9"/>
            <p:cNvGrpSpPr/>
            <p:nvPr/>
          </p:nvGrpSpPr>
          <p:grpSpPr>
            <a:xfrm>
              <a:off x="5190419" y="6147237"/>
              <a:ext cx="1374601" cy="461665"/>
              <a:chOff x="1627412" y="1029458"/>
              <a:chExt cx="1374601" cy="461665"/>
            </a:xfrm>
          </p:grpSpPr>
          <p:sp>
            <p:nvSpPr>
              <p:cNvPr id="77"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78"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68672" name="方程式" r:id="rId41" imgW="279360" imgH="177480" progId="Equation.3">
                      <p:embed/>
                    </p:oleObj>
                  </mc:Choice>
                  <mc:Fallback>
                    <p:oleObj name="方程式" r:id="rId41" imgW="279360" imgH="177480" progId="Equation.3">
                      <p:embed/>
                      <p:pic>
                        <p:nvPicPr>
                          <p:cNvPr id="0" name=""/>
                          <p:cNvPicPr>
                            <a:picLocks noChangeAspect="1" noChangeArrowheads="1"/>
                          </p:cNvPicPr>
                          <p:nvPr/>
                        </p:nvPicPr>
                        <p:blipFill>
                          <a:blip r:embed="rId42"/>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4" name="群組 50"/>
            <p:cNvGrpSpPr/>
            <p:nvPr/>
          </p:nvGrpSpPr>
          <p:grpSpPr>
            <a:xfrm>
              <a:off x="4730146" y="6590582"/>
              <a:ext cx="1568894" cy="509892"/>
              <a:chOff x="3460582" y="6120573"/>
              <a:chExt cx="1568894" cy="509892"/>
            </a:xfrm>
          </p:grpSpPr>
          <p:sp>
            <p:nvSpPr>
              <p:cNvPr id="75"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6"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68673" name="方程式" r:id="rId43" imgW="279360" imgH="228600" progId="Equation.DSMT4">
                      <p:embed/>
                    </p:oleObj>
                  </mc:Choice>
                  <mc:Fallback>
                    <p:oleObj name="方程式" r:id="rId43" imgW="279360" imgH="228600" progId="Equation.DSMT4">
                      <p:embed/>
                      <p:pic>
                        <p:nvPicPr>
                          <p:cNvPr id="0" name=""/>
                          <p:cNvPicPr>
                            <a:picLocks noChangeAspect="1" noChangeArrowheads="1"/>
                          </p:cNvPicPr>
                          <p:nvPr/>
                        </p:nvPicPr>
                        <p:blipFill>
                          <a:blip r:embed="rId44"/>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79" name="矩形 78"/>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3535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21" grpId="0"/>
      <p:bldP spid="64" grpId="0"/>
      <p:bldP spid="65" grpId="0"/>
      <p:bldP spid="6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7" name="直線單箭頭接點 56"/>
          <p:cNvCxnSpPr/>
          <p:nvPr/>
        </p:nvCxnSpPr>
        <p:spPr>
          <a:xfrm>
            <a:off x="5782960" y="4364671"/>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 idx="6"/>
            <a:endCxn id="2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69683"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69684"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69685" name="方程式" r:id="rId8" imgW="126720" imgH="190440" progId="Equation.3">
                  <p:embed/>
                </p:oleObj>
              </mc:Choice>
              <mc:Fallback>
                <p:oleObj name="方程式" r:id="rId8" imgW="126720" imgH="190440" progId="Equation.3">
                  <p:embed/>
                  <p:pic>
                    <p:nvPicPr>
                      <p:cNvPr id="0" name=""/>
                      <p:cNvPicPr>
                        <a:picLocks noChangeAspect="1" noChangeArrowheads="1"/>
                      </p:cNvPicPr>
                      <p:nvPr/>
                    </p:nvPicPr>
                    <p:blipFill>
                      <a:blip r:embed="rId9"/>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69686"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11"/>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9" name="文字方塊 98"/>
              <p:cNvSpPr txBox="1"/>
              <p:nvPr/>
            </p:nvSpPr>
            <p:spPr>
              <a:xfrm>
                <a:off x="7444148" y="1226904"/>
                <a:ext cx="4165950" cy="830997"/>
              </a:xfrm>
              <a:prstGeom prst="rect">
                <a:avLst/>
              </a:prstGeom>
              <a:noFill/>
            </p:spPr>
            <p:txBody>
              <a:bodyPr wrap="square" rtlCol="0">
                <a:spAutoFit/>
              </a:bodyPr>
              <a:lstStyle/>
              <a:p>
                <a:r>
                  <a:rPr lang="en-US" altLang="zh-TW" sz="2400" dirty="0"/>
                  <a:t>:</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个神经</a:t>
                </a:r>
                <a:r>
                  <a:rPr lang="zh-CN" altLang="en-US" sz="2400" dirty="0" smtClean="0">
                    <a:latin typeface="Microsoft YaHei" charset="-122"/>
                    <a:ea typeface="Microsoft YaHei" charset="-122"/>
                    <a:cs typeface="Microsoft YaHei" charset="-122"/>
                  </a:rPr>
                  <a:t>元的激活函数的输入</a:t>
                </a:r>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7444148" y="1226904"/>
                <a:ext cx="4165950" cy="830997"/>
              </a:xfrm>
              <a:prstGeom prst="rect">
                <a:avLst/>
              </a:prstGeom>
              <a:blipFill rotWithShape="0">
                <a:blip r:embed="rId12"/>
                <a:stretch>
                  <a:fillRect l="-2193" t="-6569" r="-1316" b="-14599"/>
                </a:stretch>
              </a:blipFill>
            </p:spPr>
            <p:txBody>
              <a:bodyPr/>
              <a:lstStyle/>
              <a:p>
                <a:r>
                  <a:rPr lang="zh-CN" altLang="en-US">
                    <a:noFill/>
                  </a:rPr>
                  <a:t> </a:t>
                </a:r>
              </a:p>
            </p:txBody>
          </p:sp>
        </mc:Fallback>
      </mc:AlternateContent>
      <p:cxnSp>
        <p:nvCxnSpPr>
          <p:cNvPr id="103" name="直線單箭頭接點 10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3868795" y="5157620"/>
            <a:ext cx="342900" cy="369049"/>
            <a:chOff x="340312" y="4732744"/>
            <a:chExt cx="342900" cy="369049"/>
          </a:xfrm>
        </p:grpSpPr>
        <p:sp>
          <p:nvSpPr>
            <p:cNvPr id="118" name="矩形 117"/>
            <p:cNvSpPr/>
            <p:nvPr/>
          </p:nvSpPr>
          <p:spPr>
            <a:xfrm>
              <a:off x="340312" y="4758893"/>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19" name="Object 12"/>
            <p:cNvGraphicFramePr>
              <a:graphicFrameLocks noChangeAspect="1"/>
            </p:cNvGraphicFramePr>
            <p:nvPr>
              <p:extLst/>
            </p:nvPr>
          </p:nvGraphicFramePr>
          <p:xfrm>
            <a:off x="430658" y="4732744"/>
            <a:ext cx="188913" cy="354012"/>
          </p:xfrm>
          <a:graphic>
            <a:graphicData uri="http://schemas.openxmlformats.org/presentationml/2006/ole">
              <mc:AlternateContent xmlns:mc="http://schemas.openxmlformats.org/markup-compatibility/2006">
                <mc:Choice xmlns:v="urn:schemas-microsoft-com:vml" Requires="v">
                  <p:oleObj spid="_x0000_s369687" name="方程式" r:id="rId13" imgW="88560" imgH="164880" progId="Equation.3">
                    <p:embed/>
                  </p:oleObj>
                </mc:Choice>
                <mc:Fallback>
                  <p:oleObj name="方程式" r:id="rId13" imgW="88560" imgH="164880" progId="Equation.3">
                    <p:embed/>
                    <p:pic>
                      <p:nvPicPr>
                        <p:cNvPr id="0" name=""/>
                        <p:cNvPicPr>
                          <a:picLocks noChangeAspect="1" noChangeArrowheads="1"/>
                        </p:cNvPicPr>
                        <p:nvPr/>
                      </p:nvPicPr>
                      <p:blipFill>
                        <a:blip r:embed="rId14"/>
                        <a:srcRect/>
                        <a:stretch>
                          <a:fillRect/>
                        </a:stretch>
                      </p:blipFill>
                      <p:spPr bwMode="auto">
                        <a:xfrm>
                          <a:off x="430658" y="4732744"/>
                          <a:ext cx="188913"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0" name="直線單箭頭接點 119"/>
          <p:cNvCxnSpPr>
            <a:endCxn id="22" idx="2"/>
          </p:cNvCxnSpPr>
          <p:nvPr/>
        </p:nvCxnSpPr>
        <p:spPr>
          <a:xfrm flipV="1">
            <a:off x="4228245" y="4383721"/>
            <a:ext cx="979125" cy="9509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字方塊 61"/>
              <p:cNvSpPr txBox="1"/>
              <p:nvPr/>
            </p:nvSpPr>
            <p:spPr>
              <a:xfrm>
                <a:off x="7491620" y="2128809"/>
                <a:ext cx="4524704" cy="830997"/>
              </a:xfrm>
              <a:prstGeom prst="rect">
                <a:avLst/>
              </a:prstGeom>
              <a:noFill/>
            </p:spPr>
            <p:txBody>
              <a:bodyPr wrap="square" rtlCol="0">
                <a:spAutoFit/>
              </a:bodyPr>
              <a:lstStyle/>
              <a:p>
                <a:r>
                  <a:rPr lang="en-US" altLang="zh-TW" sz="2400" dirty="0"/>
                  <a:t>: </a:t>
                </a: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a:t>
                </a:r>
                <a:r>
                  <a:rPr lang="zh-CN" altLang="en-US" sz="2400" dirty="0" smtClean="0">
                    <a:latin typeface="Microsoft YaHei" charset="-122"/>
                    <a:ea typeface="Microsoft YaHei" charset="-122"/>
                    <a:cs typeface="Microsoft YaHei" charset="-122"/>
                  </a:rPr>
                  <a:t>的所有神经元</a:t>
                </a:r>
                <a:r>
                  <a:rPr lang="zh-CN" altLang="en-US" sz="2400" dirty="0">
                    <a:latin typeface="Microsoft YaHei" charset="-122"/>
                    <a:ea typeface="Microsoft YaHei" charset="-122"/>
                    <a:cs typeface="Microsoft YaHei" charset="-122"/>
                  </a:rPr>
                  <a:t>的激活函数的</a:t>
                </a:r>
                <a:r>
                  <a:rPr lang="zh-CN" altLang="en-US" sz="2400" dirty="0" smtClean="0">
                    <a:latin typeface="Microsoft YaHei" charset="-122"/>
                    <a:ea typeface="Microsoft YaHei" charset="-122"/>
                    <a:cs typeface="Microsoft YaHei" charset="-122"/>
                  </a:rPr>
                  <a:t>输入</a:t>
                </a:r>
                <a:endParaRPr lang="zh-TW" altLang="en-US" sz="24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7491620" y="2128809"/>
                <a:ext cx="4524704" cy="830997"/>
              </a:xfrm>
              <a:prstGeom prst="rect">
                <a:avLst/>
              </a:prstGeom>
              <a:blipFill rotWithShape="0">
                <a:blip r:embed="rId15"/>
                <a:stretch>
                  <a:fillRect l="-2156" t="-6569" b="-14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2809088" y="2020251"/>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2809088" y="2020251"/>
                <a:ext cx="826252" cy="461280"/>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2796896" y="2776155"/>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5" name="文本框 54"/>
              <p:cNvSpPr txBox="1">
                <a:spLocks noRot="1" noChangeAspect="1" noMove="1" noResize="1" noEditPoints="1" noAdjustHandles="1" noChangeArrowheads="1" noChangeShapeType="1" noTextEdit="1"/>
              </p:cNvSpPr>
              <p:nvPr/>
            </p:nvSpPr>
            <p:spPr>
              <a:xfrm>
                <a:off x="2796896" y="2776155"/>
                <a:ext cx="826252"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2870048" y="4129467"/>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6" name="文本框 55"/>
              <p:cNvSpPr txBox="1">
                <a:spLocks noRot="1" noChangeAspect="1" noMove="1" noResize="1" noEditPoints="1" noAdjustHandles="1" noChangeArrowheads="1" noChangeShapeType="1" noTextEdit="1"/>
              </p:cNvSpPr>
              <p:nvPr/>
            </p:nvSpPr>
            <p:spPr>
              <a:xfrm>
                <a:off x="2870048" y="4129467"/>
                <a:ext cx="826252" cy="511935"/>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4735424" y="464153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𝑏</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735424" y="4641531"/>
                <a:ext cx="532903" cy="470129"/>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857600" y="2885883"/>
                <a:ext cx="600293" cy="498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3857600" y="2885883"/>
                <a:ext cx="600293" cy="498406"/>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3845408" y="3660075"/>
                <a:ext cx="600293" cy="498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845408" y="3660075"/>
                <a:ext cx="600293" cy="498406"/>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918654" y="4406392"/>
                <a:ext cx="600293"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918654" y="4406392"/>
                <a:ext cx="600293" cy="511935"/>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5790032"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5790032" y="4434267"/>
                <a:ext cx="532903" cy="470129"/>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875632" y="366617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875632" y="3666171"/>
                <a:ext cx="532903" cy="470129"/>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7003136" y="1276539"/>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7003136" y="1276539"/>
                <a:ext cx="532903" cy="470129"/>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002124" y="2232755"/>
                <a:ext cx="599138"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charset="0"/>
                            </a:rPr>
                          </m:ctrlPr>
                        </m:sSupPr>
                        <m:e>
                          <m:r>
                            <a:rPr kumimoji="1" lang="en-US" altLang="zh-CN" b="1" i="0" smtClean="0">
                              <a:latin typeface="Cambria Math" charset="0"/>
                            </a:rPr>
                            <m:t>𝐙</m:t>
                          </m:r>
                        </m:e>
                        <m:sup>
                          <m:r>
                            <a:rPr kumimoji="1" lang="en-US" altLang="zh-CN" i="1">
                              <a:latin typeface="Cambria Math" charset="0"/>
                            </a:rPr>
                            <m:t>(</m:t>
                          </m:r>
                          <m:r>
                            <a:rPr kumimoji="1" lang="en-US" altLang="zh-CN" i="1">
                              <a:latin typeface="Cambria Math" charset="0"/>
                            </a:rPr>
                            <m:t>𝑙</m:t>
                          </m:r>
                          <m:r>
                            <a:rPr kumimoji="1" lang="en-US" altLang="zh-CN" i="1">
                              <a:latin typeface="Cambria Math" charset="0"/>
                            </a:rPr>
                            <m:t>)</m:t>
                          </m:r>
                        </m:sup>
                      </m:sSup>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7002124" y="2232755"/>
                <a:ext cx="599138" cy="380810"/>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002124" y="3255901"/>
                <a:ext cx="4047262" cy="1097865"/>
              </a:xfrm>
              <a:prstGeom prst="rect">
                <a:avLst/>
              </a:prstGeom>
            </p:spPr>
            <p:txBody>
              <a:bodyPr wrap="none">
                <a:spAutoFit/>
              </a:bodyPr>
              <a:lstStyle/>
              <a:p>
                <a14:m>
                  <m:oMath xmlns:m="http://schemas.openxmlformats.org/officeDocument/2006/math">
                    <m:sSubSup>
                      <m:sSubSupPr>
                        <m:ctrlPr>
                          <a:rPr kumimoji="1" lang="en-US" altLang="zh-CN" sz="2400" i="1" smtClean="0">
                            <a:latin typeface="Cambria Math"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oMath>
                </a14:m>
                <a:r>
                  <a:rPr kumimoji="1" lang="en-US" altLang="zh-CN" sz="2400" dirty="0" smtClean="0"/>
                  <a:t>+</a:t>
                </a:r>
                <a14:m>
                  <m:oMath xmlns:m="http://schemas.openxmlformats.org/officeDocument/2006/math">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r>
                      <a:rPr kumimoji="1" lang="mr-IN" altLang="zh-CN" sz="2400" b="0" i="1" smtClean="0">
                        <a:latin typeface="Cambria Math" charset="0"/>
                      </a:rPr>
                      <m:t>…</m:t>
                    </m:r>
                  </m:oMath>
                </a14:m>
                <a:endParaRPr kumimoji="1" lang="en-US" altLang="zh-CN" sz="2400" b="0" i="1" dirty="0" smtClean="0">
                  <a:latin typeface="Cambria Math"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e>
                          </m:d>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b="0" i="1" smtClean="0">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r>
                                <a:rPr kumimoji="1" lang="en-US" altLang="zh-CN" sz="2400" i="1">
                                  <a:latin typeface="Cambria Math" charset="0"/>
                                </a:rPr>
                                <m:t>−1</m:t>
                              </m:r>
                            </m:e>
                          </m:d>
                        </m:sup>
                      </m:sSubSup>
                      <m:r>
                        <a:rPr kumimoji="1" lang="mr-IN" altLang="zh-CN" sz="2400" i="1" smtClean="0">
                          <a:latin typeface="Cambria Math" charset="0"/>
                        </a:rPr>
                        <m:t>…</m:t>
                      </m:r>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kumimoji="1"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7002124" y="3255901"/>
                <a:ext cx="4047262" cy="1097865"/>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557826" y="4562687"/>
                <a:ext cx="3765133"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nary>
                        <m:naryPr>
                          <m:chr m:val="∑"/>
                          <m:limLoc m:val="subSup"/>
                          <m:ctrlPr>
                            <a:rPr kumimoji="1" lang="is-IS" altLang="zh-CN" sz="2400" b="0" i="1" smtClean="0">
                              <a:latin typeface="Cambria Math" charset="0"/>
                            </a:rPr>
                          </m:ctrlPr>
                        </m:naryPr>
                        <m:sub>
                          <m:r>
                            <m:rPr>
                              <m:brk m:alnAt="25"/>
                            </m:rPr>
                            <a:rPr kumimoji="1" lang="en-US" altLang="zh-CN" sz="2400" b="0" i="1" smtClean="0">
                              <a:latin typeface="Cambria Math" charset="0"/>
                            </a:rPr>
                            <m:t>𝑗</m:t>
                          </m:r>
                          <m:r>
                            <a:rPr kumimoji="1" lang="en-US" altLang="zh-CN" sz="2400" b="0" i="1" smtClean="0">
                              <a:latin typeface="Cambria Math" charset="0"/>
                            </a:rPr>
                            <m:t>=1</m:t>
                          </m:r>
                        </m:sub>
                        <m:sup>
                          <m:sSub>
                            <m:sSubPr>
                              <m:ctrlPr>
                                <a:rPr kumimoji="1" lang="en-US" altLang="zh-CN" sz="2400" b="0" i="1" smtClean="0">
                                  <a:latin typeface="Cambria Math"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sup>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e>
                              </m:d>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7557826" y="4562687"/>
                <a:ext cx="3765133" cy="890052"/>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002124" y="5787577"/>
                <a:ext cx="41685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a:latin typeface="Cambria Math" charset="0"/>
                            </a:rPr>
                            <m:t>𝒁</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r>
                        <a:rPr kumimoji="1" lang="en-US" altLang="zh-CN" sz="3200" b="0" i="1" smtClean="0">
                          <a:latin typeface="Cambria Math" charset="0"/>
                        </a:rPr>
                        <m:t>=</m:t>
                      </m:r>
                      <m:sSup>
                        <m:sSupPr>
                          <m:ctrlPr>
                            <a:rPr kumimoji="1" lang="mr-IN" altLang="zh-CN" sz="3200" i="1">
                              <a:latin typeface="Cambria Math" charset="0"/>
                              <a:ea typeface="Cambria Math" charset="0"/>
                              <a:cs typeface="Cambria Math" charset="0"/>
                            </a:rPr>
                          </m:ctrlPr>
                        </m:sSupPr>
                        <m:e>
                          <m:r>
                            <a:rPr kumimoji="1" lang="en-US" altLang="zh-CN" sz="3200" b="1">
                              <a:latin typeface="Cambria Math" charset="0"/>
                              <a:ea typeface="Cambria Math" charset="0"/>
                              <a:cs typeface="Cambria Math" charset="0"/>
                            </a:rPr>
                            <m:t>𝐖</m:t>
                          </m:r>
                        </m:e>
                        <m:sup>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𝑙</m:t>
                          </m:r>
                          <m:r>
                            <a:rPr kumimoji="1" lang="en-US" altLang="zh-CN" sz="3200" i="1">
                              <a:latin typeface="Cambria Math" charset="0"/>
                              <a:ea typeface="Cambria Math" charset="0"/>
                              <a:cs typeface="Cambria Math" charset="0"/>
                            </a:rPr>
                            <m:t>)</m:t>
                          </m:r>
                        </m:sup>
                      </m:sSup>
                      <m:sSup>
                        <m:sSupPr>
                          <m:ctrlPr>
                            <a:rPr kumimoji="1" lang="en-US" altLang="zh-CN" sz="3200" i="1">
                              <a:latin typeface="Cambria Math" charset="0"/>
                            </a:rPr>
                          </m:ctrlPr>
                        </m:sSupPr>
                        <m:e>
                          <m:r>
                            <a:rPr kumimoji="1" lang="en-US" altLang="zh-CN" sz="3200" b="1">
                              <a:latin typeface="Cambria Math" charset="0"/>
                            </a:rPr>
                            <m:t>𝐚</m:t>
                          </m:r>
                        </m:e>
                        <m:sup>
                          <m:r>
                            <a:rPr kumimoji="1" lang="en-US" altLang="zh-CN" sz="3200" i="1">
                              <a:latin typeface="Cambria Math" charset="0"/>
                            </a:rPr>
                            <m:t>(</m:t>
                          </m:r>
                          <m:r>
                            <a:rPr kumimoji="1" lang="en-US" altLang="zh-CN" sz="3200" i="1">
                              <a:latin typeface="Cambria Math" charset="0"/>
                            </a:rPr>
                            <m:t>𝑙</m:t>
                          </m:r>
                          <m:r>
                            <a:rPr kumimoji="1" lang="en-US" altLang="zh-CN" sz="3200" b="0" i="1" smtClean="0">
                              <a:latin typeface="Cambria Math" charset="0"/>
                            </a:rPr>
                            <m:t>−1</m:t>
                          </m:r>
                          <m:r>
                            <a:rPr kumimoji="1" lang="en-US" altLang="zh-CN" sz="3200" i="1">
                              <a:latin typeface="Cambria Math" charset="0"/>
                            </a:rPr>
                            <m:t>)</m:t>
                          </m:r>
                        </m:sup>
                      </m:sSup>
                      <m:r>
                        <a:rPr kumimoji="1" lang="en-US" altLang="zh-CN" sz="3200" b="0" i="1" smtClean="0">
                          <a:latin typeface="Cambria Math" charset="0"/>
                        </a:rPr>
                        <m:t>+</m:t>
                      </m:r>
                      <m:sSup>
                        <m:sSupPr>
                          <m:ctrlPr>
                            <a:rPr kumimoji="1" lang="en-US" altLang="zh-CN" sz="3200" i="1">
                              <a:latin typeface="Cambria Math" charset="0"/>
                            </a:rPr>
                          </m:ctrlPr>
                        </m:sSupPr>
                        <m:e>
                          <m:r>
                            <a:rPr kumimoji="1" lang="en-US" altLang="zh-CN" sz="3200" b="1">
                              <a:latin typeface="Cambria Math" charset="0"/>
                            </a:rPr>
                            <m:t>𝐛</m:t>
                          </m:r>
                        </m:e>
                        <m:sup>
                          <m:r>
                            <a:rPr kumimoji="1" lang="en-US" altLang="zh-CN" sz="3200" i="1">
                              <a:latin typeface="Cambria Math" charset="0"/>
                            </a:rPr>
                            <m:t>(</m:t>
                          </m:r>
                          <m:r>
                            <a:rPr kumimoji="1" lang="en-US" altLang="zh-CN" sz="3200" i="1">
                              <a:latin typeface="Cambria Math" charset="0"/>
                            </a:rPr>
                            <m:t>𝑙</m:t>
                          </m:r>
                          <m:r>
                            <a:rPr kumimoji="1" lang="en-US" altLang="zh-CN" sz="3200" i="1">
                              <a:latin typeface="Cambria Math" charset="0"/>
                            </a:rPr>
                            <m:t>)</m:t>
                          </m:r>
                        </m:sup>
                      </m:sSup>
                    </m:oMath>
                  </m:oMathPara>
                </a14:m>
                <a:endParaRPr lang="zh-CN" altLang="en-US" sz="2400" dirty="0"/>
              </a:p>
            </p:txBody>
          </p:sp>
        </mc:Choice>
        <mc:Fallback xmlns="">
          <p:sp>
            <p:nvSpPr>
              <p:cNvPr id="67" name="矩形 66"/>
              <p:cNvSpPr>
                <a:spLocks noRot="1" noChangeAspect="1" noMove="1" noResize="1" noEditPoints="1" noAdjustHandles="1" noChangeArrowheads="1" noChangeShapeType="1" noTextEdit="1"/>
              </p:cNvSpPr>
              <p:nvPr/>
            </p:nvSpPr>
            <p:spPr>
              <a:xfrm>
                <a:off x="7002124" y="5787577"/>
                <a:ext cx="4168577" cy="584775"/>
              </a:xfrm>
              <a:prstGeom prst="rect">
                <a:avLst/>
              </a:prstGeom>
              <a:blipFill rotWithShape="0">
                <a:blip r:embed="rId34"/>
                <a:stretch>
                  <a:fillRect/>
                </a:stretch>
              </a:blipFill>
            </p:spPr>
            <p:txBody>
              <a:bodyPr/>
              <a:lstStyle/>
              <a:p>
                <a:r>
                  <a:rPr lang="zh-CN" altLang="en-US">
                    <a:noFill/>
                  </a:rPr>
                  <a:t> </a:t>
                </a:r>
              </a:p>
            </p:txBody>
          </p:sp>
        </mc:Fallback>
      </mc:AlternateContent>
      <p:grpSp>
        <p:nvGrpSpPr>
          <p:cNvPr id="63" name="群組 51"/>
          <p:cNvGrpSpPr/>
          <p:nvPr/>
        </p:nvGrpSpPr>
        <p:grpSpPr>
          <a:xfrm>
            <a:off x="4886941" y="5556544"/>
            <a:ext cx="1427039" cy="903735"/>
            <a:chOff x="-511288" y="5350007"/>
            <a:chExt cx="1427039" cy="903735"/>
          </a:xfrm>
        </p:grpSpPr>
        <p:grpSp>
          <p:nvGrpSpPr>
            <p:cNvPr id="68" name="群組 49"/>
            <p:cNvGrpSpPr/>
            <p:nvPr/>
          </p:nvGrpSpPr>
          <p:grpSpPr>
            <a:xfrm>
              <a:off x="-511288" y="5756645"/>
              <a:ext cx="1427039" cy="497097"/>
              <a:chOff x="590519" y="6120573"/>
              <a:chExt cx="1427039" cy="497097"/>
            </a:xfrm>
          </p:grpSpPr>
          <p:sp>
            <p:nvSpPr>
              <p:cNvPr id="70"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1"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69688" name="方程式" r:id="rId35" imgW="203040" imgH="228600" progId="Equation.3">
                      <p:embed/>
                    </p:oleObj>
                  </mc:Choice>
                  <mc:Fallback>
                    <p:oleObj name="方程式" r:id="rId35" imgW="203040" imgH="228600" progId="Equation.3">
                      <p:embed/>
                      <p:pic>
                        <p:nvPicPr>
                          <p:cNvPr id="0" name=""/>
                          <p:cNvPicPr>
                            <a:picLocks noChangeAspect="1" noChangeArrowheads="1"/>
                          </p:cNvPicPr>
                          <p:nvPr/>
                        </p:nvPicPr>
                        <p:blipFill>
                          <a:blip r:embed="rId36"/>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69689" name="方程式" r:id="rId37" imgW="88560" imgH="177480" progId="Equation.3">
                    <p:embed/>
                  </p:oleObj>
                </mc:Choice>
                <mc:Fallback>
                  <p:oleObj name="方程式" r:id="rId37" imgW="88560" imgH="177480" progId="Equation.3">
                    <p:embed/>
                    <p:pic>
                      <p:nvPicPr>
                        <p:cNvPr id="0" name=""/>
                        <p:cNvPicPr>
                          <a:picLocks noChangeAspect="1" noChangeArrowheads="1"/>
                        </p:cNvPicPr>
                        <p:nvPr/>
                      </p:nvPicPr>
                      <p:blipFill>
                        <a:blip r:embed="rId38"/>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群組 52"/>
          <p:cNvGrpSpPr/>
          <p:nvPr/>
        </p:nvGrpSpPr>
        <p:grpSpPr>
          <a:xfrm>
            <a:off x="1845331" y="5487356"/>
            <a:ext cx="1834874" cy="953237"/>
            <a:chOff x="4730146" y="6147237"/>
            <a:chExt cx="1834874" cy="953237"/>
          </a:xfrm>
        </p:grpSpPr>
        <p:grpSp>
          <p:nvGrpSpPr>
            <p:cNvPr id="73" name="群組 9"/>
            <p:cNvGrpSpPr/>
            <p:nvPr/>
          </p:nvGrpSpPr>
          <p:grpSpPr>
            <a:xfrm>
              <a:off x="5190419" y="6147237"/>
              <a:ext cx="1374601" cy="461665"/>
              <a:chOff x="1627412" y="1029458"/>
              <a:chExt cx="1374601" cy="461665"/>
            </a:xfrm>
          </p:grpSpPr>
          <p:sp>
            <p:nvSpPr>
              <p:cNvPr id="77"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78"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69690" name="方程式" r:id="rId39" imgW="279360" imgH="177480" progId="Equation.3">
                      <p:embed/>
                    </p:oleObj>
                  </mc:Choice>
                  <mc:Fallback>
                    <p:oleObj name="方程式" r:id="rId39" imgW="279360" imgH="177480" progId="Equation.3">
                      <p:embed/>
                      <p:pic>
                        <p:nvPicPr>
                          <p:cNvPr id="0" name=""/>
                          <p:cNvPicPr>
                            <a:picLocks noChangeAspect="1" noChangeArrowheads="1"/>
                          </p:cNvPicPr>
                          <p:nvPr/>
                        </p:nvPicPr>
                        <p:blipFill>
                          <a:blip r:embed="rId40"/>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4" name="群組 50"/>
            <p:cNvGrpSpPr/>
            <p:nvPr/>
          </p:nvGrpSpPr>
          <p:grpSpPr>
            <a:xfrm>
              <a:off x="4730146" y="6590582"/>
              <a:ext cx="1568894" cy="509892"/>
              <a:chOff x="3460582" y="6120573"/>
              <a:chExt cx="1568894" cy="509892"/>
            </a:xfrm>
          </p:grpSpPr>
          <p:sp>
            <p:nvSpPr>
              <p:cNvPr id="75"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6"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69691" name="方程式" r:id="rId41" imgW="279360" imgH="228600" progId="Equation.DSMT4">
                      <p:embed/>
                    </p:oleObj>
                  </mc:Choice>
                  <mc:Fallback>
                    <p:oleObj name="方程式" r:id="rId41" imgW="279360" imgH="228600" progId="Equation.DSMT4">
                      <p:embed/>
                      <p:pic>
                        <p:nvPicPr>
                          <p:cNvPr id="0" name=""/>
                          <p:cNvPicPr>
                            <a:picLocks noChangeAspect="1" noChangeArrowheads="1"/>
                          </p:cNvPicPr>
                          <p:nvPr/>
                        </p:nvPicPr>
                        <p:blipFill>
                          <a:blip r:embed="rId42"/>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0" name="矩形 79"/>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0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62" grpId="0"/>
      <p:bldP spid="65" grpId="0"/>
      <p:bldP spid="66" grpId="0"/>
      <p:bldP spid="20" grpId="0"/>
      <p:bldP spid="21" grpId="0"/>
      <p:bldP spid="23"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smtClean="0"/>
              <a:t>相邻层输出之间的关系</a:t>
            </a:r>
            <a:endParaRPr lang="zh-TW" altLang="en-US" dirty="0"/>
          </a:p>
        </p:txBody>
      </p:sp>
      <p:sp>
        <p:nvSpPr>
          <p:cNvPr id="4" name="矩形 3"/>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0"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7" idx="6"/>
            <a:endCxn id="19"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7" idx="6"/>
            <a:endCxn id="20"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70709"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70710"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70711" name="方程式" r:id="rId8" imgW="126720" imgH="190440" progId="Equation.3">
                  <p:embed/>
                </p:oleObj>
              </mc:Choice>
              <mc:Fallback>
                <p:oleObj name="方程式" r:id="rId8" imgW="126720" imgH="190440" progId="Equation.3">
                  <p:embed/>
                  <p:pic>
                    <p:nvPicPr>
                      <p:cNvPr id="0" name=""/>
                      <p:cNvPicPr>
                        <a:picLocks noChangeAspect="1" noChangeArrowheads="1"/>
                      </p:cNvPicPr>
                      <p:nvPr/>
                    </p:nvPicPr>
                    <p:blipFill>
                      <a:blip r:embed="rId9"/>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70712"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5"/>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70713" name="方程式" r:id="rId11" imgW="126720" imgH="164880" progId="Equation.3">
                  <p:embed/>
                </p:oleObj>
              </mc:Choice>
              <mc:Fallback>
                <p:oleObj name="方程式" r:id="rId11" imgW="126720" imgH="164880" progId="Equation.3">
                  <p:embed/>
                  <p:pic>
                    <p:nvPicPr>
                      <p:cNvPr id="0" name=""/>
                      <p:cNvPicPr>
                        <a:picLocks noChangeAspect="1" noChangeArrowheads="1"/>
                      </p:cNvPicPr>
                      <p:nvPr/>
                    </p:nvPicPr>
                    <p:blipFill>
                      <a:blip r:embed="rId7"/>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70714"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13"/>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直線單箭頭接點 44"/>
          <p:cNvCxnSpPr>
            <a:stCxn id="8" idx="6"/>
            <a:endCxn id="19"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endCxn id="19"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endCxn id="20"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5707497" y="4901310"/>
                <a:ext cx="70846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charset="0"/>
                            </a:rPr>
                          </m:ctrlPr>
                        </m:sSupPr>
                        <m:e>
                          <m:r>
                            <a:rPr kumimoji="1" lang="en-US" altLang="zh-CN" sz="2400" b="1">
                              <a:latin typeface="Cambria Math" charset="0"/>
                            </a:rPr>
                            <m:t>𝐚</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67" name="矩形 66"/>
              <p:cNvSpPr>
                <a:spLocks noRot="1" noChangeAspect="1" noMove="1" noResize="1" noEditPoints="1" noAdjustHandles="1" noChangeArrowheads="1" noChangeShapeType="1" noTextEdit="1"/>
              </p:cNvSpPr>
              <p:nvPr/>
            </p:nvSpPr>
            <p:spPr>
              <a:xfrm>
                <a:off x="5707497" y="4901310"/>
                <a:ext cx="708464" cy="476990"/>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787376" y="4906391"/>
                <a:ext cx="1001813"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a:latin typeface="Cambria Math" charset="0"/>
                            </a:rPr>
                            <m:t>𝐚</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68" name="矩形 67"/>
              <p:cNvSpPr>
                <a:spLocks noRot="1" noChangeAspect="1" noMove="1" noResize="1" noEditPoints="1" noAdjustHandles="1" noChangeArrowheads="1" noChangeShapeType="1" noTextEdit="1"/>
              </p:cNvSpPr>
              <p:nvPr/>
            </p:nvSpPr>
            <p:spPr>
              <a:xfrm>
                <a:off x="2787376" y="4906391"/>
                <a:ext cx="1001813" cy="47699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72" name="矩形 71"/>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002124" y="5787577"/>
                <a:ext cx="41685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a:latin typeface="Cambria Math" charset="0"/>
                            </a:rPr>
                            <m:t>𝒁</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r>
                        <a:rPr kumimoji="1" lang="en-US" altLang="zh-CN" sz="3200" b="0" i="1" smtClean="0">
                          <a:latin typeface="Cambria Math" charset="0"/>
                        </a:rPr>
                        <m:t>=</m:t>
                      </m:r>
                      <m:sSup>
                        <m:sSupPr>
                          <m:ctrlPr>
                            <a:rPr kumimoji="1" lang="mr-IN" altLang="zh-CN" sz="3200" i="1">
                              <a:latin typeface="Cambria Math" charset="0"/>
                              <a:ea typeface="Cambria Math" charset="0"/>
                              <a:cs typeface="Cambria Math" charset="0"/>
                            </a:rPr>
                          </m:ctrlPr>
                        </m:sSupPr>
                        <m:e>
                          <m:r>
                            <a:rPr kumimoji="1" lang="en-US" altLang="zh-CN" sz="3200" b="1">
                              <a:latin typeface="Cambria Math" charset="0"/>
                              <a:ea typeface="Cambria Math" charset="0"/>
                              <a:cs typeface="Cambria Math" charset="0"/>
                            </a:rPr>
                            <m:t>𝐖</m:t>
                          </m:r>
                        </m:e>
                        <m:sup>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𝑙</m:t>
                          </m:r>
                          <m:r>
                            <a:rPr kumimoji="1" lang="en-US" altLang="zh-CN" sz="3200" i="1">
                              <a:latin typeface="Cambria Math" charset="0"/>
                              <a:ea typeface="Cambria Math" charset="0"/>
                              <a:cs typeface="Cambria Math" charset="0"/>
                            </a:rPr>
                            <m:t>)</m:t>
                          </m:r>
                        </m:sup>
                      </m:sSup>
                      <m:sSup>
                        <m:sSupPr>
                          <m:ctrlPr>
                            <a:rPr kumimoji="1" lang="en-US" altLang="zh-CN" sz="3200" i="1">
                              <a:latin typeface="Cambria Math" charset="0"/>
                            </a:rPr>
                          </m:ctrlPr>
                        </m:sSupPr>
                        <m:e>
                          <m:r>
                            <a:rPr kumimoji="1" lang="en-US" altLang="zh-CN" sz="3200" b="1" i="1">
                              <a:latin typeface="Cambria Math" charset="0"/>
                            </a:rPr>
                            <m:t>𝒂</m:t>
                          </m:r>
                        </m:e>
                        <m:sup>
                          <m:r>
                            <a:rPr kumimoji="1" lang="en-US" altLang="zh-CN" sz="3200" i="1">
                              <a:latin typeface="Cambria Math" charset="0"/>
                            </a:rPr>
                            <m:t>(</m:t>
                          </m:r>
                          <m:r>
                            <a:rPr kumimoji="1" lang="en-US" altLang="zh-CN" sz="3200" i="1">
                              <a:latin typeface="Cambria Math" charset="0"/>
                            </a:rPr>
                            <m:t>𝑙</m:t>
                          </m:r>
                          <m:r>
                            <a:rPr kumimoji="1" lang="en-US" altLang="zh-CN" sz="3200" b="0" i="1" smtClean="0">
                              <a:latin typeface="Cambria Math" charset="0"/>
                            </a:rPr>
                            <m:t>−1</m:t>
                          </m:r>
                          <m:r>
                            <a:rPr kumimoji="1" lang="en-US" altLang="zh-CN" sz="3200" i="1">
                              <a:latin typeface="Cambria Math" charset="0"/>
                            </a:rPr>
                            <m:t>)</m:t>
                          </m:r>
                        </m:sup>
                      </m:sSup>
                      <m:r>
                        <a:rPr kumimoji="1" lang="en-US" altLang="zh-CN" sz="3200" b="0" i="1" smtClean="0">
                          <a:latin typeface="Cambria Math" charset="0"/>
                        </a:rPr>
                        <m:t>+</m:t>
                      </m:r>
                      <m:sSup>
                        <m:sSupPr>
                          <m:ctrlPr>
                            <a:rPr kumimoji="1" lang="en-US" altLang="zh-CN" sz="3200" i="1">
                              <a:latin typeface="Cambria Math" charset="0"/>
                            </a:rPr>
                          </m:ctrlPr>
                        </m:sSupPr>
                        <m:e>
                          <m:r>
                            <a:rPr kumimoji="1" lang="en-US" altLang="zh-CN" sz="3200" b="1">
                              <a:latin typeface="Cambria Math" charset="0"/>
                            </a:rPr>
                            <m:t>𝐛</m:t>
                          </m:r>
                        </m:e>
                        <m:sup>
                          <m:r>
                            <a:rPr kumimoji="1" lang="en-US" altLang="zh-CN" sz="3200" i="1">
                              <a:latin typeface="Cambria Math" charset="0"/>
                            </a:rPr>
                            <m:t>(</m:t>
                          </m:r>
                          <m:r>
                            <a:rPr kumimoji="1" lang="en-US" altLang="zh-CN" sz="3200" i="1">
                              <a:latin typeface="Cambria Math" charset="0"/>
                            </a:rPr>
                            <m:t>𝑙</m:t>
                          </m:r>
                          <m:r>
                            <a:rPr kumimoji="1" lang="en-US" altLang="zh-CN" sz="3200" i="1">
                              <a:latin typeface="Cambria Math" charset="0"/>
                            </a:rPr>
                            <m:t>)</m:t>
                          </m:r>
                        </m:sup>
                      </m:sSup>
                    </m:oMath>
                  </m:oMathPara>
                </a14:m>
                <a:endParaRPr lang="zh-CN"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7002124" y="5787577"/>
                <a:ext cx="4168577" cy="584775"/>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750438" y="1001033"/>
                <a:ext cx="4047262" cy="1097865"/>
              </a:xfrm>
              <a:prstGeom prst="rect">
                <a:avLst/>
              </a:prstGeom>
            </p:spPr>
            <p:txBody>
              <a:bodyPr wrap="none">
                <a:spAutoFit/>
              </a:bodyPr>
              <a:lstStyle/>
              <a:p>
                <a14:m>
                  <m:oMath xmlns:m="http://schemas.openxmlformats.org/officeDocument/2006/math">
                    <m:sSubSup>
                      <m:sSubSupPr>
                        <m:ctrlPr>
                          <a:rPr kumimoji="1" lang="en-US" altLang="zh-CN" sz="2400" i="1" smtClean="0">
                            <a:latin typeface="Cambria Math"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oMath>
                </a14:m>
                <a:r>
                  <a:rPr kumimoji="1" lang="en-US" altLang="zh-CN" sz="2400" dirty="0" smtClean="0"/>
                  <a:t>+</a:t>
                </a:r>
                <a14:m>
                  <m:oMath xmlns:m="http://schemas.openxmlformats.org/officeDocument/2006/math">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r>
                      <a:rPr kumimoji="1" lang="mr-IN" altLang="zh-CN" sz="2400" b="0" i="1" smtClean="0">
                        <a:latin typeface="Cambria Math" charset="0"/>
                      </a:rPr>
                      <m:t>…</m:t>
                    </m:r>
                  </m:oMath>
                </a14:m>
                <a:endParaRPr kumimoji="1" lang="en-US" altLang="zh-CN" sz="2400" b="0" i="1" dirty="0" smtClean="0">
                  <a:latin typeface="Cambria Math"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e>
                          </m:d>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b="0" i="1" smtClean="0">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r>
                                <a:rPr kumimoji="1" lang="en-US" altLang="zh-CN" sz="2400" i="1">
                                  <a:latin typeface="Cambria Math" charset="0"/>
                                </a:rPr>
                                <m:t>−1</m:t>
                              </m:r>
                            </m:e>
                          </m:d>
                        </m:sup>
                      </m:sSubSup>
                      <m:r>
                        <a:rPr kumimoji="1" lang="mr-IN" altLang="zh-CN" sz="2400" i="1" smtClean="0">
                          <a:latin typeface="Cambria Math" charset="0"/>
                        </a:rPr>
                        <m:t>…</m:t>
                      </m:r>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kumimoji="1"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6750438" y="1001033"/>
                <a:ext cx="4047262" cy="109786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245090" y="2070621"/>
                <a:ext cx="3642985"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nary>
                        <m:naryPr>
                          <m:chr m:val="∑"/>
                          <m:limLoc m:val="subSup"/>
                          <m:ctrlPr>
                            <a:rPr kumimoji="1" lang="is-IS" altLang="zh-CN" sz="2400" b="0" i="1" smtClean="0">
                              <a:latin typeface="Cambria Math" charset="0"/>
                            </a:rPr>
                          </m:ctrlPr>
                        </m:naryPr>
                        <m:sub>
                          <m:r>
                            <m:rPr>
                              <m:brk m:alnAt="25"/>
                            </m:rPr>
                            <a:rPr kumimoji="1" lang="en-US" altLang="zh-CN" sz="2400" b="0" i="1" smtClean="0">
                              <a:latin typeface="Cambria Math" charset="0"/>
                            </a:rPr>
                            <m:t>𝑗</m:t>
                          </m:r>
                          <m:r>
                            <a:rPr kumimoji="1" lang="en-US" altLang="zh-CN" sz="2400" b="0" i="1" smtClean="0">
                              <a:latin typeface="Cambria Math" charset="0"/>
                            </a:rPr>
                            <m:t>=1</m:t>
                          </m:r>
                        </m:sub>
                        <m:sup>
                          <m:sSub>
                            <m:sSubPr>
                              <m:ctrlPr>
                                <a:rPr kumimoji="1" lang="en-US" altLang="zh-CN" sz="2400" b="0" i="1" smtClean="0">
                                  <a:latin typeface="Cambria Math"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sup>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e>
                              </m:d>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b="0" i="1" smtClean="0">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75" name="矩形 74"/>
              <p:cNvSpPr>
                <a:spLocks noRot="1" noChangeAspect="1" noMove="1" noResize="1" noEditPoints="1" noAdjustHandles="1" noChangeArrowheads="1" noChangeShapeType="1" noTextEdit="1"/>
              </p:cNvSpPr>
              <p:nvPr/>
            </p:nvSpPr>
            <p:spPr>
              <a:xfrm>
                <a:off x="7245090" y="2070621"/>
                <a:ext cx="3642985" cy="890052"/>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669776" y="3079158"/>
                <a:ext cx="5364545" cy="2092624"/>
              </a:xfrm>
              <a:prstGeom prst="rect">
                <a:avLst/>
              </a:prstGeom>
              <a:noFill/>
            </p:spPr>
            <p:txBody>
              <a:bodyPr wrap="none" lIns="0" tIns="0" rIns="0" bIns="0" rtlCol="0">
                <a:spAutoFit/>
              </a:bodyPr>
              <a:lstStyle/>
              <a:p>
                <a14:m>
                  <m:oMath xmlns:m="http://schemas.openxmlformats.org/officeDocument/2006/math">
                    <m:d>
                      <m:dPr>
                        <m:begChr m:val="["/>
                        <m:endChr m:val="]"/>
                        <m:ctrlPr>
                          <a:rPr kumimoji="1" lang="mr-IN" altLang="zh-CN" sz="2400" i="1" smtClean="0">
                            <a:latin typeface="Cambria Math" charset="0"/>
                          </a:rPr>
                        </m:ctrlPr>
                      </m:dPr>
                      <m:e>
                        <m:m>
                          <m:mPr>
                            <m:mcs>
                              <m:mc>
                                <m:mcPr>
                                  <m:count m:val="1"/>
                                  <m:mcJc m:val="center"/>
                                </m:mcPr>
                              </m:mc>
                            </m:mcs>
                            <m:ctrlPr>
                              <a:rPr kumimoji="1" lang="mr-IN" altLang="zh-CN" sz="2400" i="1" smtClean="0">
                                <a:latin typeface="Cambria Math" charset="0"/>
                              </a:rPr>
                            </m:ctrlPr>
                          </m:mPr>
                          <m:mr>
                            <m:e>
                              <m:m>
                                <m:mPr>
                                  <m:mcs>
                                    <m:mc>
                                      <m:mcPr>
                                        <m:count m:val="1"/>
                                        <m:mcJc m:val="center"/>
                                      </m:mcPr>
                                    </m:mc>
                                  </m:mcs>
                                  <m:ctrlPr>
                                    <a:rPr kumimoji="1" lang="mr-IN" altLang="zh-CN" sz="2400" i="1" smtClean="0">
                                      <a:latin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b="0" i="1" smtClean="0">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smtClean="0">
                                  <a:latin typeface="Cambria Math" charset="0"/>
                                </a:rPr>
                                <m:t>⋮</m:t>
                              </m:r>
                            </m:e>
                          </m:mr>
                          <m:mr>
                            <m:e>
                              <m:m>
                                <m:mPr>
                                  <m:mcs>
                                    <m:mc>
                                      <m:mcPr>
                                        <m:count m:val="1"/>
                                        <m:mcJc m:val="center"/>
                                      </m:mcPr>
                                    </m:mc>
                                  </m:mcs>
                                  <m:ctrlPr>
                                    <a:rPr kumimoji="1" lang="mr-IN" altLang="zh-CN" sz="2400" i="1" smtClean="0">
                                      <a:latin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smtClean="0">
                                        <a:latin typeface="Cambria Math" charset="0"/>
                                      </a:rPr>
                                      <m:t>⋮</m:t>
                                    </m:r>
                                  </m:e>
                                </m:mr>
                              </m:m>
                            </m:e>
                          </m:mr>
                        </m:m>
                      </m:e>
                    </m:d>
                    <m:r>
                      <a:rPr kumimoji="1" lang="en-US" altLang="zh-CN" sz="2400" b="0" i="1" smtClean="0">
                        <a:latin typeface="Cambria Math" charset="0"/>
                      </a:rPr>
                      <m:t>=</m:t>
                    </m:r>
                    <m:d>
                      <m:dPr>
                        <m:begChr m:val="["/>
                        <m:endChr m:val="]"/>
                        <m:ctrlPr>
                          <a:rPr kumimoji="1" lang="mr-IN" altLang="zh-CN" sz="2400" i="1">
                            <a:latin typeface="Cambria Math" charset="0"/>
                          </a:rPr>
                        </m:ctrlPr>
                      </m:dPr>
                      <m:e>
                        <m:m>
                          <m:mPr>
                            <m:mcs>
                              <m:mc>
                                <m:mcPr>
                                  <m:count m:val="2"/>
                                  <m:mcJc m:val="center"/>
                                </m:mcPr>
                              </m:mc>
                            </m:mcs>
                            <m:ctrlPr>
                              <a:rPr kumimoji="1" lang="mr-IN" altLang="zh-CN" sz="2400" i="1">
                                <a:latin typeface="Cambria Math" charset="0"/>
                              </a:rPr>
                            </m:ctrlPr>
                          </m:mPr>
                          <m:mr>
                            <m:e>
                              <m:m>
                                <m:mPr>
                                  <m:mcs>
                                    <m:mc>
                                      <m:mcPr>
                                        <m:count m:val="2"/>
                                        <m:mcJc m:val="center"/>
                                      </m:mcPr>
                                    </m:mc>
                                  </m:mcs>
                                  <m:ctrlPr>
                                    <a:rPr kumimoji="1" lang="mr-IN" altLang="zh-CN" sz="2400" i="1">
                                      <a:latin typeface="Cambria Math" charset="0"/>
                                    </a:rPr>
                                  </m:ctrlPr>
                                </m:mPr>
                                <m:mr>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m:t>
                                        </m:r>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2</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2</m:t>
                                        </m:r>
                                        <m:r>
                                          <a:rPr kumimoji="1" lang="en-US" altLang="zh-CN" sz="2400" b="0" i="1" smtClean="0">
                                            <a:latin typeface="Cambria Math" charset="0"/>
                                          </a:rPr>
                                          <m:t>,</m:t>
                                        </m:r>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e>
                              <m:m>
                                <m:mPr>
                                  <m:mcs>
                                    <m:mc>
                                      <m:mcPr>
                                        <m:count m:val="2"/>
                                        <m:mcJc m:val="center"/>
                                      </m:mcPr>
                                    </m:mc>
                                  </m:mcs>
                                  <m:ctrlPr>
                                    <a:rPr kumimoji="1" lang="mr-IN" altLang="zh-CN" sz="2400" i="1">
                                      <a:latin typeface="Cambria Math" charset="0"/>
                                    </a:rPr>
                                  </m:ctrlPr>
                                </m:mPr>
                                <m:mr>
                                  <m:e>
                                    <m:r>
                                      <m:rPr>
                                        <m:brk m:alnAt="7"/>
                                      </m:rPr>
                                      <a:rPr kumimoji="1" lang="mr-IN" altLang="zh-CN" sz="2400" i="1">
                                        <a:latin typeface="Cambria Math" charset="0"/>
                                      </a:rPr>
                                      <m:t>…</m:t>
                                    </m:r>
                                  </m:e>
                                  <m:e/>
                                </m:mr>
                                <m:mr>
                                  <m:e>
                                    <m:r>
                                      <a:rPr kumimoji="1" lang="mr-IN" altLang="zh-CN" sz="2400" i="1">
                                        <a:latin typeface="Cambria Math" charset="0"/>
                                      </a:rPr>
                                      <m:t>…</m:t>
                                    </m:r>
                                  </m:e>
                                  <m:e/>
                                </m:mr>
                              </m:m>
                            </m:e>
                          </m:mr>
                          <m:mr>
                            <m:e>
                              <m:m>
                                <m:mPr>
                                  <m:mcs>
                                    <m:mc>
                                      <m:mcPr>
                                        <m:count m:val="2"/>
                                        <m:mcJc m:val="center"/>
                                      </m:mcPr>
                                    </m:mc>
                                  </m:mcs>
                                  <m:ctrlPr>
                                    <a:rPr kumimoji="1" lang="mr-IN" altLang="zh-CN" sz="2400" i="1">
                                      <a:latin typeface="Cambria Math" charset="0"/>
                                    </a:rPr>
                                  </m:ctrlPr>
                                </m:mPr>
                                <m:mr>
                                  <m:e>
                                    <m:r>
                                      <m:rPr>
                                        <m:brk m:alnAt="7"/>
                                      </m:rPr>
                                      <a:rPr kumimoji="1" lang="mr-IN" altLang="zh-CN" sz="2400" i="1">
                                        <a:latin typeface="Cambria Math" charset="0"/>
                                      </a:rPr>
                                      <m:t>⋮</m:t>
                                    </m:r>
                                  </m:e>
                                  <m:e>
                                    <m:r>
                                      <a:rPr kumimoji="1" lang="mr-IN" altLang="zh-CN" sz="2400" i="1">
                                        <a:latin typeface="Cambria Math" charset="0"/>
                                      </a:rPr>
                                      <m:t>⋮</m:t>
                                    </m:r>
                                  </m:e>
                                </m:mr>
                                <m:mr>
                                  <m:e/>
                                  <m:e/>
                                </m:mr>
                              </m:m>
                            </m:e>
                            <m:e>
                              <m:m>
                                <m:mPr>
                                  <m:mcs>
                                    <m:mc>
                                      <m:mcPr>
                                        <m:count m:val="2"/>
                                        <m:mcJc m:val="center"/>
                                      </m:mcPr>
                                    </m:mc>
                                  </m:mcs>
                                  <m:ctrlPr>
                                    <a:rPr kumimoji="1" lang="mr-IN" altLang="zh-CN" sz="2400" i="1">
                                      <a:latin typeface="Cambria Math" charset="0"/>
                                    </a:rPr>
                                  </m:ctrlPr>
                                </m:mPr>
                                <m:mr>
                                  <m:e>
                                    <m:r>
                                      <m:rPr>
                                        <m:brk m:alnAt="7"/>
                                      </m:rPr>
                                      <a:rPr kumimoji="1" lang="mr-IN" altLang="zh-CN" sz="2400" i="1">
                                        <a:latin typeface="Cambria Math" charset="0"/>
                                      </a:rPr>
                                      <m:t>⋱</m:t>
                                    </m:r>
                                  </m:e>
                                  <m:e/>
                                </m:mr>
                                <m:mr>
                                  <m:e/>
                                  <m:e/>
                                </m:mr>
                              </m:m>
                            </m:e>
                          </m:mr>
                        </m:m>
                      </m:e>
                    </m:d>
                    <m:d>
                      <m:dPr>
                        <m:begChr m:val="["/>
                        <m:endChr m:val="]"/>
                        <m:ctrlPr>
                          <a:rPr kumimoji="1" lang="mr-IN" altLang="zh-CN" sz="2400" i="1">
                            <a:latin typeface="Cambria Math" charset="0"/>
                          </a:rPr>
                        </m:ctrlPr>
                      </m:dPr>
                      <m:e>
                        <m:m>
                          <m:mPr>
                            <m:mcs>
                              <m:mc>
                                <m:mcPr>
                                  <m:count m:val="1"/>
                                  <m:mcJc m:val="center"/>
                                </m:mcPr>
                              </m:mc>
                            </m:mcs>
                            <m:ctrlPr>
                              <a:rPr kumimoji="1" lang="mr-IN" altLang="zh-CN" sz="2400" i="1">
                                <a:latin typeface="Cambria Math" charset="0"/>
                              </a:rPr>
                            </m:ctrlPr>
                          </m:mPr>
                          <m:mr>
                            <m:e>
                              <m:m>
                                <m:mPr>
                                  <m:mcs>
                                    <m:mc>
                                      <m:mcPr>
                                        <m:count m:val="1"/>
                                        <m:mcJc m:val="center"/>
                                      </m:mcPr>
                                    </m:mc>
                                  </m:mcs>
                                  <m:ctrlPr>
                                    <a:rPr kumimoji="1" lang="mr-IN" altLang="zh-CN" sz="2400" i="1">
                                      <a:latin typeface="Cambria Math" charset="0"/>
                                    </a:rPr>
                                  </m:ctrlPr>
                                </m:mPr>
                                <m:mr>
                                  <m:e>
                                    <m:sSubSup>
                                      <m:sSubSupPr>
                                        <m:ctrlPr>
                                          <a:rPr kumimoji="1" lang="en-US" altLang="zh-CN" sz="2400" i="1">
                                            <a:latin typeface="Cambria Math" charset="0"/>
                                          </a:rPr>
                                        </m:ctrlPr>
                                      </m:sSubSupPr>
                                      <m:e>
                                        <m:r>
                                          <a:rPr kumimoji="1" lang="en-US" altLang="zh-CN" sz="2400" b="0" i="1" smtClean="0">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b="0" i="1" smtClean="0">
                                            <a:latin typeface="Cambria Math" charset="0"/>
                                          </a:rPr>
                                          <m:t>𝑎</m:t>
                                        </m:r>
                                      </m:e>
                                      <m:sub>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a:latin typeface="Cambria Math" charset="0"/>
                                </a:rPr>
                                <m:t>⋮</m:t>
                              </m:r>
                            </m:e>
                          </m:mr>
                          <m:mr>
                            <m:e>
                              <m:m>
                                <m:mPr>
                                  <m:mcs>
                                    <m:mc>
                                      <m:mcPr>
                                        <m:count m:val="1"/>
                                        <m:mcJc m:val="center"/>
                                      </m:mcPr>
                                    </m:mc>
                                  </m:mcs>
                                  <m:ctrlPr>
                                    <a:rPr kumimoji="1" lang="mr-IN" altLang="zh-CN" sz="2400" i="1">
                                      <a:latin typeface="Cambria Math" charset="0"/>
                                    </a:rPr>
                                  </m:ctrlPr>
                                </m:mPr>
                                <m:mr>
                                  <m:e>
                                    <m:sSubSup>
                                      <m:sSubSupPr>
                                        <m:ctrlPr>
                                          <a:rPr kumimoji="1" lang="en-US" altLang="zh-CN" sz="2400" i="1">
                                            <a:latin typeface="Cambria Math" charset="0"/>
                                          </a:rPr>
                                        </m:ctrlPr>
                                      </m:sSubSupPr>
                                      <m:e>
                                        <m:r>
                                          <a:rPr kumimoji="1" lang="en-US" altLang="zh-CN" sz="2400" b="0" i="1" smtClean="0">
                                            <a:latin typeface="Cambria Math" charset="0"/>
                                          </a:rPr>
                                          <m:t>𝑎</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a:latin typeface="Cambria Math" charset="0"/>
                                      </a:rPr>
                                      <m:t>⋮</m:t>
                                    </m:r>
                                  </m:e>
                                </m:mr>
                              </m:m>
                            </m:e>
                          </m:mr>
                        </m:m>
                      </m:e>
                    </m:d>
                  </m:oMath>
                </a14:m>
                <a:r>
                  <a:rPr kumimoji="1" lang="en-US" altLang="zh-CN" sz="2400" dirty="0" smtClean="0"/>
                  <a:t>+</a:t>
                </a:r>
                <a14:m>
                  <m:oMath xmlns:m="http://schemas.openxmlformats.org/officeDocument/2006/math">
                    <m:d>
                      <m:dPr>
                        <m:begChr m:val="["/>
                        <m:endChr m:val="]"/>
                        <m:ctrlPr>
                          <a:rPr kumimoji="1" lang="mr-IN" altLang="zh-CN" sz="2400" i="1">
                            <a:latin typeface="Cambria Math" charset="0"/>
                          </a:rPr>
                        </m:ctrlPr>
                      </m:dPr>
                      <m:e>
                        <m:m>
                          <m:mPr>
                            <m:mcs>
                              <m:mc>
                                <m:mcPr>
                                  <m:count m:val="1"/>
                                  <m:mcJc m:val="center"/>
                                </m:mcPr>
                              </m:mc>
                            </m:mcs>
                            <m:ctrlPr>
                              <a:rPr kumimoji="1" lang="mr-IN" altLang="zh-CN" sz="2400" i="1">
                                <a:latin typeface="Cambria Math" charset="0"/>
                              </a:rPr>
                            </m:ctrlPr>
                          </m:mPr>
                          <m:mr>
                            <m:e>
                              <m:m>
                                <m:mPr>
                                  <m:mcs>
                                    <m:mc>
                                      <m:mcPr>
                                        <m:count m:val="1"/>
                                        <m:mcJc m:val="center"/>
                                      </m:mcPr>
                                    </m:mc>
                                  </m:mcs>
                                  <m:ctrlPr>
                                    <a:rPr kumimoji="1" lang="mr-IN" altLang="zh-CN" sz="2400" i="1">
                                      <a:latin typeface="Cambria Math" charset="0"/>
                                    </a:rPr>
                                  </m:ctrlPr>
                                </m:mPr>
                                <m:mr>
                                  <m:e>
                                    <m:sSubSup>
                                      <m:sSubSupPr>
                                        <m:ctrlPr>
                                          <a:rPr kumimoji="1" lang="en-US" altLang="zh-CN" sz="2400" i="1">
                                            <a:latin typeface="Cambria Math" charset="0"/>
                                          </a:rPr>
                                        </m:ctrlPr>
                                      </m:sSubSupPr>
                                      <m:e>
                                        <m:r>
                                          <a:rPr kumimoji="1" lang="en-US" altLang="zh-CN" sz="2400" b="0" i="1" smtClean="0">
                                            <a:latin typeface="Cambria Math" charset="0"/>
                                          </a:rPr>
                                          <m:t>𝑏</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charset="0"/>
                                          </a:rPr>
                                        </m:ctrlPr>
                                      </m:sSubSupPr>
                                      <m:e>
                                        <m:r>
                                          <a:rPr kumimoji="1" lang="en-US" altLang="zh-CN" sz="2400" b="0" i="1" smtClean="0">
                                            <a:latin typeface="Cambria Math" charset="0"/>
                                          </a:rPr>
                                          <m:t>𝑏</m:t>
                                        </m:r>
                                      </m:e>
                                      <m:sub>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a:latin typeface="Cambria Math" charset="0"/>
                                </a:rPr>
                                <m:t>⋮</m:t>
                              </m:r>
                            </m:e>
                          </m:mr>
                          <m:mr>
                            <m:e>
                              <m:m>
                                <m:mPr>
                                  <m:mcs>
                                    <m:mc>
                                      <m:mcPr>
                                        <m:count m:val="1"/>
                                        <m:mcJc m:val="center"/>
                                      </m:mcPr>
                                    </m:mc>
                                  </m:mcs>
                                  <m:ctrlPr>
                                    <a:rPr kumimoji="1" lang="mr-IN" altLang="zh-CN" sz="2400" i="1">
                                      <a:latin typeface="Cambria Math" charset="0"/>
                                    </a:rPr>
                                  </m:ctrlPr>
                                </m:mPr>
                                <m:mr>
                                  <m:e>
                                    <m:sSubSup>
                                      <m:sSubSupPr>
                                        <m:ctrlPr>
                                          <a:rPr kumimoji="1" lang="en-US" altLang="zh-CN" sz="2400" i="1">
                                            <a:latin typeface="Cambria Math" charset="0"/>
                                          </a:rPr>
                                        </m:ctrlPr>
                                      </m:sSubSupPr>
                                      <m:e>
                                        <m:r>
                                          <a:rPr kumimoji="1" lang="en-US" altLang="zh-CN" sz="2400" b="0" i="1" smtClean="0">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a:latin typeface="Cambria Math" charset="0"/>
                                      </a:rPr>
                                      <m:t>⋮</m:t>
                                    </m:r>
                                  </m:e>
                                </m:mr>
                              </m:m>
                            </m:e>
                          </m:mr>
                        </m:m>
                      </m:e>
                    </m:d>
                  </m:oMath>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6669776" y="3079158"/>
                <a:ext cx="5364545" cy="2092624"/>
              </a:xfrm>
              <a:prstGeom prst="rect">
                <a:avLst/>
              </a:prstGeom>
              <a:blipFill rotWithShape="0">
                <a:blip r:embed="rId37"/>
                <a:stretch>
                  <a:fillRect/>
                </a:stretch>
              </a:blipFill>
            </p:spPr>
            <p:txBody>
              <a:bodyPr/>
              <a:lstStyle/>
              <a:p>
                <a:r>
                  <a:rPr lang="zh-CN" altLang="en-US">
                    <a:noFill/>
                  </a:rPr>
                  <a:t> </a:t>
                </a:r>
              </a:p>
            </p:txBody>
          </p:sp>
        </mc:Fallback>
      </mc:AlternateContent>
      <p:grpSp>
        <p:nvGrpSpPr>
          <p:cNvPr id="76" name="群組 51"/>
          <p:cNvGrpSpPr/>
          <p:nvPr/>
        </p:nvGrpSpPr>
        <p:grpSpPr>
          <a:xfrm>
            <a:off x="4886941" y="5556544"/>
            <a:ext cx="1427039" cy="903735"/>
            <a:chOff x="-511288" y="5350007"/>
            <a:chExt cx="1427039" cy="903735"/>
          </a:xfrm>
        </p:grpSpPr>
        <p:grpSp>
          <p:nvGrpSpPr>
            <p:cNvPr id="77" name="群組 49"/>
            <p:cNvGrpSpPr/>
            <p:nvPr/>
          </p:nvGrpSpPr>
          <p:grpSpPr>
            <a:xfrm>
              <a:off x="-511288" y="5756645"/>
              <a:ext cx="1427039" cy="497097"/>
              <a:chOff x="590519" y="6120573"/>
              <a:chExt cx="1427039" cy="497097"/>
            </a:xfrm>
          </p:grpSpPr>
          <p:sp>
            <p:nvSpPr>
              <p:cNvPr id="79"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0"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70715" name="方程式" r:id="rId38" imgW="203040" imgH="228600" progId="Equation.3">
                      <p:embed/>
                    </p:oleObj>
                  </mc:Choice>
                  <mc:Fallback>
                    <p:oleObj name="方程式" r:id="rId38" imgW="203040" imgH="228600" progId="Equation.3">
                      <p:embed/>
                      <p:pic>
                        <p:nvPicPr>
                          <p:cNvPr id="0" name=""/>
                          <p:cNvPicPr>
                            <a:picLocks noChangeAspect="1" noChangeArrowheads="1"/>
                          </p:cNvPicPr>
                          <p:nvPr/>
                        </p:nvPicPr>
                        <p:blipFill>
                          <a:blip r:embed="rId39"/>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8"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70716" name="方程式" r:id="rId40" imgW="88560" imgH="177480" progId="Equation.3">
                    <p:embed/>
                  </p:oleObj>
                </mc:Choice>
                <mc:Fallback>
                  <p:oleObj name="方程式" r:id="rId40" imgW="88560" imgH="177480" progId="Equation.3">
                    <p:embed/>
                    <p:pic>
                      <p:nvPicPr>
                        <p:cNvPr id="0" name=""/>
                        <p:cNvPicPr>
                          <a:picLocks noChangeAspect="1" noChangeArrowheads="1"/>
                        </p:cNvPicPr>
                        <p:nvPr/>
                      </p:nvPicPr>
                      <p:blipFill>
                        <a:blip r:embed="rId41"/>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1" name="群組 52"/>
          <p:cNvGrpSpPr/>
          <p:nvPr/>
        </p:nvGrpSpPr>
        <p:grpSpPr>
          <a:xfrm>
            <a:off x="1845331" y="5487356"/>
            <a:ext cx="1834874" cy="953237"/>
            <a:chOff x="4730146" y="6147237"/>
            <a:chExt cx="1834874" cy="953237"/>
          </a:xfrm>
        </p:grpSpPr>
        <p:grpSp>
          <p:nvGrpSpPr>
            <p:cNvPr id="82" name="群組 9"/>
            <p:cNvGrpSpPr/>
            <p:nvPr/>
          </p:nvGrpSpPr>
          <p:grpSpPr>
            <a:xfrm>
              <a:off x="5190419" y="6147237"/>
              <a:ext cx="1374601" cy="461665"/>
              <a:chOff x="1627412" y="1029458"/>
              <a:chExt cx="1374601" cy="461665"/>
            </a:xfrm>
          </p:grpSpPr>
          <p:sp>
            <p:nvSpPr>
              <p:cNvPr id="86"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87"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70717" name="方程式" r:id="rId42" imgW="279360" imgH="177480" progId="Equation.3">
                      <p:embed/>
                    </p:oleObj>
                  </mc:Choice>
                  <mc:Fallback>
                    <p:oleObj name="方程式" r:id="rId42" imgW="279360" imgH="177480" progId="Equation.3">
                      <p:embed/>
                      <p:pic>
                        <p:nvPicPr>
                          <p:cNvPr id="0" name=""/>
                          <p:cNvPicPr>
                            <a:picLocks noChangeAspect="1" noChangeArrowheads="1"/>
                          </p:cNvPicPr>
                          <p:nvPr/>
                        </p:nvPicPr>
                        <p:blipFill>
                          <a:blip r:embed="rId43"/>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3" name="群組 50"/>
            <p:cNvGrpSpPr/>
            <p:nvPr/>
          </p:nvGrpSpPr>
          <p:grpSpPr>
            <a:xfrm>
              <a:off x="4730146" y="6590582"/>
              <a:ext cx="1568894" cy="509892"/>
              <a:chOff x="3460582" y="6120573"/>
              <a:chExt cx="1568894" cy="509892"/>
            </a:xfrm>
          </p:grpSpPr>
          <p:sp>
            <p:nvSpPr>
              <p:cNvPr id="84"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5"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70718" name="方程式" r:id="rId44" imgW="279360" imgH="228600" progId="Equation.DSMT4">
                      <p:embed/>
                    </p:oleObj>
                  </mc:Choice>
                  <mc:Fallback>
                    <p:oleObj name="方程式" r:id="rId44" imgW="279360" imgH="228600" progId="Equation.DSMT4">
                      <p:embed/>
                      <p:pic>
                        <p:nvPicPr>
                          <p:cNvPr id="0" name=""/>
                          <p:cNvPicPr>
                            <a:picLocks noChangeAspect="1" noChangeArrowheads="1"/>
                          </p:cNvPicPr>
                          <p:nvPr/>
                        </p:nvPicPr>
                        <p:blipFill>
                          <a:blip r:embed="rId45"/>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8" name="矩形 87"/>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37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4" grpId="0" animBg="1"/>
      <p:bldP spid="5" grpId="0" animBg="1"/>
      <p:bldP spid="73" grpId="0"/>
      <p:bldP spid="74" grpId="0"/>
      <p:bldP spid="7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相邻层输出之间的关系</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7332697" y="5396434"/>
                <a:ext cx="3863365"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sSup>
                        <m:sSupPr>
                          <m:ctrlPr>
                            <a:rPr kumimoji="1" lang="mr-IN" altLang="zh-CN" sz="2800" i="1">
                              <a:latin typeface="Cambria Math" charset="0"/>
                              <a:ea typeface="Cambria Math" charset="0"/>
                              <a:cs typeface="Cambria Math" charset="0"/>
                            </a:rPr>
                          </m:ctrlPr>
                        </m:sSupPr>
                        <m:e>
                          <m:r>
                            <a:rPr kumimoji="1" lang="en-US" altLang="zh-CN" sz="2800" b="1">
                              <a:latin typeface="Cambria Math" charset="0"/>
                              <a:ea typeface="Cambria Math" charset="0"/>
                              <a:cs typeface="Cambria Math" charset="0"/>
                            </a:rPr>
                            <m:t>𝐖</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b="0" i="1" smtClean="0">
                              <a:latin typeface="Cambria Math" charset="0"/>
                            </a:rPr>
                            <m:t>−1</m:t>
                          </m:r>
                          <m:r>
                            <a:rPr kumimoji="1" lang="en-US" altLang="zh-CN" sz="2800" i="1">
                              <a:latin typeface="Cambria Math" charset="0"/>
                            </a:rPr>
                            <m:t>)</m:t>
                          </m:r>
                        </m:sup>
                      </m:sSup>
                      <m:r>
                        <a:rPr kumimoji="1" lang="en-US" altLang="zh-CN" sz="2800" b="0" i="1" smtClean="0">
                          <a:latin typeface="Cambria Math" charset="0"/>
                        </a:rPr>
                        <m:t>+</m:t>
                      </m:r>
                      <m:sSup>
                        <m:sSupPr>
                          <m:ctrlPr>
                            <a:rPr kumimoji="1" lang="en-US" altLang="zh-CN" sz="2800" i="1">
                              <a:latin typeface="Cambria Math"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332697" y="5396434"/>
                <a:ext cx="3863365"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332697" y="2215396"/>
                <a:ext cx="2433680"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a:latin typeface="Cambria Math" charset="0"/>
                            </a:rPr>
                          </m:ctrlPr>
                        </m:sSubSupPr>
                        <m:e>
                          <m:r>
                            <a:rPr kumimoji="1" lang="en-US" altLang="zh-CN" sz="2800" i="1">
                              <a:latin typeface="Cambria Math" charset="0"/>
                            </a:rPr>
                            <m:t>𝑎</m:t>
                          </m:r>
                        </m:e>
                        <m:sub>
                          <m:r>
                            <a:rPr kumimoji="1" lang="en-US" altLang="zh-CN" sz="2800" i="1">
                              <a:latin typeface="Cambria Math" charset="0"/>
                            </a:rPr>
                            <m:t>𝑖</m:t>
                          </m:r>
                        </m:sub>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bSup>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charset="0"/>
                              <a:ea typeface="Cambria Math" charset="0"/>
                              <a:cs typeface="Cambria Math" charset="0"/>
                            </a:rPr>
                          </m:ctrlPr>
                        </m:dPr>
                        <m:e>
                          <m:sSubSup>
                            <m:sSubSupPr>
                              <m:ctrlPr>
                                <a:rPr kumimoji="1" lang="en-US" altLang="zh-CN" sz="2800" i="1">
                                  <a:latin typeface="Cambria Math" charset="0"/>
                                </a:rPr>
                              </m:ctrlPr>
                            </m:sSubSupPr>
                            <m:e>
                              <m:r>
                                <a:rPr kumimoji="1" lang="en-US" altLang="zh-CN" sz="2800" i="1">
                                  <a:latin typeface="Cambria Math" charset="0"/>
                                </a:rPr>
                                <m:t>𝑧</m:t>
                              </m:r>
                            </m:e>
                            <m:sub>
                              <m:r>
                                <a:rPr kumimoji="1" lang="en-US" altLang="zh-CN" sz="2800" i="1">
                                  <a:latin typeface="Cambria Math" charset="0"/>
                                </a:rPr>
                                <m:t>𝑖</m:t>
                              </m:r>
                            </m:sub>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bSup>
                        </m:e>
                      </m:d>
                    </m:oMath>
                  </m:oMathPara>
                </a14:m>
                <a:endParaRPr kumimoji="1"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7332697" y="2215396"/>
                <a:ext cx="2433680" cy="737189"/>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332697" y="3432572"/>
                <a:ext cx="237385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charset="0"/>
                              <a:ea typeface="Cambria Math" charset="0"/>
                              <a:cs typeface="Cambria Math" charset="0"/>
                            </a:rPr>
                          </m:ctrlPr>
                        </m:dPr>
                        <m:e>
                          <m:sSup>
                            <m:sSupPr>
                              <m:ctrlPr>
                                <a:rPr kumimoji="1" lang="en-US" altLang="zh-CN" sz="2800" i="1">
                                  <a:latin typeface="Cambria Math" charset="0"/>
                                </a:rPr>
                              </m:ctrlPr>
                            </m:sSupPr>
                            <m:e>
                              <m:r>
                                <a:rPr kumimoji="1" lang="en-US" altLang="zh-CN" sz="2800" b="1" i="0" smtClean="0">
                                  <a:latin typeface="Cambria Math" charset="0"/>
                                </a:rPr>
                                <m:t>𝐳</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332697" y="3432572"/>
                <a:ext cx="2373855" cy="57868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969026" y="4031173"/>
                <a:ext cx="374262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charset="0"/>
                              <a:ea typeface="Cambria Math" charset="0"/>
                              <a:cs typeface="Cambria Math" charset="0"/>
                            </a:rPr>
                          </m:ctrlPr>
                        </m:dPr>
                        <m:e>
                          <m:sSup>
                            <m:sSupPr>
                              <m:ctrlPr>
                                <a:rPr kumimoji="1" lang="mr-IN" altLang="zh-CN" sz="2800" i="1">
                                  <a:latin typeface="Cambria Math" charset="0"/>
                                  <a:ea typeface="Cambria Math" charset="0"/>
                                  <a:cs typeface="Cambria Math" charset="0"/>
                                </a:rPr>
                              </m:ctrlPr>
                            </m:sSupPr>
                            <m:e>
                              <m:r>
                                <a:rPr kumimoji="1" lang="en-US" altLang="zh-CN" sz="2800" b="1">
                                  <a:latin typeface="Cambria Math" charset="0"/>
                                  <a:ea typeface="Cambria Math" charset="0"/>
                                  <a:cs typeface="Cambria Math" charset="0"/>
                                </a:rPr>
                                <m:t>𝐖</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r>
                            <a:rPr kumimoji="1" lang="en-US" altLang="zh-CN" sz="2800" i="1">
                              <a:latin typeface="Cambria Math" charset="0"/>
                            </a:rPr>
                            <m:t>+</m:t>
                          </m:r>
                          <m:sSup>
                            <m:sSupPr>
                              <m:ctrlPr>
                                <a:rPr kumimoji="1" lang="en-US" altLang="zh-CN" sz="2800" i="1">
                                  <a:latin typeface="Cambria Math"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969026" y="4031173"/>
                <a:ext cx="3742628" cy="578685"/>
              </a:xfrm>
              <a:prstGeom prst="rect">
                <a:avLst/>
              </a:prstGeom>
              <a:blipFill rotWithShape="0">
                <a:blip r:embed="rId36"/>
                <a:stretch>
                  <a:fillRect/>
                </a:stretch>
              </a:blipFill>
            </p:spPr>
            <p:txBody>
              <a:bodyPr/>
              <a:lstStyle/>
              <a:p>
                <a:r>
                  <a:rPr lang="zh-CN" altLang="en-US">
                    <a:noFill/>
                  </a:rPr>
                  <a:t> </a:t>
                </a:r>
              </a:p>
            </p:txBody>
          </p:sp>
        </mc:Fallback>
      </mc:AlternateContent>
      <p:sp>
        <p:nvSpPr>
          <p:cNvPr id="75" name="矩形 74"/>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8"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9"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0"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1"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0"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1"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2"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36"/>
          <p:cNvCxnSpPr>
            <a:stCxn id="80" idx="6"/>
            <a:endCxn id="92"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37"/>
          <p:cNvCxnSpPr>
            <a:stCxn id="80" idx="6"/>
            <a:endCxn id="93"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1"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71733" name="方程式" r:id="rId37" imgW="88560" imgH="164880" progId="Equation.3">
                  <p:embed/>
                </p:oleObj>
              </mc:Choice>
              <mc:Fallback>
                <p:oleObj name="方程式" r:id="rId37" imgW="88560" imgH="164880" progId="Equation.3">
                  <p:embed/>
                  <p:pic>
                    <p:nvPicPr>
                      <p:cNvPr id="0" name=""/>
                      <p:cNvPicPr>
                        <a:picLocks noChangeAspect="1" noChangeArrowheads="1"/>
                      </p:cNvPicPr>
                      <p:nvPr/>
                    </p:nvPicPr>
                    <p:blipFill>
                      <a:blip r:embed="rId38"/>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71734" name="方程式" r:id="rId39" imgW="126720" imgH="164880" progId="Equation.3">
                  <p:embed/>
                </p:oleObj>
              </mc:Choice>
              <mc:Fallback>
                <p:oleObj name="方程式" r:id="rId39" imgW="126720" imgH="164880" progId="Equation.3">
                  <p:embed/>
                  <p:pic>
                    <p:nvPicPr>
                      <p:cNvPr id="0" name=""/>
                      <p:cNvPicPr>
                        <a:picLocks noChangeAspect="1" noChangeArrowheads="1"/>
                      </p:cNvPicPr>
                      <p:nvPr/>
                    </p:nvPicPr>
                    <p:blipFill>
                      <a:blip r:embed="rId40"/>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71735" name="方程式" r:id="rId41" imgW="126720" imgH="190440" progId="Equation.3">
                  <p:embed/>
                </p:oleObj>
              </mc:Choice>
              <mc:Fallback>
                <p:oleObj name="方程式" r:id="rId41" imgW="126720" imgH="190440" progId="Equation.3">
                  <p:embed/>
                  <p:pic>
                    <p:nvPicPr>
                      <p:cNvPr id="0" name=""/>
                      <p:cNvPicPr>
                        <a:picLocks noChangeAspect="1" noChangeArrowheads="1"/>
                      </p:cNvPicPr>
                      <p:nvPr/>
                    </p:nvPicPr>
                    <p:blipFill>
                      <a:blip r:embed="rId42"/>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71736" name="方程式" r:id="rId43" imgW="88560" imgH="164880" progId="Equation.3">
                  <p:embed/>
                </p:oleObj>
              </mc:Choice>
              <mc:Fallback>
                <p:oleObj name="方程式" r:id="rId43" imgW="88560" imgH="164880" progId="Equation.3">
                  <p:embed/>
                  <p:pic>
                    <p:nvPicPr>
                      <p:cNvPr id="0" name=""/>
                      <p:cNvPicPr>
                        <a:picLocks noChangeAspect="1" noChangeArrowheads="1"/>
                      </p:cNvPicPr>
                      <p:nvPr/>
                    </p:nvPicPr>
                    <p:blipFill>
                      <a:blip r:embed="rId38"/>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71737" name="方程式" r:id="rId44" imgW="126720" imgH="164880" progId="Equation.3">
                  <p:embed/>
                </p:oleObj>
              </mc:Choice>
              <mc:Fallback>
                <p:oleObj name="方程式" r:id="rId44" imgW="126720" imgH="164880" progId="Equation.3">
                  <p:embed/>
                  <p:pic>
                    <p:nvPicPr>
                      <p:cNvPr id="0" name=""/>
                      <p:cNvPicPr>
                        <a:picLocks noChangeAspect="1" noChangeArrowheads="1"/>
                      </p:cNvPicPr>
                      <p:nvPr/>
                    </p:nvPicPr>
                    <p:blipFill>
                      <a:blip r:embed="rId40"/>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71738" name="方程式" r:id="rId45" imgW="88560" imgH="164880" progId="Equation.3">
                  <p:embed/>
                </p:oleObj>
              </mc:Choice>
              <mc:Fallback>
                <p:oleObj name="方程式" r:id="rId45" imgW="88560" imgH="164880" progId="Equation.3">
                  <p:embed/>
                  <p:pic>
                    <p:nvPicPr>
                      <p:cNvPr id="0" name=""/>
                      <p:cNvPicPr>
                        <a:picLocks noChangeAspect="1" noChangeArrowheads="1"/>
                      </p:cNvPicPr>
                      <p:nvPr/>
                    </p:nvPicPr>
                    <p:blipFill>
                      <a:blip r:embed="rId46"/>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7" name="直線單箭頭接點 44"/>
          <p:cNvCxnSpPr>
            <a:stCxn id="81" idx="6"/>
            <a:endCxn id="92"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45"/>
          <p:cNvCxnSpPr>
            <a:endCxn id="92"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46"/>
          <p:cNvCxnSpPr>
            <a:endCxn id="93"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0" name="文本框 119"/>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1" name="文本框 120"/>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3" name="文本框 122"/>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5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5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6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707497" y="4901310"/>
                <a:ext cx="72930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26" name="矩形 125"/>
              <p:cNvSpPr>
                <a:spLocks noRot="1" noChangeAspect="1" noMove="1" noResize="1" noEditPoints="1" noAdjustHandles="1" noChangeArrowheads="1" noChangeShapeType="1" noTextEdit="1"/>
              </p:cNvSpPr>
              <p:nvPr/>
            </p:nvSpPr>
            <p:spPr>
              <a:xfrm>
                <a:off x="5707497" y="4901310"/>
                <a:ext cx="729302" cy="476990"/>
              </a:xfrm>
              <a:prstGeom prst="rect">
                <a:avLst/>
              </a:prstGeom>
              <a:blipFill rotWithShape="0">
                <a:blip r:embed="rId6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2787376" y="4906391"/>
                <a:ext cx="102265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127" name="矩形 126"/>
              <p:cNvSpPr>
                <a:spLocks noRot="1" noChangeAspect="1" noMove="1" noResize="1" noEditPoints="1" noAdjustHandles="1" noChangeArrowheads="1" noChangeShapeType="1" noTextEdit="1"/>
              </p:cNvSpPr>
              <p:nvPr/>
            </p:nvSpPr>
            <p:spPr>
              <a:xfrm>
                <a:off x="2787376" y="4906391"/>
                <a:ext cx="1022652" cy="476990"/>
              </a:xfrm>
              <a:prstGeom prst="rect">
                <a:avLst/>
              </a:prstGeom>
              <a:blipFill rotWithShape="0">
                <a:blip r:embed="rId6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6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6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6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31" name="矩形 130"/>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66"/>
                <a:stretch>
                  <a:fillRect/>
                </a:stretch>
              </a:blipFill>
            </p:spPr>
            <p:txBody>
              <a:bodyPr/>
              <a:lstStyle/>
              <a:p>
                <a:r>
                  <a:rPr lang="zh-CN" altLang="en-US">
                    <a:noFill/>
                  </a:rPr>
                  <a:t> </a:t>
                </a:r>
              </a:p>
            </p:txBody>
          </p:sp>
        </mc:Fallback>
      </mc:AlternateContent>
      <p:grpSp>
        <p:nvGrpSpPr>
          <p:cNvPr id="64" name="群組 51"/>
          <p:cNvGrpSpPr/>
          <p:nvPr/>
        </p:nvGrpSpPr>
        <p:grpSpPr>
          <a:xfrm>
            <a:off x="4886941" y="5556544"/>
            <a:ext cx="1427039" cy="903735"/>
            <a:chOff x="-511288" y="5350007"/>
            <a:chExt cx="1427039" cy="903735"/>
          </a:xfrm>
        </p:grpSpPr>
        <p:grpSp>
          <p:nvGrpSpPr>
            <p:cNvPr id="65" name="群組 49"/>
            <p:cNvGrpSpPr/>
            <p:nvPr/>
          </p:nvGrpSpPr>
          <p:grpSpPr>
            <a:xfrm>
              <a:off x="-511288" y="5756645"/>
              <a:ext cx="1427039" cy="497097"/>
              <a:chOff x="590519" y="6120573"/>
              <a:chExt cx="1427039" cy="497097"/>
            </a:xfrm>
          </p:grpSpPr>
          <p:sp>
            <p:nvSpPr>
              <p:cNvPr id="67"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68"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71739" name="方程式" r:id="rId67" imgW="203040" imgH="228600" progId="Equation.3">
                      <p:embed/>
                    </p:oleObj>
                  </mc:Choice>
                  <mc:Fallback>
                    <p:oleObj name="方程式" r:id="rId67" imgW="203040" imgH="228600" progId="Equation.3">
                      <p:embed/>
                      <p:pic>
                        <p:nvPicPr>
                          <p:cNvPr id="0" name=""/>
                          <p:cNvPicPr>
                            <a:picLocks noChangeAspect="1" noChangeArrowheads="1"/>
                          </p:cNvPicPr>
                          <p:nvPr/>
                        </p:nvPicPr>
                        <p:blipFill>
                          <a:blip r:embed="rId68"/>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6"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71740" name="方程式" r:id="rId69" imgW="88560" imgH="177480" progId="Equation.3">
                    <p:embed/>
                  </p:oleObj>
                </mc:Choice>
                <mc:Fallback>
                  <p:oleObj name="方程式" r:id="rId69" imgW="88560" imgH="177480" progId="Equation.3">
                    <p:embed/>
                    <p:pic>
                      <p:nvPicPr>
                        <p:cNvPr id="0" name=""/>
                        <p:cNvPicPr>
                          <a:picLocks noChangeAspect="1" noChangeArrowheads="1"/>
                        </p:cNvPicPr>
                        <p:nvPr/>
                      </p:nvPicPr>
                      <p:blipFill>
                        <a:blip r:embed="rId70"/>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9" name="群組 52"/>
          <p:cNvGrpSpPr/>
          <p:nvPr/>
        </p:nvGrpSpPr>
        <p:grpSpPr>
          <a:xfrm>
            <a:off x="1845331" y="5487356"/>
            <a:ext cx="1834874" cy="953237"/>
            <a:chOff x="4730146" y="6147237"/>
            <a:chExt cx="1834874" cy="953237"/>
          </a:xfrm>
        </p:grpSpPr>
        <p:grpSp>
          <p:nvGrpSpPr>
            <p:cNvPr id="70" name="群組 9"/>
            <p:cNvGrpSpPr/>
            <p:nvPr/>
          </p:nvGrpSpPr>
          <p:grpSpPr>
            <a:xfrm>
              <a:off x="5190419" y="6147237"/>
              <a:ext cx="1374601" cy="461665"/>
              <a:chOff x="1627412" y="1029458"/>
              <a:chExt cx="1374601" cy="461665"/>
            </a:xfrm>
          </p:grpSpPr>
          <p:sp>
            <p:nvSpPr>
              <p:cNvPr id="133"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34"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71741" name="方程式" r:id="rId71" imgW="279360" imgH="177480" progId="Equation.3">
                      <p:embed/>
                    </p:oleObj>
                  </mc:Choice>
                  <mc:Fallback>
                    <p:oleObj name="方程式" r:id="rId71" imgW="279360" imgH="177480" progId="Equation.3">
                      <p:embed/>
                      <p:pic>
                        <p:nvPicPr>
                          <p:cNvPr id="0" name=""/>
                          <p:cNvPicPr>
                            <a:picLocks noChangeAspect="1" noChangeArrowheads="1"/>
                          </p:cNvPicPr>
                          <p:nvPr/>
                        </p:nvPicPr>
                        <p:blipFill>
                          <a:blip r:embed="rId72"/>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 name="群組 50"/>
            <p:cNvGrpSpPr/>
            <p:nvPr/>
          </p:nvGrpSpPr>
          <p:grpSpPr>
            <a:xfrm>
              <a:off x="4730146" y="6590582"/>
              <a:ext cx="1568894" cy="509892"/>
              <a:chOff x="3460582" y="6120573"/>
              <a:chExt cx="1568894" cy="509892"/>
            </a:xfrm>
          </p:grpSpPr>
          <p:sp>
            <p:nvSpPr>
              <p:cNvPr id="72"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132"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71742" name="方程式" r:id="rId73" imgW="279360" imgH="228600" progId="Equation.DSMT4">
                      <p:embed/>
                    </p:oleObj>
                  </mc:Choice>
                  <mc:Fallback>
                    <p:oleObj name="方程式" r:id="rId73" imgW="279360" imgH="228600" progId="Equation.DSMT4">
                      <p:embed/>
                      <p:pic>
                        <p:nvPicPr>
                          <p:cNvPr id="0" name=""/>
                          <p:cNvPicPr>
                            <a:picLocks noChangeAspect="1" noChangeArrowheads="1"/>
                          </p:cNvPicPr>
                          <p:nvPr/>
                        </p:nvPicPr>
                        <p:blipFill>
                          <a:blip r:embed="rId74"/>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5" name="矩形 134"/>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3407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相邻层输出之间的关系</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6986577" y="2178201"/>
                <a:ext cx="3863365"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sSup>
                        <m:sSupPr>
                          <m:ctrlPr>
                            <a:rPr kumimoji="1" lang="mr-IN" altLang="zh-CN" sz="2800" i="1">
                              <a:latin typeface="Cambria Math" charset="0"/>
                              <a:ea typeface="Cambria Math" charset="0"/>
                              <a:cs typeface="Cambria Math" charset="0"/>
                            </a:rPr>
                          </m:ctrlPr>
                        </m:sSupPr>
                        <m:e>
                          <m:r>
                            <a:rPr kumimoji="1" lang="en-US" altLang="zh-CN" sz="2800" b="1">
                              <a:latin typeface="Cambria Math" charset="0"/>
                              <a:ea typeface="Cambria Math" charset="0"/>
                              <a:cs typeface="Cambria Math" charset="0"/>
                            </a:rPr>
                            <m:t>𝐖</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b="0" i="1" smtClean="0">
                              <a:latin typeface="Cambria Math" charset="0"/>
                            </a:rPr>
                            <m:t>−1</m:t>
                          </m:r>
                          <m:r>
                            <a:rPr kumimoji="1" lang="en-US" altLang="zh-CN" sz="2800" i="1">
                              <a:latin typeface="Cambria Math" charset="0"/>
                            </a:rPr>
                            <m:t>)</m:t>
                          </m:r>
                        </m:sup>
                      </m:sSup>
                      <m:r>
                        <a:rPr kumimoji="1" lang="en-US" altLang="zh-CN" sz="2800" b="0" i="1" smtClean="0">
                          <a:latin typeface="Cambria Math" charset="0"/>
                        </a:rPr>
                        <m:t>+</m:t>
                      </m:r>
                      <m:sSup>
                        <m:sSupPr>
                          <m:ctrlPr>
                            <a:rPr kumimoji="1" lang="en-US" altLang="zh-CN" sz="2800" i="1">
                              <a:latin typeface="Cambria Math" charset="0"/>
                            </a:rPr>
                          </m:ctrlPr>
                        </m:sSupPr>
                        <m:e>
                          <m:r>
                            <a:rPr kumimoji="1" lang="en-US" altLang="zh-CN" sz="2800" b="1">
                              <a:latin typeface="Cambria Math" charset="0"/>
                            </a:rPr>
                            <m:t>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6986577" y="2178201"/>
                <a:ext cx="3863365"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86577" y="3277661"/>
                <a:ext cx="237385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charset="0"/>
                              <a:ea typeface="Cambria Math" charset="0"/>
                              <a:cs typeface="Cambria Math" charset="0"/>
                            </a:rPr>
                          </m:ctrlPr>
                        </m:dPr>
                        <m:e>
                          <m:sSup>
                            <m:sSupPr>
                              <m:ctrlPr>
                                <a:rPr kumimoji="1" lang="en-US" altLang="zh-CN" sz="2800" i="1">
                                  <a:latin typeface="Cambria Math" charset="0"/>
                                </a:rPr>
                              </m:ctrlPr>
                            </m:sSupPr>
                            <m:e>
                              <m:r>
                                <a:rPr kumimoji="1" lang="en-US" altLang="zh-CN" sz="2800" b="1" i="0" smtClean="0">
                                  <a:latin typeface="Cambria Math" charset="0"/>
                                </a:rPr>
                                <m:t>𝐳</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86577" y="3277661"/>
                <a:ext cx="2373855"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658130" y="3993316"/>
                <a:ext cx="374262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charset="0"/>
                              <a:ea typeface="Cambria Math" charset="0"/>
                              <a:cs typeface="Cambria Math" charset="0"/>
                            </a:rPr>
                          </m:ctrlPr>
                        </m:dPr>
                        <m:e>
                          <m:sSup>
                            <m:sSupPr>
                              <m:ctrlPr>
                                <a:rPr kumimoji="1" lang="mr-IN" altLang="zh-CN" sz="2800" i="1">
                                  <a:latin typeface="Cambria Math" charset="0"/>
                                  <a:ea typeface="Cambria Math" charset="0"/>
                                  <a:cs typeface="Cambria Math" charset="0"/>
                                </a:rPr>
                              </m:ctrlPr>
                            </m:sSupPr>
                            <m:e>
                              <m:r>
                                <a:rPr kumimoji="1" lang="en-US" altLang="zh-CN" sz="2800" b="1">
                                  <a:latin typeface="Cambria Math" charset="0"/>
                                  <a:ea typeface="Cambria Math" charset="0"/>
                                  <a:cs typeface="Cambria Math" charset="0"/>
                                </a:rPr>
                                <m:t>𝐖</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r>
                            <a:rPr kumimoji="1" lang="en-US" altLang="zh-CN" sz="2800" i="1">
                              <a:latin typeface="Cambria Math" charset="0"/>
                            </a:rPr>
                            <m:t>+</m:t>
                          </m:r>
                          <m:sSup>
                            <m:sSupPr>
                              <m:ctrlPr>
                                <a:rPr kumimoji="1" lang="en-US" altLang="zh-CN" sz="2800" i="1">
                                  <a:latin typeface="Cambria Math" charset="0"/>
                                </a:rPr>
                              </m:ctrlPr>
                            </m:sSupPr>
                            <m:e>
                              <m:r>
                                <a:rPr kumimoji="1" lang="en-US" altLang="zh-CN" sz="2800" b="1">
                                  <a:latin typeface="Cambria Math" charset="0"/>
                                </a:rPr>
                                <m:t>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658130" y="3993316"/>
                <a:ext cx="3742628" cy="578685"/>
              </a:xfrm>
              <a:prstGeom prst="rect">
                <a:avLst/>
              </a:prstGeom>
              <a:blipFill rotWithShape="0">
                <a:blip r:embed="rId5"/>
                <a:stretch>
                  <a:fillRect/>
                </a:stretch>
              </a:blipFill>
            </p:spPr>
            <p:txBody>
              <a:bodyPr/>
              <a:lstStyle/>
              <a:p>
                <a:r>
                  <a:rPr lang="zh-CN" altLang="en-US">
                    <a:noFill/>
                  </a:rPr>
                  <a:t> </a:t>
                </a:r>
              </a:p>
            </p:txBody>
          </p:sp>
        </mc:Fallback>
      </mc:AlternateContent>
      <p:sp>
        <p:nvSpPr>
          <p:cNvPr id="74" name="矩形 73"/>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8"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9"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0"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0"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0"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1"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6"/>
          <p:cNvCxnSpPr>
            <a:stCxn id="79" idx="6"/>
            <a:endCxn id="91"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37"/>
          <p:cNvCxnSpPr>
            <a:stCxn id="79" idx="6"/>
            <a:endCxn id="9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0" name="Object 12"/>
          <p:cNvGraphicFramePr>
            <a:graphicFrameLocks noChangeAspect="1"/>
          </p:cNvGraphicFramePr>
          <p:nvPr>
            <p:extLst/>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spid="_x0000_s372757" name="方程式" r:id="rId6" imgW="88560" imgH="164880" progId="Equation.3">
                  <p:embed/>
                </p:oleObj>
              </mc:Choice>
              <mc:Fallback>
                <p:oleObj name="方程式" r:id="rId6" imgW="88560" imgH="164880" progId="Equation.3">
                  <p:embed/>
                  <p:pic>
                    <p:nvPicPr>
                      <p:cNvPr id="0" name=""/>
                      <p:cNvPicPr>
                        <a:picLocks noChangeAspect="1" noChangeArrowheads="1"/>
                      </p:cNvPicPr>
                      <p:nvPr/>
                    </p:nvPicPr>
                    <p:blipFill>
                      <a:blip r:embed="rId7"/>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 name="Object 12"/>
          <p:cNvGraphicFramePr>
            <a:graphicFrameLocks noChangeAspect="1"/>
          </p:cNvGraphicFramePr>
          <p:nvPr>
            <p:extLst/>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spid="_x0000_s372758" name="方程式" r:id="rId8" imgW="126720" imgH="164880" progId="Equation.3">
                  <p:embed/>
                </p:oleObj>
              </mc:Choice>
              <mc:Fallback>
                <p:oleObj name="方程式" r:id="rId8" imgW="126720" imgH="164880" progId="Equation.3">
                  <p:embed/>
                  <p:pic>
                    <p:nvPicPr>
                      <p:cNvPr id="0" name=""/>
                      <p:cNvPicPr>
                        <a:picLocks noChangeAspect="1" noChangeArrowheads="1"/>
                      </p:cNvPicPr>
                      <p:nvPr/>
                    </p:nvPicPr>
                    <p:blipFill>
                      <a:blip r:embed="rId9"/>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 name="Object 12"/>
          <p:cNvGraphicFramePr>
            <a:graphicFrameLocks noChangeAspect="1"/>
          </p:cNvGraphicFramePr>
          <p:nvPr>
            <p:extLst/>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spid="_x0000_s372759" name="方程式" r:id="rId10" imgW="126720" imgH="190440" progId="Equation.3">
                  <p:embed/>
                </p:oleObj>
              </mc:Choice>
              <mc:Fallback>
                <p:oleObj name="方程式" r:id="rId10" imgW="126720" imgH="190440" progId="Equation.3">
                  <p:embed/>
                  <p:pic>
                    <p:nvPicPr>
                      <p:cNvPr id="0" name=""/>
                      <p:cNvPicPr>
                        <a:picLocks noChangeAspect="1" noChangeArrowheads="1"/>
                      </p:cNvPicPr>
                      <p:nvPr/>
                    </p:nvPicPr>
                    <p:blipFill>
                      <a:blip r:embed="rId11"/>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12"/>
          <p:cNvGraphicFramePr>
            <a:graphicFrameLocks noChangeAspect="1"/>
          </p:cNvGraphicFramePr>
          <p:nvPr>
            <p:extLst/>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spid="_x0000_s372760"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7"/>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 name="Object 12"/>
          <p:cNvGraphicFramePr>
            <a:graphicFrameLocks noChangeAspect="1"/>
          </p:cNvGraphicFramePr>
          <p:nvPr>
            <p:extLst/>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spid="_x0000_s372761"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9"/>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 name="Object 12"/>
          <p:cNvGraphicFramePr>
            <a:graphicFrameLocks noChangeAspect="1"/>
          </p:cNvGraphicFramePr>
          <p:nvPr>
            <p:extLst/>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spid="_x0000_s372762" name="方程式" r:id="rId14" imgW="88560" imgH="164880" progId="Equation.3">
                  <p:embed/>
                </p:oleObj>
              </mc:Choice>
              <mc:Fallback>
                <p:oleObj name="方程式" r:id="rId14" imgW="88560" imgH="164880" progId="Equation.3">
                  <p:embed/>
                  <p:pic>
                    <p:nvPicPr>
                      <p:cNvPr id="0" name=""/>
                      <p:cNvPicPr>
                        <a:picLocks noChangeAspect="1" noChangeArrowheads="1"/>
                      </p:cNvPicPr>
                      <p:nvPr/>
                    </p:nvPicPr>
                    <p:blipFill>
                      <a:blip r:embed="rId15"/>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6" name="直線單箭頭接點 44"/>
          <p:cNvCxnSpPr>
            <a:stCxn id="80" idx="6"/>
            <a:endCxn id="91"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45"/>
          <p:cNvCxnSpPr>
            <a:endCxn id="91"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46"/>
          <p:cNvCxnSpPr>
            <a:endCxn id="92"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文本框 118"/>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9" name="文本框 118"/>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0" name="文本框 119"/>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1" name="文本框 120"/>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3" name="文本框 122"/>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5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5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p:cNvSpPr/>
              <p:nvPr/>
            </p:nvSpPr>
            <p:spPr>
              <a:xfrm>
                <a:off x="5707497" y="4901310"/>
                <a:ext cx="72930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25" name="矩形 124"/>
              <p:cNvSpPr>
                <a:spLocks noRot="1" noChangeAspect="1" noMove="1" noResize="1" noEditPoints="1" noAdjustHandles="1" noChangeArrowheads="1" noChangeShapeType="1" noTextEdit="1"/>
              </p:cNvSpPr>
              <p:nvPr/>
            </p:nvSpPr>
            <p:spPr>
              <a:xfrm>
                <a:off x="5707497" y="4901310"/>
                <a:ext cx="729302" cy="476990"/>
              </a:xfrm>
              <a:prstGeom prst="rect">
                <a:avLst/>
              </a:prstGeom>
              <a:blipFill rotWithShape="0">
                <a:blip r:embed="rId6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2787376" y="4906391"/>
                <a:ext cx="102265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126" name="矩形 125"/>
              <p:cNvSpPr>
                <a:spLocks noRot="1" noChangeAspect="1" noMove="1" noResize="1" noEditPoints="1" noAdjustHandles="1" noChangeArrowheads="1" noChangeShapeType="1" noTextEdit="1"/>
              </p:cNvSpPr>
              <p:nvPr/>
            </p:nvSpPr>
            <p:spPr>
              <a:xfrm>
                <a:off x="2787376" y="4906391"/>
                <a:ext cx="1022652" cy="476990"/>
              </a:xfrm>
              <a:prstGeom prst="rect">
                <a:avLst/>
              </a:prstGeom>
              <a:blipFill rotWithShape="0">
                <a:blip r:embed="rId6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7" name="文本框 126"/>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6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6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6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30" name="矩形 129"/>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65"/>
                <a:stretch>
                  <a:fillRect/>
                </a:stretch>
              </a:blipFill>
            </p:spPr>
            <p:txBody>
              <a:bodyPr/>
              <a:lstStyle/>
              <a:p>
                <a:r>
                  <a:rPr lang="zh-CN" altLang="en-US">
                    <a:noFill/>
                  </a:rPr>
                  <a:t> </a:t>
                </a:r>
              </a:p>
            </p:txBody>
          </p:sp>
        </mc:Fallback>
      </mc:AlternateContent>
      <p:grpSp>
        <p:nvGrpSpPr>
          <p:cNvPr id="63" name="群組 51"/>
          <p:cNvGrpSpPr/>
          <p:nvPr/>
        </p:nvGrpSpPr>
        <p:grpSpPr>
          <a:xfrm>
            <a:off x="4886941" y="5556544"/>
            <a:ext cx="1427039" cy="903735"/>
            <a:chOff x="-511288" y="5350007"/>
            <a:chExt cx="1427039" cy="903735"/>
          </a:xfrm>
        </p:grpSpPr>
        <p:grpSp>
          <p:nvGrpSpPr>
            <p:cNvPr id="64" name="群組 49"/>
            <p:cNvGrpSpPr/>
            <p:nvPr/>
          </p:nvGrpSpPr>
          <p:grpSpPr>
            <a:xfrm>
              <a:off x="-511288" y="5756645"/>
              <a:ext cx="1427039" cy="497097"/>
              <a:chOff x="590519" y="6120573"/>
              <a:chExt cx="1427039" cy="497097"/>
            </a:xfrm>
          </p:grpSpPr>
          <p:sp>
            <p:nvSpPr>
              <p:cNvPr id="66"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67" name="Object 12"/>
              <p:cNvGraphicFramePr>
                <a:graphicFrameLocks noChangeAspect="1"/>
              </p:cNvGraphicFramePr>
              <p:nvPr>
                <p:extLst/>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spid="_x0000_s372763" name="方程式" r:id="rId66" imgW="203040" imgH="228600" progId="Equation.3">
                      <p:embed/>
                    </p:oleObj>
                  </mc:Choice>
                  <mc:Fallback>
                    <p:oleObj name="方程式" r:id="rId66" imgW="203040" imgH="228600" progId="Equation.3">
                      <p:embed/>
                      <p:pic>
                        <p:nvPicPr>
                          <p:cNvPr id="0" name=""/>
                          <p:cNvPicPr>
                            <a:picLocks noChangeAspect="1" noChangeArrowheads="1"/>
                          </p:cNvPicPr>
                          <p:nvPr/>
                        </p:nvPicPr>
                        <p:blipFill>
                          <a:blip r:embed="rId67"/>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5" name="Object 12"/>
            <p:cNvGraphicFramePr>
              <a:graphicFrameLocks noChangeAspect="1"/>
            </p:cNvGraphicFramePr>
            <p:nvPr>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spid="_x0000_s372764" name="方程式" r:id="rId68" imgW="88560" imgH="177480" progId="Equation.3">
                    <p:embed/>
                  </p:oleObj>
                </mc:Choice>
                <mc:Fallback>
                  <p:oleObj name="方程式" r:id="rId68" imgW="88560" imgH="177480" progId="Equation.3">
                    <p:embed/>
                    <p:pic>
                      <p:nvPicPr>
                        <p:cNvPr id="0" name=""/>
                        <p:cNvPicPr>
                          <a:picLocks noChangeAspect="1" noChangeArrowheads="1"/>
                        </p:cNvPicPr>
                        <p:nvPr/>
                      </p:nvPicPr>
                      <p:blipFill>
                        <a:blip r:embed="rId69"/>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52"/>
          <p:cNvGrpSpPr/>
          <p:nvPr/>
        </p:nvGrpSpPr>
        <p:grpSpPr>
          <a:xfrm>
            <a:off x="1845331" y="5487356"/>
            <a:ext cx="1834874" cy="953237"/>
            <a:chOff x="4730146" y="6147237"/>
            <a:chExt cx="1834874" cy="953237"/>
          </a:xfrm>
        </p:grpSpPr>
        <p:grpSp>
          <p:nvGrpSpPr>
            <p:cNvPr id="69" name="群組 9"/>
            <p:cNvGrpSpPr/>
            <p:nvPr/>
          </p:nvGrpSpPr>
          <p:grpSpPr>
            <a:xfrm>
              <a:off x="5190419" y="6147237"/>
              <a:ext cx="1374601" cy="461665"/>
              <a:chOff x="1627412" y="1029458"/>
              <a:chExt cx="1374601" cy="461665"/>
            </a:xfrm>
          </p:grpSpPr>
          <p:sp>
            <p:nvSpPr>
              <p:cNvPr id="131"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32" name="Object 12"/>
              <p:cNvGraphicFramePr>
                <a:graphicFrameLocks noChangeAspect="1"/>
              </p:cNvGraphicFramePr>
              <p:nvPr>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spid="_x0000_s372765" name="方程式" r:id="rId70" imgW="279360" imgH="177480" progId="Equation.3">
                      <p:embed/>
                    </p:oleObj>
                  </mc:Choice>
                  <mc:Fallback>
                    <p:oleObj name="方程式" r:id="rId70" imgW="279360" imgH="177480" progId="Equation.3">
                      <p:embed/>
                      <p:pic>
                        <p:nvPicPr>
                          <p:cNvPr id="0" name=""/>
                          <p:cNvPicPr>
                            <a:picLocks noChangeAspect="1" noChangeArrowheads="1"/>
                          </p:cNvPicPr>
                          <p:nvPr/>
                        </p:nvPicPr>
                        <p:blipFill>
                          <a:blip r:embed="rId71"/>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0" name="群組 50"/>
            <p:cNvGrpSpPr/>
            <p:nvPr/>
          </p:nvGrpSpPr>
          <p:grpSpPr>
            <a:xfrm>
              <a:off x="4730146" y="6590582"/>
              <a:ext cx="1568894" cy="509892"/>
              <a:chOff x="3460582" y="6120573"/>
              <a:chExt cx="1568894" cy="509892"/>
            </a:xfrm>
          </p:grpSpPr>
          <p:sp>
            <p:nvSpPr>
              <p:cNvPr id="71"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2" name="Object 12"/>
              <p:cNvGraphicFramePr>
                <a:graphicFrameLocks noChangeAspect="1"/>
              </p:cNvGraphicFramePr>
              <p:nvPr>
                <p:extLst/>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spid="_x0000_s372766" name="方程式" r:id="rId72" imgW="279360" imgH="228600" progId="Equation.DSMT4">
                      <p:embed/>
                    </p:oleObj>
                  </mc:Choice>
                  <mc:Fallback>
                    <p:oleObj name="方程式" r:id="rId72" imgW="279360" imgH="228600" progId="Equation.DSMT4">
                      <p:embed/>
                      <p:pic>
                        <p:nvPicPr>
                          <p:cNvPr id="0" name=""/>
                          <p:cNvPicPr>
                            <a:picLocks noChangeAspect="1" noChangeArrowheads="1"/>
                          </p:cNvPicPr>
                          <p:nvPr/>
                        </p:nvPicPr>
                        <p:blipFill>
                          <a:blip r:embed="rId73"/>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3" name="矩形 132"/>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61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rgbClr val="FFFFFF"/>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510173"/>
            <a:ext cx="507468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rgbClr val="FFFFFF">
                  <a:lumMod val="65000"/>
                </a:srgb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rgbClr val="FFFFFF">
                  <a:lumMod val="65000"/>
                </a:srgb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模型训练：反向</a:t>
            </a:r>
            <a:r>
              <a:rPr kumimoji="1" lang="zh-CN" altLang="en-US" sz="2800" dirty="0" smtClean="0">
                <a:solidFill>
                  <a:srgbClr val="09405E"/>
                </a:solidFill>
                <a:latin typeface="微软雅黑" panose="020B0503020204020204" pitchFamily="34" charset="-122"/>
                <a:ea typeface="微软雅黑" panose="020B0503020204020204" pitchFamily="34" charset="-122"/>
              </a:rPr>
              <a:t>传播</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卷积神经网络</a:t>
            </a:r>
            <a:endParaRPr kumimoji="1" lang="en-US" altLang="zh-CN" sz="2800" dirty="0" smtClean="0">
              <a:solidFill>
                <a:srgbClr val="FFFFFF">
                  <a:lumMod val="65000"/>
                </a:srgb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FFFFFF">
                    <a:lumMod val="65000"/>
                  </a:srgbClr>
                </a:solidFill>
                <a:latin typeface="微软雅黑" panose="020B0503020204020204" pitchFamily="34" charset="-122"/>
                <a:ea typeface="微软雅黑" panose="020B0503020204020204" pitchFamily="34" charset="-122"/>
              </a:rPr>
              <a:t>循环神经</a:t>
            </a: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网络</a:t>
            </a:r>
            <a:endParaRPr kumimoji="1" lang="en-US" altLang="zh-CN" sz="2800" dirty="0" smtClean="0">
              <a:solidFill>
                <a:srgbClr val="FFFFFF">
                  <a:lumMod val="65000"/>
                </a:srgb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跳接网络</a:t>
            </a:r>
            <a:r>
              <a:rPr kumimoji="1" lang="zh-CN" altLang="en-US" sz="2800" dirty="0" smtClean="0">
                <a:solidFill>
                  <a:srgbClr val="FFFFFF">
                    <a:lumMod val="65000"/>
                  </a:srgbClr>
                </a:solidFill>
                <a:latin typeface="微软雅黑" panose="020B0503020204020204" pitchFamily="34" charset="-122"/>
                <a:ea typeface="微软雅黑" panose="020B0503020204020204" pitchFamily="34" charset="-122"/>
              </a:rPr>
              <a:t>结构</a:t>
            </a:r>
            <a:endParaRPr kumimoji="1" lang="en-US" altLang="zh-CN" sz="2800" dirty="0">
              <a:solidFill>
                <a:srgbClr val="FFFFFF">
                  <a:lumMod val="6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499216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目标函数</a:t>
            </a:r>
            <a:endParaRPr lang="zh-TW" altLang="en-US" dirty="0"/>
          </a:p>
        </p:txBody>
      </p:sp>
      <p:sp>
        <p:nvSpPr>
          <p:cNvPr id="19" name="矩形 18"/>
          <p:cNvSpPr/>
          <p:nvPr/>
        </p:nvSpPr>
        <p:spPr>
          <a:xfrm>
            <a:off x="2182850" y="231591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2" name="矩形 21"/>
          <p:cNvSpPr/>
          <p:nvPr/>
        </p:nvSpPr>
        <p:spPr>
          <a:xfrm>
            <a:off x="2182848" y="3263018"/>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7" name="矩形 26"/>
          <p:cNvSpPr/>
          <p:nvPr/>
        </p:nvSpPr>
        <p:spPr>
          <a:xfrm>
            <a:off x="2936126" y="231848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936126" y="325719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936126" y="561271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993752" y="4948412"/>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3067017" y="4936769"/>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504743" y="265166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501782" y="359877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501781" y="595429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904992" y="264646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902031" y="359356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902030" y="594908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353362" y="2315913"/>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2" name="矩形 41"/>
          <p:cNvSpPr/>
          <p:nvPr/>
        </p:nvSpPr>
        <p:spPr>
          <a:xfrm>
            <a:off x="4353361" y="3263018"/>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5" name="矩形 44"/>
          <p:cNvSpPr/>
          <p:nvPr/>
        </p:nvSpPr>
        <p:spPr>
          <a:xfrm>
            <a:off x="4353360" y="5624362"/>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7" name="矩形 46"/>
          <p:cNvSpPr/>
          <p:nvPr/>
        </p:nvSpPr>
        <p:spPr>
          <a:xfrm>
            <a:off x="5321551" y="2315913"/>
            <a:ext cx="35963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5321550" y="3263018"/>
            <a:ext cx="35964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5321550" y="5624362"/>
            <a:ext cx="35357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53" name="左-右雙向箭號 52"/>
          <p:cNvSpPr/>
          <p:nvPr/>
        </p:nvSpPr>
        <p:spPr>
          <a:xfrm>
            <a:off x="4663136" y="260788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657774" y="352858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657708" y="5869594"/>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9" name="文字方塊 58"/>
          <p:cNvSpPr txBox="1"/>
          <p:nvPr/>
        </p:nvSpPr>
        <p:spPr>
          <a:xfrm rot="5400000">
            <a:off x="4155286" y="4984933"/>
            <a:ext cx="828675"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5158382" y="497202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5" name="矩形 64"/>
          <p:cNvSpPr/>
          <p:nvPr/>
        </p:nvSpPr>
        <p:spPr>
          <a:xfrm>
            <a:off x="2179696" y="4169992"/>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7" name="矩形 66"/>
          <p:cNvSpPr/>
          <p:nvPr/>
        </p:nvSpPr>
        <p:spPr>
          <a:xfrm>
            <a:off x="2932974" y="41641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498630" y="450574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898879" y="450053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350208" y="4169992"/>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3" name="矩形 72"/>
          <p:cNvSpPr/>
          <p:nvPr/>
        </p:nvSpPr>
        <p:spPr>
          <a:xfrm>
            <a:off x="5318398" y="4169992"/>
            <a:ext cx="362792"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75" name="左-右雙向箭號 74"/>
          <p:cNvSpPr/>
          <p:nvPr/>
        </p:nvSpPr>
        <p:spPr>
          <a:xfrm>
            <a:off x="4654622" y="4435561"/>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0" name="圖片 89"/>
          <p:cNvPicPr preferRelativeResize="0">
            <a:picLocks/>
          </p:cNvPicPr>
          <p:nvPr/>
        </p:nvPicPr>
        <p:blipFill>
          <a:blip r:embed="rId3"/>
          <a:stretch>
            <a:fillRect/>
          </a:stretch>
        </p:blipFill>
        <p:spPr>
          <a:xfrm>
            <a:off x="1323754" y="2332337"/>
            <a:ext cx="720000" cy="720000"/>
          </a:xfrm>
          <a:prstGeom prst="rect">
            <a:avLst/>
          </a:prstGeom>
          <a:ln w="38100">
            <a:solidFill>
              <a:schemeClr val="tx1"/>
            </a:solidFill>
          </a:ln>
        </p:spPr>
      </p:pic>
      <p:pic>
        <p:nvPicPr>
          <p:cNvPr id="92" name="圖片 91"/>
          <p:cNvPicPr preferRelativeResize="0">
            <a:picLocks/>
          </p:cNvPicPr>
          <p:nvPr/>
        </p:nvPicPr>
        <p:blipFill>
          <a:blip r:embed="rId4"/>
          <a:stretch>
            <a:fillRect/>
          </a:stretch>
        </p:blipFill>
        <p:spPr>
          <a:xfrm>
            <a:off x="1303004" y="3276732"/>
            <a:ext cx="720000" cy="720000"/>
          </a:xfrm>
          <a:prstGeom prst="rect">
            <a:avLst/>
          </a:prstGeom>
          <a:ln w="38100">
            <a:solidFill>
              <a:schemeClr val="tx1"/>
            </a:solidFill>
          </a:ln>
        </p:spPr>
      </p:pic>
      <p:pic>
        <p:nvPicPr>
          <p:cNvPr id="93" name="圖片 92"/>
          <p:cNvPicPr preferRelativeResize="0">
            <a:picLocks/>
          </p:cNvPicPr>
          <p:nvPr/>
        </p:nvPicPr>
        <p:blipFill>
          <a:blip r:embed="rId5"/>
          <a:stretch>
            <a:fillRect/>
          </a:stretch>
        </p:blipFill>
        <p:spPr>
          <a:xfrm>
            <a:off x="1303004" y="4157325"/>
            <a:ext cx="720000" cy="720000"/>
          </a:xfrm>
          <a:prstGeom prst="rect">
            <a:avLst/>
          </a:prstGeom>
          <a:ln w="38100">
            <a:solidFill>
              <a:schemeClr val="tx1"/>
            </a:solidFill>
          </a:ln>
        </p:spPr>
      </p:pic>
      <p:pic>
        <p:nvPicPr>
          <p:cNvPr id="94" name="圖片 93"/>
          <p:cNvPicPr preferRelativeResize="0">
            <a:picLocks/>
          </p:cNvPicPr>
          <p:nvPr/>
        </p:nvPicPr>
        <p:blipFill>
          <a:blip r:embed="rId6"/>
          <a:stretch>
            <a:fillRect/>
          </a:stretch>
        </p:blipFill>
        <p:spPr>
          <a:xfrm>
            <a:off x="1303004" y="5612716"/>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7186707" y="2423877"/>
                <a:ext cx="3644267"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rPr>
                        <m:t>𝐽</m:t>
                      </m:r>
                      <m:d>
                        <m:dPr>
                          <m:ctrlPr>
                            <a:rPr lang="en-US" altLang="zh-TW" sz="2800" i="1">
                              <a:latin typeface="Cambria Math" charset="0"/>
                            </a:rPr>
                          </m:ctrlPr>
                        </m:dPr>
                        <m:e>
                          <m:r>
                            <a:rPr lang="zh-TW" altLang="en-US" sz="2800" b="1" i="0">
                              <a:latin typeface="Cambria Math" panose="02040503050406030204" pitchFamily="18" charset="0"/>
                            </a:rPr>
                            <m:t>𝛉</m:t>
                          </m:r>
                        </m:e>
                      </m:d>
                      <m:r>
                        <a:rPr lang="en-US" altLang="zh-TW" sz="2800" i="1">
                          <a:latin typeface="Cambria Math" panose="02040503050406030204" pitchFamily="18" charset="0"/>
                        </a:rPr>
                        <m:t>=</m:t>
                      </m:r>
                      <m:nary>
                        <m:naryPr>
                          <m:chr m:val="∑"/>
                          <m:ctrlPr>
                            <a:rPr lang="en-US" altLang="zh-TW" sz="2800" i="1">
                              <a:latin typeface="Cambria Math" charset="0"/>
                            </a:rPr>
                          </m:ctrlPr>
                        </m:naryPr>
                        <m:sub>
                          <m:r>
                            <a:rPr lang="en-US" altLang="zh-TW" sz="2800" b="0" i="1" smtClean="0">
                              <a:latin typeface="Cambria Math" charset="0"/>
                            </a:rPr>
                            <m:t>𝑖</m:t>
                          </m:r>
                          <m:r>
                            <a:rPr lang="en-US" altLang="zh-TW" sz="2800" i="1">
                              <a:latin typeface="Cambria Math" panose="02040503050406030204" pitchFamily="18" charset="0"/>
                            </a:rPr>
                            <m:t>=1</m:t>
                          </m:r>
                        </m:sub>
                        <m:sup>
                          <m:r>
                            <a:rPr lang="en-US" altLang="zh-TW" sz="2800" b="0" i="1" smtClean="0">
                              <a:latin typeface="Cambria Math" charset="0"/>
                            </a:rPr>
                            <m:t>𝑁</m:t>
                          </m:r>
                        </m:sup>
                        <m:e>
                          <m:sSub>
                            <m:sSubPr>
                              <m:ctrlPr>
                                <a:rPr lang="en-US" altLang="zh-TW" sz="2800" i="1" smtClean="0">
                                  <a:latin typeface="Cambria Math" charset="0"/>
                                </a:rPr>
                              </m:ctrlPr>
                            </m:sSubPr>
                            <m:e>
                              <m:r>
                                <a:rPr lang="en-US" altLang="zh-TW" sz="2800" b="0" i="1" smtClean="0">
                                  <a:latin typeface="Cambria Math" charset="0"/>
                                </a:rPr>
                                <m:t>𝐿</m:t>
                              </m:r>
                            </m:e>
                            <m:sub>
                              <m:r>
                                <a:rPr lang="en-US" altLang="zh-TW" sz="2800" b="0" i="1" smtClean="0">
                                  <a:latin typeface="Cambria Math" charset="0"/>
                                </a:rPr>
                                <m:t>𝑖</m:t>
                              </m:r>
                            </m:sub>
                          </m:sSub>
                          <m:d>
                            <m:dPr>
                              <m:ctrlPr>
                                <a:rPr lang="en-US" altLang="zh-TW" sz="2800" i="1">
                                  <a:latin typeface="Cambria Math" charset="0"/>
                                </a:rPr>
                              </m:ctrlPr>
                            </m:dPr>
                            <m:e>
                              <m:r>
                                <a:rPr lang="en-US" altLang="zh-TW" sz="2800" b="1" i="1">
                                  <a:latin typeface="Cambria Math" panose="02040503050406030204" pitchFamily="18" charset="0"/>
                                </a:rPr>
                                <m:t>𝒚</m:t>
                              </m:r>
                              <m:r>
                                <m:rPr>
                                  <m:nor/>
                                </m:rPr>
                                <a:rPr lang="zh-TW" altLang="en-US" sz="2800" dirty="0"/>
                                <m:t> </m:t>
                              </m:r>
                              <m:r>
                                <a:rPr lang="en-US" altLang="zh-TW" sz="2800" i="1" dirty="0">
                                  <a:latin typeface="Cambria Math" panose="02040503050406030204" pitchFamily="18" charset="0"/>
                                </a:rPr>
                                <m:t>,</m:t>
                              </m:r>
                              <m:acc>
                                <m:accPr>
                                  <m:chr m:val="̂"/>
                                  <m:ctrlPr>
                                    <a:rPr lang="en-US" altLang="zh-TW" sz="2800" i="1">
                                      <a:latin typeface="Cambria Math" charset="0"/>
                                    </a:rPr>
                                  </m:ctrlPr>
                                </m:accPr>
                                <m:e>
                                  <m:r>
                                    <a:rPr lang="en-US" altLang="zh-TW" sz="2800" b="1" i="1">
                                      <a:latin typeface="Cambria Math" panose="02040503050406030204" pitchFamily="18" charset="0"/>
                                    </a:rPr>
                                    <m:t>𝒚</m:t>
                                  </m:r>
                                </m:e>
                              </m:acc>
                              <m:d>
                                <m:dPr>
                                  <m:ctrlPr>
                                    <a:rPr lang="is-IS" altLang="zh-TW" sz="2800" b="1" i="1" smtClean="0">
                                      <a:latin typeface="Cambria Math" charset="0"/>
                                    </a:rPr>
                                  </m:ctrlPr>
                                </m:dPr>
                                <m:e>
                                  <m:r>
                                    <a:rPr lang="zh-TW" altLang="en-US" sz="2800" b="1">
                                      <a:latin typeface="Cambria Math" panose="02040503050406030204" pitchFamily="18" charset="0"/>
                                    </a:rPr>
                                    <m:t>𝛉</m:t>
                                  </m:r>
                                </m:e>
                              </m:d>
                            </m:e>
                          </m:d>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7186707" y="2423877"/>
                <a:ext cx="3644267" cy="121155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6894234" y="3720921"/>
                <a:ext cx="3367294"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找到使得目标函数最小的网络参数</a:t>
                </a:r>
                <a:r>
                  <a:rPr lang="en-US" altLang="zh-TW" sz="2800" dirty="0" smtClean="0">
                    <a:latin typeface="Microsoft YaHei" charset="-122"/>
                    <a:ea typeface="Microsoft YaHei" charset="-122"/>
                    <a:cs typeface="Microsoft YaHei" charset="-122"/>
                  </a:rPr>
                  <a:t> </a:t>
                </a:r>
                <a14:m>
                  <m:oMath xmlns:m="http://schemas.openxmlformats.org/officeDocument/2006/math">
                    <m:sSup>
                      <m:sSupPr>
                        <m:ctrlPr>
                          <a:rPr lang="en-US" altLang="zh-TW" sz="2800" i="1">
                            <a:latin typeface="Cambria Math" charset="0"/>
                            <a:ea typeface="Microsoft YaHei" charset="-122"/>
                            <a:cs typeface="Microsoft YaHei" charset="-122"/>
                          </a:rPr>
                        </m:ctrlPr>
                      </m:sSupPr>
                      <m:e>
                        <m:r>
                          <a:rPr lang="zh-TW" altLang="en-US" sz="2800" b="1" i="0">
                            <a:latin typeface="Cambria Math" charset="0"/>
                            <a:ea typeface="Microsoft YaHei" charset="-122"/>
                            <a:cs typeface="Microsoft YaHei" charset="-122"/>
                          </a:rPr>
                          <m:t>𝛉</m:t>
                        </m:r>
                      </m:e>
                      <m:sup>
                        <m:r>
                          <a:rPr lang="en-US" altLang="zh-TW" sz="2800" i="1">
                            <a:latin typeface="Cambria Math" charset="0"/>
                            <a:ea typeface="Microsoft YaHei" charset="-122"/>
                            <a:cs typeface="Microsoft YaHei" charset="-122"/>
                          </a:rPr>
                          <m:t>∗</m:t>
                        </m:r>
                      </m:sup>
                    </m:sSup>
                  </m:oMath>
                </a14:m>
                <a:endParaRPr lang="zh-TW" altLang="en-US" sz="2800" dirty="0">
                  <a:latin typeface="Microsoft YaHei" charset="-122"/>
                  <a:ea typeface="Microsoft YaHei" charset="-122"/>
                  <a:cs typeface="Microsoft YaHei" charset="-122"/>
                </a:endParaRPr>
              </a:p>
            </p:txBody>
          </p:sp>
        </mc:Choice>
        <mc:Fallback xmlns="">
          <p:sp>
            <p:nvSpPr>
              <p:cNvPr id="95" name="文字方塊 94"/>
              <p:cNvSpPr txBox="1">
                <a:spLocks noRot="1" noChangeAspect="1" noMove="1" noResize="1" noEditPoints="1" noAdjustHandles="1" noChangeArrowheads="1" noChangeShapeType="1" noTextEdit="1"/>
              </p:cNvSpPr>
              <p:nvPr/>
            </p:nvSpPr>
            <p:spPr>
              <a:xfrm>
                <a:off x="6894234" y="3720921"/>
                <a:ext cx="3367294" cy="954107"/>
              </a:xfrm>
              <a:prstGeom prst="rect">
                <a:avLst/>
              </a:prstGeom>
              <a:blipFill rotWithShape="0">
                <a:blip r:embed="rId8"/>
                <a:stretch>
                  <a:fillRect/>
                </a:stretch>
              </a:blipFill>
            </p:spPr>
            <p:txBody>
              <a:bodyPr/>
              <a:lstStyle/>
              <a:p>
                <a:r>
                  <a:rPr lang="zh-CN" altLang="en-US">
                    <a:noFill/>
                  </a:rPr>
                  <a:t> </a:t>
                </a:r>
              </a:p>
            </p:txBody>
          </p:sp>
        </mc:Fallback>
      </mc:AlternateContent>
      <p:sp>
        <p:nvSpPr>
          <p:cNvPr id="77" name="文字方塊 76"/>
          <p:cNvSpPr txBox="1"/>
          <p:nvPr/>
        </p:nvSpPr>
        <p:spPr>
          <a:xfrm>
            <a:off x="7050646" y="2000711"/>
            <a:ext cx="2369647"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目标函数：</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文本框 3"/>
              <p:cNvSpPr txBox="1"/>
              <p:nvPr/>
            </p:nvSpPr>
            <p:spPr>
              <a:xfrm>
                <a:off x="4615134" y="2754819"/>
                <a:ext cx="67153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𝐿</m:t>
                          </m:r>
                        </m:e>
                        <m:sub>
                          <m:r>
                            <a:rPr kumimoji="1" lang="en-US" altLang="zh-CN" sz="2000" b="0" i="1" smtClean="0">
                              <a:latin typeface="Cambria Math" charset="0"/>
                            </a:rPr>
                            <m:t>1</m:t>
                          </m:r>
                        </m:sub>
                      </m:sSub>
                      <m:r>
                        <a:rPr kumimoji="1" lang="en-US" altLang="zh-CN" sz="2000" b="0" i="1" smtClean="0">
                          <a:latin typeface="Cambria Math" charset="0"/>
                        </a:rPr>
                        <m:t>(</m:t>
                      </m:r>
                      <m:r>
                        <a:rPr kumimoji="1" lang="en-US" altLang="zh-CN" sz="2000" b="1" i="0" smtClean="0">
                          <a:latin typeface="Cambria Math" charset="0"/>
                          <a:ea typeface="Cambria Math" charset="0"/>
                          <a:cs typeface="Cambria Math" charset="0"/>
                        </a:rPr>
                        <m:t>𝛉</m:t>
                      </m:r>
                      <m:r>
                        <a:rPr kumimoji="1" lang="en-US" altLang="zh-CN" sz="2000" b="0" i="1" smtClean="0">
                          <a:latin typeface="Cambria Math" charset="0"/>
                        </a:rPr>
                        <m:t>)</m:t>
                      </m:r>
                    </m:oMath>
                  </m:oMathPara>
                </a14:m>
                <a:endParaRPr kumimoji="1"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4615134" y="2754819"/>
                <a:ext cx="671530" cy="307777"/>
              </a:xfrm>
              <a:prstGeom prst="rect">
                <a:avLst/>
              </a:prstGeom>
              <a:blipFill rotWithShape="0">
                <a:blip r:embed="rId9"/>
                <a:stretch>
                  <a:fillRect l="-8182" t="-2000" r="-13636"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4712670" y="3693603"/>
                <a:ext cx="6774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𝐿</m:t>
                          </m:r>
                        </m:e>
                        <m:sub>
                          <m:r>
                            <a:rPr kumimoji="1" lang="en-US" altLang="zh-CN" sz="2000" b="0" i="1" smtClean="0">
                              <a:latin typeface="Cambria Math" charset="0"/>
                            </a:rPr>
                            <m:t>2</m:t>
                          </m:r>
                        </m:sub>
                      </m:sSub>
                      <m:r>
                        <a:rPr kumimoji="1" lang="en-US" altLang="zh-CN" sz="2000" b="0" i="1" smtClean="0">
                          <a:latin typeface="Cambria Math" charset="0"/>
                        </a:rPr>
                        <m:t>(</m:t>
                      </m:r>
                      <m:r>
                        <a:rPr kumimoji="1" lang="en-US" altLang="zh-CN" sz="2000" b="1" i="0" smtClean="0">
                          <a:latin typeface="Cambria Math" charset="0"/>
                          <a:ea typeface="Cambria Math" charset="0"/>
                          <a:cs typeface="Cambria Math" charset="0"/>
                        </a:rPr>
                        <m:t>𝛉</m:t>
                      </m:r>
                      <m:r>
                        <a:rPr kumimoji="1" lang="en-US" altLang="zh-CN" sz="2000" b="0" i="1" smtClean="0">
                          <a:latin typeface="Cambria Math" charset="0"/>
                        </a:rPr>
                        <m:t>)</m:t>
                      </m:r>
                    </m:oMath>
                  </m:oMathPara>
                </a14:m>
                <a:endParaRPr kumimoji="1" lang="zh-CN" altLang="en-US" sz="2000" dirty="0"/>
              </a:p>
            </p:txBody>
          </p:sp>
        </mc:Choice>
        <mc:Fallback xmlns="">
          <p:sp>
            <p:nvSpPr>
              <p:cNvPr id="78" name="文本框 77"/>
              <p:cNvSpPr txBox="1">
                <a:spLocks noRot="1" noChangeAspect="1" noMove="1" noResize="1" noEditPoints="1" noAdjustHandles="1" noChangeArrowheads="1" noChangeShapeType="1" noTextEdit="1"/>
              </p:cNvSpPr>
              <p:nvPr/>
            </p:nvSpPr>
            <p:spPr>
              <a:xfrm>
                <a:off x="4712670" y="3693603"/>
                <a:ext cx="677493" cy="307777"/>
              </a:xfrm>
              <a:prstGeom prst="rect">
                <a:avLst/>
              </a:prstGeom>
              <a:blipFill rotWithShape="0">
                <a:blip r:embed="rId10"/>
                <a:stretch>
                  <a:fillRect l="-8108" t="-2000" r="-13514"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4660116" y="4624465"/>
                <a:ext cx="6774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𝐿</m:t>
                          </m:r>
                        </m:e>
                        <m:sub>
                          <m:r>
                            <a:rPr kumimoji="1" lang="en-US" altLang="zh-CN" sz="2000" b="0" i="1" smtClean="0">
                              <a:latin typeface="Cambria Math" charset="0"/>
                            </a:rPr>
                            <m:t>3</m:t>
                          </m:r>
                        </m:sub>
                      </m:sSub>
                      <m:r>
                        <a:rPr kumimoji="1" lang="en-US" altLang="zh-CN" sz="2000" b="0" i="1" smtClean="0">
                          <a:latin typeface="Cambria Math" charset="0"/>
                        </a:rPr>
                        <m:t>(</m:t>
                      </m:r>
                      <m:r>
                        <a:rPr kumimoji="1" lang="en-US" altLang="zh-CN" sz="2000" b="1" i="0" smtClean="0">
                          <a:latin typeface="Cambria Math" charset="0"/>
                          <a:ea typeface="Cambria Math" charset="0"/>
                          <a:cs typeface="Cambria Math" charset="0"/>
                        </a:rPr>
                        <m:t>𝛉</m:t>
                      </m:r>
                      <m:r>
                        <a:rPr kumimoji="1" lang="en-US" altLang="zh-CN" sz="2000" b="0" i="1" smtClean="0">
                          <a:latin typeface="Cambria Math" charset="0"/>
                        </a:rPr>
                        <m:t>)</m:t>
                      </m:r>
                    </m:oMath>
                  </m:oMathPara>
                </a14:m>
                <a:endParaRPr kumimoji="1" lang="zh-CN" altLang="en-US" sz="2000" dirty="0"/>
              </a:p>
            </p:txBody>
          </p:sp>
        </mc:Choice>
        <mc:Fallback xmlns="">
          <p:sp>
            <p:nvSpPr>
              <p:cNvPr id="79" name="文本框 78"/>
              <p:cNvSpPr txBox="1">
                <a:spLocks noRot="1" noChangeAspect="1" noMove="1" noResize="1" noEditPoints="1" noAdjustHandles="1" noChangeArrowheads="1" noChangeShapeType="1" noTextEdit="1"/>
              </p:cNvSpPr>
              <p:nvPr/>
            </p:nvSpPr>
            <p:spPr>
              <a:xfrm>
                <a:off x="4660116" y="4624465"/>
                <a:ext cx="677493" cy="307777"/>
              </a:xfrm>
              <a:prstGeom prst="rect">
                <a:avLst/>
              </a:prstGeom>
              <a:blipFill rotWithShape="0">
                <a:blip r:embed="rId11"/>
                <a:stretch>
                  <a:fillRect l="-8036" t="-4000" r="-12500"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4619645" y="6093872"/>
                <a:ext cx="7139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𝐿</m:t>
                          </m:r>
                        </m:e>
                        <m:sub>
                          <m:r>
                            <a:rPr kumimoji="1" lang="en-US" altLang="zh-CN" sz="2000" b="0" i="1" smtClean="0">
                              <a:latin typeface="Cambria Math" charset="0"/>
                            </a:rPr>
                            <m:t>𝑁</m:t>
                          </m:r>
                        </m:sub>
                      </m:sSub>
                      <m:r>
                        <a:rPr kumimoji="1" lang="en-US" altLang="zh-CN" sz="2000" b="0" i="1" smtClean="0">
                          <a:latin typeface="Cambria Math" charset="0"/>
                        </a:rPr>
                        <m:t>(</m:t>
                      </m:r>
                      <m:r>
                        <a:rPr kumimoji="1" lang="en-US" altLang="zh-CN" sz="2000" b="1" i="0" smtClean="0">
                          <a:latin typeface="Cambria Math" charset="0"/>
                          <a:ea typeface="Cambria Math" charset="0"/>
                          <a:cs typeface="Cambria Math" charset="0"/>
                        </a:rPr>
                        <m:t>𝛉</m:t>
                      </m:r>
                      <m:r>
                        <a:rPr kumimoji="1" lang="en-US" altLang="zh-CN" sz="2000" b="0" i="1" smtClean="0">
                          <a:latin typeface="Cambria Math" charset="0"/>
                        </a:rPr>
                        <m:t>)</m:t>
                      </m:r>
                    </m:oMath>
                  </m:oMathPara>
                </a14:m>
                <a:endParaRPr kumimoji="1" lang="zh-CN" altLang="en-US" sz="2000" dirty="0"/>
              </a:p>
            </p:txBody>
          </p:sp>
        </mc:Choice>
        <mc:Fallback xmlns="">
          <p:sp>
            <p:nvSpPr>
              <p:cNvPr id="84" name="文本框 83"/>
              <p:cNvSpPr txBox="1">
                <a:spLocks noRot="1" noChangeAspect="1" noMove="1" noResize="1" noEditPoints="1" noAdjustHandles="1" noChangeArrowheads="1" noChangeShapeType="1" noTextEdit="1"/>
              </p:cNvSpPr>
              <p:nvPr/>
            </p:nvSpPr>
            <p:spPr>
              <a:xfrm>
                <a:off x="4619645" y="6093872"/>
                <a:ext cx="713913" cy="307777"/>
              </a:xfrm>
              <a:prstGeom prst="rect">
                <a:avLst/>
              </a:prstGeom>
              <a:blipFill rotWithShape="0">
                <a:blip r:embed="rId12"/>
                <a:stretch>
                  <a:fillRect l="-8547" t="-4000" r="-12821"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173611" y="2457585"/>
                <a:ext cx="382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1" i="0" smtClean="0">
                              <a:latin typeface="Cambria Math" charset="0"/>
                            </a:rPr>
                            <m:t>𝐱</m:t>
                          </m:r>
                        </m:e>
                        <m:sub>
                          <m:r>
                            <a:rPr kumimoji="1" lang="en-US" altLang="zh-CN" sz="2400" b="0" i="1" smtClean="0">
                              <a:latin typeface="Cambria Math" charset="0"/>
                            </a:rPr>
                            <m:t>1</m:t>
                          </m:r>
                        </m:sub>
                      </m:sSub>
                    </m:oMath>
                  </m:oMathPara>
                </a14:m>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173611" y="2457585"/>
                <a:ext cx="382349" cy="369332"/>
              </a:xfrm>
              <a:prstGeom prst="rect">
                <a:avLst/>
              </a:prstGeom>
              <a:blipFill rotWithShape="0">
                <a:blip r:embed="rId13"/>
                <a:stretch>
                  <a:fillRect l="-11290" r="-6452"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2159240" y="3415971"/>
                <a:ext cx="3831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1" i="0" smtClean="0">
                              <a:latin typeface="Cambria Math" charset="0"/>
                            </a:rPr>
                            <m:t>𝐱</m:t>
                          </m:r>
                        </m:e>
                        <m:sub>
                          <m:r>
                            <a:rPr kumimoji="1" lang="en-US" altLang="zh-CN" sz="2400" b="0" i="1" smtClean="0">
                              <a:latin typeface="Cambria Math" charset="0"/>
                            </a:rPr>
                            <m:t>2</m:t>
                          </m:r>
                        </m:sub>
                      </m:sSub>
                    </m:oMath>
                  </m:oMathPara>
                </a14:m>
                <a:endParaRPr kumimoji="1" lang="zh-CN" altLang="en-US" sz="24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2159240" y="3415971"/>
                <a:ext cx="383182" cy="369332"/>
              </a:xfrm>
              <a:prstGeom prst="rect">
                <a:avLst/>
              </a:prstGeom>
              <a:blipFill rotWithShape="0">
                <a:blip r:embed="rId14"/>
                <a:stretch>
                  <a:fillRect l="-9524" r="-6349"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2159656" y="4329881"/>
                <a:ext cx="3831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1" i="0" smtClean="0">
                              <a:latin typeface="Cambria Math" charset="0"/>
                            </a:rPr>
                            <m:t>𝐱</m:t>
                          </m:r>
                        </m:e>
                        <m:sub>
                          <m:r>
                            <a:rPr kumimoji="1" lang="en-US" altLang="zh-CN" sz="2400" b="0" i="1" smtClean="0">
                              <a:latin typeface="Cambria Math" charset="0"/>
                            </a:rPr>
                            <m:t>3</m:t>
                          </m:r>
                        </m:sub>
                      </m:sSub>
                    </m:oMath>
                  </m:oMathPara>
                </a14:m>
                <a:endParaRPr kumimoji="1" lang="zh-CN" altLang="en-US" sz="24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159656" y="4329881"/>
                <a:ext cx="383182" cy="369332"/>
              </a:xfrm>
              <a:prstGeom prst="rect">
                <a:avLst/>
              </a:prstGeom>
              <a:blipFill rotWithShape="0">
                <a:blip r:embed="rId15"/>
                <a:stretch>
                  <a:fillRect l="-9524" r="-7937" b="-16393"/>
                </a:stretch>
              </a:blipFill>
            </p:spPr>
            <p:txBody>
              <a:bodyPr/>
              <a:lstStyle/>
              <a:p>
                <a:r>
                  <a:rPr lang="zh-CN" altLang="en-US">
                    <a:noFill/>
                  </a:rPr>
                  <a:t> </a:t>
                </a:r>
              </a:p>
            </p:txBody>
          </p:sp>
        </mc:Fallback>
      </mc:AlternateContent>
      <p:sp>
        <p:nvSpPr>
          <p:cNvPr id="88" name="矩形 87"/>
          <p:cNvSpPr/>
          <p:nvPr/>
        </p:nvSpPr>
        <p:spPr>
          <a:xfrm>
            <a:off x="2167504" y="5620840"/>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7" name="文本框 86"/>
              <p:cNvSpPr txBox="1"/>
              <p:nvPr/>
            </p:nvSpPr>
            <p:spPr>
              <a:xfrm>
                <a:off x="2136981" y="5788050"/>
                <a:ext cx="428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b="1" i="0" smtClean="0">
                              <a:latin typeface="Cambria Math" charset="0"/>
                            </a:rPr>
                            <m:t>𝐱</m:t>
                          </m:r>
                        </m:e>
                        <m:sub>
                          <m:r>
                            <a:rPr kumimoji="1" lang="en-US" altLang="zh-CN" sz="2400" b="0" i="1" smtClean="0">
                              <a:latin typeface="Cambria Math" charset="0"/>
                            </a:rPr>
                            <m:t>𝑁</m:t>
                          </m:r>
                        </m:sub>
                      </m:sSub>
                    </m:oMath>
                  </m:oMathPara>
                </a14:m>
                <a:endParaRPr kumimoji="1"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136981" y="5788050"/>
                <a:ext cx="428515" cy="369332"/>
              </a:xfrm>
              <a:prstGeom prst="rect">
                <a:avLst/>
              </a:prstGeom>
              <a:blipFill rotWithShape="0">
                <a:blip r:embed="rId16"/>
                <a:stretch>
                  <a:fillRect l="-10000" r="-571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4338120" y="2467717"/>
                <a:ext cx="355738" cy="35016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acc>
                            <m:accPr>
                              <m:chr m:val="̂"/>
                              <m:ctrlPr>
                                <a:rPr lang="en-US" altLang="zh-TW" sz="2200" b="1" i="1" dirty="0">
                                  <a:latin typeface="Cambria Math" charset="0"/>
                                </a:rPr>
                              </m:ctrlPr>
                            </m:accPr>
                            <m:e>
                              <m:r>
                                <a:rPr lang="en-US" altLang="zh-TW" sz="2200" b="1" i="1" dirty="0">
                                  <a:latin typeface="Cambria Math" charset="0"/>
                                </a:rPr>
                                <m:t>𝒚</m:t>
                              </m:r>
                            </m:e>
                          </m:acc>
                        </m:e>
                        <m:sub>
                          <m:r>
                            <a:rPr kumimoji="1" lang="en-US" altLang="zh-CN" sz="2200" b="0" i="1" smtClean="0">
                              <a:latin typeface="Cambria Math" charset="0"/>
                            </a:rPr>
                            <m:t>1</m:t>
                          </m:r>
                        </m:sub>
                      </m:sSub>
                    </m:oMath>
                  </m:oMathPara>
                </a14:m>
                <a:endParaRPr kumimoji="1" lang="zh-CN" altLang="en-US" sz="22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338120" y="2467717"/>
                <a:ext cx="355738" cy="350160"/>
              </a:xfrm>
              <a:prstGeom prst="rect">
                <a:avLst/>
              </a:prstGeom>
              <a:blipFill rotWithShape="0">
                <a:blip r:embed="rId17"/>
                <a:stretch>
                  <a:fillRect l="-20690" t="-21053" r="-36207" b="-1929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4350208" y="3376020"/>
                <a:ext cx="362792"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acc>
                            <m:accPr>
                              <m:chr m:val="̂"/>
                              <m:ctrlPr>
                                <a:rPr lang="en-US" altLang="zh-TW" sz="2200" b="1" i="1" dirty="0">
                                  <a:latin typeface="Cambria Math" charset="0"/>
                                </a:rPr>
                              </m:ctrlPr>
                            </m:accPr>
                            <m:e>
                              <m:r>
                                <a:rPr lang="en-US" altLang="zh-TW" sz="2200" b="1" i="1" dirty="0">
                                  <a:latin typeface="Cambria Math" charset="0"/>
                                </a:rPr>
                                <m:t>𝒚</m:t>
                              </m:r>
                            </m:e>
                          </m:acc>
                        </m:e>
                        <m:sub>
                          <m:r>
                            <a:rPr kumimoji="1" lang="en-US" altLang="zh-CN" sz="2200" b="0" i="1" smtClean="0">
                              <a:latin typeface="Cambria Math" charset="0"/>
                            </a:rPr>
                            <m:t>2</m:t>
                          </m:r>
                        </m:sub>
                      </m:sSub>
                    </m:oMath>
                  </m:oMathPara>
                </a14:m>
                <a:endParaRPr kumimoji="1" lang="zh-CN" altLang="en-US" sz="22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4350208" y="3376020"/>
                <a:ext cx="362792" cy="338554"/>
              </a:xfrm>
              <a:prstGeom prst="rect">
                <a:avLst/>
              </a:prstGeom>
              <a:blipFill rotWithShape="0">
                <a:blip r:embed="rId18"/>
                <a:stretch>
                  <a:fillRect l="-20339" t="-21818" r="-35593" b="-2363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4353360" y="4310854"/>
                <a:ext cx="362792"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acc>
                            <m:accPr>
                              <m:chr m:val="̂"/>
                              <m:ctrlPr>
                                <a:rPr lang="en-US" altLang="zh-TW" sz="2200" b="1" i="1" dirty="0">
                                  <a:latin typeface="Cambria Math" charset="0"/>
                                </a:rPr>
                              </m:ctrlPr>
                            </m:accPr>
                            <m:e>
                              <m:r>
                                <a:rPr lang="en-US" altLang="zh-TW" sz="2200" b="1" i="1" dirty="0">
                                  <a:latin typeface="Cambria Math" charset="0"/>
                                </a:rPr>
                                <m:t>𝒚</m:t>
                              </m:r>
                            </m:e>
                          </m:acc>
                        </m:e>
                        <m:sub>
                          <m:r>
                            <a:rPr kumimoji="1" lang="en-US" altLang="zh-CN" sz="2200" b="0" i="1" smtClean="0">
                              <a:latin typeface="Cambria Math" charset="0"/>
                            </a:rPr>
                            <m:t>3</m:t>
                          </m:r>
                        </m:sub>
                      </m:sSub>
                    </m:oMath>
                  </m:oMathPara>
                </a14:m>
                <a:endParaRPr kumimoji="1" lang="zh-CN" altLang="en-US" sz="22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4353360" y="4310854"/>
                <a:ext cx="362792" cy="338554"/>
              </a:xfrm>
              <a:prstGeom prst="rect">
                <a:avLst/>
              </a:prstGeom>
              <a:blipFill rotWithShape="0">
                <a:blip r:embed="rId19"/>
                <a:stretch>
                  <a:fillRect l="-18333" t="-19643" r="-35000" b="-232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4327927" y="5785954"/>
                <a:ext cx="404470"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acc>
                            <m:accPr>
                              <m:chr m:val="̂"/>
                              <m:ctrlPr>
                                <a:rPr lang="en-US" altLang="zh-TW" sz="2200" b="1" i="1" dirty="0">
                                  <a:latin typeface="Cambria Math" charset="0"/>
                                </a:rPr>
                              </m:ctrlPr>
                            </m:accPr>
                            <m:e>
                              <m:r>
                                <a:rPr lang="en-US" altLang="zh-TW" sz="2200" b="1" i="1" dirty="0">
                                  <a:latin typeface="Cambria Math" charset="0"/>
                                </a:rPr>
                                <m:t>𝒚</m:t>
                              </m:r>
                            </m:e>
                          </m:acc>
                        </m:e>
                        <m:sub>
                          <m:r>
                            <a:rPr kumimoji="1" lang="en-US" altLang="zh-CN" sz="2200" b="0" i="1" smtClean="0">
                              <a:latin typeface="Cambria Math" charset="0"/>
                            </a:rPr>
                            <m:t>𝑁</m:t>
                          </m:r>
                        </m:sub>
                      </m:sSub>
                    </m:oMath>
                  </m:oMathPara>
                </a14:m>
                <a:endParaRPr kumimoji="1" lang="zh-CN" altLang="en-US" sz="2200" dirty="0"/>
              </a:p>
            </p:txBody>
          </p:sp>
        </mc:Choice>
        <mc:Fallback xmlns="">
          <p:sp>
            <p:nvSpPr>
              <p:cNvPr id="99" name="文本框 98"/>
              <p:cNvSpPr txBox="1">
                <a:spLocks noRot="1" noChangeAspect="1" noMove="1" noResize="1" noEditPoints="1" noAdjustHandles="1" noChangeArrowheads="1" noChangeShapeType="1" noTextEdit="1"/>
              </p:cNvSpPr>
              <p:nvPr/>
            </p:nvSpPr>
            <p:spPr>
              <a:xfrm>
                <a:off x="4327927" y="5785954"/>
                <a:ext cx="404470" cy="338554"/>
              </a:xfrm>
              <a:prstGeom prst="rect">
                <a:avLst/>
              </a:prstGeom>
              <a:blipFill rotWithShape="0">
                <a:blip r:embed="rId20"/>
                <a:stretch>
                  <a:fillRect l="-18182" t="-19643" r="-31818" b="-232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347973" y="4308621"/>
                <a:ext cx="36279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r>
                            <a:rPr kumimoji="1" lang="en-US" altLang="zh-CN" sz="2200" b="1" i="1">
                              <a:latin typeface="Cambria Math" charset="0"/>
                            </a:rPr>
                            <m:t>𝒚</m:t>
                          </m:r>
                        </m:e>
                        <m:sub>
                          <m:r>
                            <a:rPr kumimoji="1" lang="en-US" altLang="zh-CN" sz="2200" b="0" i="1" smtClean="0">
                              <a:latin typeface="Cambria Math" charset="0"/>
                            </a:rPr>
                            <m:t>3</m:t>
                          </m:r>
                        </m:sub>
                      </m:sSub>
                    </m:oMath>
                  </m:oMathPara>
                </a14:m>
                <a:endParaRPr kumimoji="1" lang="zh-CN" alt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347973" y="4308621"/>
                <a:ext cx="362792" cy="338554"/>
              </a:xfrm>
              <a:prstGeom prst="rect">
                <a:avLst/>
              </a:prstGeom>
              <a:blipFill rotWithShape="0">
                <a:blip r:embed="rId21"/>
                <a:stretch>
                  <a:fillRect l="-18333" r="-6667"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5357113" y="2441903"/>
                <a:ext cx="3562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r>
                            <a:rPr kumimoji="1" lang="en-US" altLang="zh-CN" sz="2200" b="1" i="1" smtClean="0">
                              <a:latin typeface="Cambria Math" charset="0"/>
                            </a:rPr>
                            <m:t>𝒚</m:t>
                          </m:r>
                        </m:e>
                        <m:sub>
                          <m:r>
                            <a:rPr kumimoji="1" lang="en-US" altLang="zh-CN" sz="2200" b="0" i="1" smtClean="0">
                              <a:latin typeface="Cambria Math" charset="0"/>
                            </a:rPr>
                            <m:t>1</m:t>
                          </m:r>
                        </m:sub>
                      </m:sSub>
                    </m:oMath>
                  </m:oMathPara>
                </a14:m>
                <a:endParaRPr kumimoji="1" lang="zh-CN" altLang="en-US" sz="2200"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5357113" y="2441903"/>
                <a:ext cx="356251" cy="338554"/>
              </a:xfrm>
              <a:prstGeom prst="rect">
                <a:avLst/>
              </a:prstGeom>
              <a:blipFill rotWithShape="0">
                <a:blip r:embed="rId22"/>
                <a:stretch>
                  <a:fillRect l="-20690" r="-6897"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5318398" y="3431659"/>
                <a:ext cx="36279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r>
                            <a:rPr kumimoji="1" lang="en-US" altLang="zh-CN" sz="2200" b="1" i="1">
                              <a:latin typeface="Cambria Math" charset="0"/>
                            </a:rPr>
                            <m:t>𝒚</m:t>
                          </m:r>
                        </m:e>
                        <m:sub>
                          <m:r>
                            <a:rPr kumimoji="1" lang="en-US" altLang="zh-CN" sz="2200" b="0" i="1" smtClean="0">
                              <a:latin typeface="Cambria Math" charset="0"/>
                            </a:rPr>
                            <m:t>2</m:t>
                          </m:r>
                        </m:sub>
                      </m:sSub>
                    </m:oMath>
                  </m:oMathPara>
                </a14:m>
                <a:endParaRPr kumimoji="1" lang="zh-CN" altLang="en-US" sz="2200"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5318398" y="3431659"/>
                <a:ext cx="362792" cy="338554"/>
              </a:xfrm>
              <a:prstGeom prst="rect">
                <a:avLst/>
              </a:prstGeom>
              <a:blipFill rotWithShape="0">
                <a:blip r:embed="rId23"/>
                <a:stretch>
                  <a:fillRect l="-18333" r="-500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5329312" y="5755247"/>
                <a:ext cx="40447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charset="0"/>
                            </a:rPr>
                          </m:ctrlPr>
                        </m:sSubPr>
                        <m:e>
                          <m:r>
                            <a:rPr kumimoji="1" lang="en-US" altLang="zh-CN" sz="2200" b="1" i="1">
                              <a:latin typeface="Cambria Math" charset="0"/>
                            </a:rPr>
                            <m:t>𝒚</m:t>
                          </m:r>
                        </m:e>
                        <m:sub>
                          <m:r>
                            <a:rPr kumimoji="1" lang="en-US" altLang="zh-CN" sz="2200" b="0" i="1" smtClean="0">
                              <a:latin typeface="Cambria Math" charset="0"/>
                            </a:rPr>
                            <m:t>𝑁</m:t>
                          </m:r>
                        </m:sub>
                      </m:sSub>
                    </m:oMath>
                  </m:oMathPara>
                </a14:m>
                <a:endParaRPr kumimoji="1" lang="zh-CN" altLang="en-US" sz="2200"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5329312" y="5755247"/>
                <a:ext cx="404470" cy="338554"/>
              </a:xfrm>
              <a:prstGeom prst="rect">
                <a:avLst/>
              </a:prstGeom>
              <a:blipFill rotWithShape="0">
                <a:blip r:embed="rId24"/>
                <a:stretch>
                  <a:fillRect l="-16418" r="-4478"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100"/>
              <p:cNvSpPr txBox="1"/>
              <p:nvPr/>
            </p:nvSpPr>
            <p:spPr>
              <a:xfrm>
                <a:off x="7010537" y="5483403"/>
                <a:ext cx="4174604"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charset="0"/>
                        </a:rPr>
                        <m:t>𝐿</m:t>
                      </m:r>
                      <m:d>
                        <m:dPr>
                          <m:ctrlPr>
                            <a:rPr lang="en-US" altLang="zh-TW" sz="2800" i="1">
                              <a:latin typeface="Cambria Math" charset="0"/>
                            </a:rPr>
                          </m:ctrlPr>
                        </m:dPr>
                        <m:e>
                          <m:r>
                            <a:rPr lang="en-US" altLang="zh-TW" sz="2800" b="1" i="1">
                              <a:latin typeface="Cambria Math" panose="02040503050406030204" pitchFamily="18" charset="0"/>
                            </a:rPr>
                            <m:t>𝒚</m:t>
                          </m:r>
                          <m:r>
                            <m:rPr>
                              <m:nor/>
                            </m:rPr>
                            <a:rPr lang="zh-TW" altLang="en-US" sz="2800" dirty="0"/>
                            <m:t> </m:t>
                          </m:r>
                          <m:r>
                            <a:rPr lang="en-US" altLang="zh-TW" sz="2800" i="1" dirty="0">
                              <a:latin typeface="Cambria Math" panose="02040503050406030204" pitchFamily="18" charset="0"/>
                            </a:rPr>
                            <m:t>,</m:t>
                          </m:r>
                          <m:acc>
                            <m:accPr>
                              <m:chr m:val="̂"/>
                              <m:ctrlPr>
                                <a:rPr lang="en-US" altLang="zh-TW" sz="2800" i="1">
                                  <a:latin typeface="Cambria Math" charset="0"/>
                                </a:rPr>
                              </m:ctrlPr>
                            </m:accPr>
                            <m:e>
                              <m:r>
                                <a:rPr lang="en-US" altLang="zh-TW" sz="2800" b="1" i="1">
                                  <a:latin typeface="Cambria Math" panose="02040503050406030204" pitchFamily="18" charset="0"/>
                                </a:rPr>
                                <m:t>𝒚</m:t>
                              </m:r>
                            </m:e>
                          </m:acc>
                          <m:r>
                            <m:rPr>
                              <m:nor/>
                            </m:rPr>
                            <a:rPr lang="zh-TW" altLang="en-US" sz="2800" dirty="0"/>
                            <m:t> </m:t>
                          </m:r>
                        </m:e>
                      </m:d>
                      <m:r>
                        <a:rPr lang="en-US" altLang="zh-TW" sz="2800" i="1">
                          <a:latin typeface="Cambria Math" panose="02040503050406030204" pitchFamily="18" charset="0"/>
                        </a:rPr>
                        <m:t>=−</m:t>
                      </m:r>
                      <m:nary>
                        <m:naryPr>
                          <m:chr m:val="∑"/>
                          <m:ctrlPr>
                            <a:rPr lang="zh-TW" altLang="en-US" sz="2800" i="1">
                              <a:latin typeface="Cambria Math" charset="0"/>
                            </a:rPr>
                          </m:ctrlPr>
                        </m:naryPr>
                        <m:sub>
                          <m:r>
                            <a:rPr lang="en-US" altLang="zh-CN" sz="2800" b="0" i="1" smtClean="0">
                              <a:latin typeface="Cambria Math" charset="0"/>
                            </a:rPr>
                            <m:t>𝑘</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sSub>
                            <m:sSubPr>
                              <m:ctrlPr>
                                <a:rPr lang="en-US" altLang="zh-TW" sz="2800" i="1" smtClean="0">
                                  <a:latin typeface="Cambria Math" charset="0"/>
                                </a:rPr>
                              </m:ctrlPr>
                            </m:sSubPr>
                            <m:e>
                              <m:r>
                                <a:rPr lang="en-US" altLang="zh-TW" sz="2800" b="0" i="1" smtClean="0">
                                  <a:latin typeface="Cambria Math" charset="0"/>
                                </a:rPr>
                                <m:t>𝑦</m:t>
                              </m:r>
                            </m:e>
                            <m:sub>
                              <m:r>
                                <a:rPr lang="en-US" altLang="zh-TW" sz="2800" b="0" i="1" smtClean="0">
                                  <a:latin typeface="Cambria Math" charset="0"/>
                                </a:rPr>
                                <m:t>𝑘</m:t>
                              </m:r>
                            </m:sub>
                          </m:sSub>
                          <m:r>
                            <m:rPr>
                              <m:sty m:val="p"/>
                            </m:rPr>
                            <a:rPr lang="en-US" altLang="zh-CN" sz="2800" i="1" smtClean="0">
                              <a:latin typeface="Cambria Math" charset="0"/>
                            </a:rPr>
                            <m:t>log</m:t>
                          </m:r>
                          <m:d>
                            <m:dPr>
                              <m:ctrlPr>
                                <a:rPr lang="mr-IN" altLang="zh-CN" sz="2800" i="1" smtClean="0">
                                  <a:latin typeface="Cambria Math" charset="0"/>
                                </a:rPr>
                              </m:ctrlPr>
                            </m:dPr>
                            <m:e>
                              <m:sSub>
                                <m:sSubPr>
                                  <m:ctrlPr>
                                    <a:rPr lang="en-US" altLang="zh-TW" sz="2800" i="1">
                                      <a:latin typeface="Cambria Math" charset="0"/>
                                    </a:rPr>
                                  </m:ctrlPr>
                                </m:sSubPr>
                                <m:e>
                                  <m:acc>
                                    <m:accPr>
                                      <m:chr m:val="̂"/>
                                      <m:ctrlPr>
                                        <a:rPr lang="en-US" altLang="zh-TW" sz="2800" i="1" smtClean="0">
                                          <a:latin typeface="Cambria Math" charset="0"/>
                                        </a:rPr>
                                      </m:ctrlPr>
                                    </m:accPr>
                                    <m:e>
                                      <m:r>
                                        <a:rPr lang="en-US" altLang="zh-TW" sz="2800" i="1">
                                          <a:latin typeface="Cambria Math" panose="02040503050406030204" pitchFamily="18" charset="0"/>
                                        </a:rPr>
                                        <m:t>𝑦</m:t>
                                      </m:r>
                                    </m:e>
                                  </m:acc>
                                </m:e>
                                <m:sub>
                                  <m:r>
                                    <a:rPr lang="en-US" altLang="zh-TW" sz="2800" b="0" i="1" smtClean="0">
                                      <a:latin typeface="Cambria Math" charset="0"/>
                                    </a:rPr>
                                    <m:t>𝑘</m:t>
                                  </m:r>
                                </m:sub>
                              </m:sSub>
                            </m:e>
                          </m:d>
                        </m:e>
                      </m:nary>
                    </m:oMath>
                  </m:oMathPara>
                </a14:m>
                <a:endParaRPr lang="zh-TW" altLang="en-US" sz="2800" dirty="0"/>
              </a:p>
            </p:txBody>
          </p:sp>
        </mc:Choice>
        <mc:Fallback xmlns="">
          <p:sp>
            <p:nvSpPr>
              <p:cNvPr id="61" name="文字方塊 100"/>
              <p:cNvSpPr txBox="1">
                <a:spLocks noRot="1" noChangeAspect="1" noMove="1" noResize="1" noEditPoints="1" noAdjustHandles="1" noChangeArrowheads="1" noChangeShapeType="1" noTextEdit="1"/>
              </p:cNvSpPr>
              <p:nvPr/>
            </p:nvSpPr>
            <p:spPr>
              <a:xfrm>
                <a:off x="7010537" y="5483403"/>
                <a:ext cx="4174604" cy="1211294"/>
              </a:xfrm>
              <a:prstGeom prst="rect">
                <a:avLst/>
              </a:prstGeom>
              <a:blipFill rotWithShape="0">
                <a:blip r:embed="rId25"/>
                <a:stretch>
                  <a:fillRect/>
                </a:stretch>
              </a:blipFill>
            </p:spPr>
            <p:txBody>
              <a:bodyPr/>
              <a:lstStyle/>
              <a:p>
                <a:r>
                  <a:rPr lang="zh-CN" altLang="en-US">
                    <a:noFill/>
                  </a:rPr>
                  <a:t> </a:t>
                </a:r>
              </a:p>
            </p:txBody>
          </p:sp>
        </mc:Fallback>
      </mc:AlternateContent>
      <p:sp>
        <p:nvSpPr>
          <p:cNvPr id="62" name="文字方塊 70"/>
          <p:cNvSpPr txBox="1"/>
          <p:nvPr/>
        </p:nvSpPr>
        <p:spPr>
          <a:xfrm>
            <a:off x="7050646" y="5121568"/>
            <a:ext cx="1837322"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smtClean="0">
                <a:latin typeface="Microsoft YaHei" charset="-122"/>
                <a:ea typeface="Microsoft YaHei" charset="-122"/>
                <a:cs typeface="Microsoft YaHei" charset="-122"/>
              </a:rPr>
              <a:t>交叉熵</a:t>
            </a:r>
            <a:endParaRPr lang="en-US" altLang="zh-TW"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3" name="文字方塊 118"/>
              <p:cNvSpPr txBox="1"/>
              <p:nvPr/>
            </p:nvSpPr>
            <p:spPr>
              <a:xfrm>
                <a:off x="949642" y="1413550"/>
                <a:ext cx="11028998"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给定一组网络参数</a:t>
                </a:r>
                <a14:m>
                  <m:oMath xmlns:m="http://schemas.openxmlformats.org/officeDocument/2006/math">
                    <m:r>
                      <a:rPr lang="zh-TW" altLang="en-US" sz="2800" b="1" i="0">
                        <a:latin typeface="Cambria Math" charset="0"/>
                        <a:ea typeface="Microsoft YaHei" charset="-122"/>
                        <a:cs typeface="Microsoft YaHei" charset="-122"/>
                      </a:rPr>
                      <m:t>𝛉</m:t>
                    </m:r>
                  </m:oMath>
                </a14:m>
                <a:r>
                  <a:rPr lang="en-US" altLang="zh-TW"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可以计算每个样本对应的损失函数</a:t>
                </a:r>
                <a14:m>
                  <m:oMath xmlns:m="http://schemas.openxmlformats.org/officeDocument/2006/math">
                    <m:sSub>
                      <m:sSubPr>
                        <m:ctrlPr>
                          <a:rPr lang="en-US" altLang="zh-TW" sz="2800" i="1">
                            <a:latin typeface="Cambria Math" charset="0"/>
                          </a:rPr>
                        </m:ctrlPr>
                      </m:sSubPr>
                      <m:e>
                        <m:r>
                          <a:rPr lang="en-US" altLang="zh-TW" sz="2800" i="1">
                            <a:latin typeface="Cambria Math" charset="0"/>
                          </a:rPr>
                          <m:t>𝐿</m:t>
                        </m:r>
                      </m:e>
                      <m:sub>
                        <m:r>
                          <a:rPr lang="en-US" altLang="zh-TW" sz="2800" i="1">
                            <a:latin typeface="Cambria Math" charset="0"/>
                          </a:rPr>
                          <m:t>𝑖</m:t>
                        </m:r>
                      </m:sub>
                    </m:sSub>
                    <m:d>
                      <m:dPr>
                        <m:ctrlPr>
                          <a:rPr lang="en-US" altLang="zh-TW" sz="2800" i="1">
                            <a:latin typeface="Cambria Math" charset="0"/>
                          </a:rPr>
                        </m:ctrlPr>
                      </m:dPr>
                      <m:e>
                        <m:r>
                          <a:rPr lang="zh-TW" altLang="en-US" sz="2800" b="1">
                            <a:latin typeface="Cambria Math" panose="02040503050406030204" pitchFamily="18" charset="0"/>
                          </a:rPr>
                          <m:t>𝛉</m:t>
                        </m:r>
                      </m:e>
                    </m:d>
                    <m:r>
                      <a:rPr lang="zh-CN" altLang="en-US" sz="2800" b="0" i="0" smtClean="0">
                        <a:latin typeface="Cambria Math" charset="0"/>
                      </a:rPr>
                      <m:t>，</m:t>
                    </m:r>
                  </m:oMath>
                </a14:m>
                <a:endParaRPr lang="zh-TW" altLang="en-US" sz="2800" dirty="0">
                  <a:latin typeface="Microsoft YaHei" charset="-122"/>
                  <a:ea typeface="Microsoft YaHei" charset="-122"/>
                  <a:cs typeface="Microsoft YaHei" charset="-122"/>
                </a:endParaRPr>
              </a:p>
            </p:txBody>
          </p:sp>
        </mc:Choice>
        <mc:Fallback xmlns="">
          <p:sp>
            <p:nvSpPr>
              <p:cNvPr id="63" name="文字方塊 118"/>
              <p:cNvSpPr txBox="1">
                <a:spLocks noRot="1" noChangeAspect="1" noMove="1" noResize="1" noEditPoints="1" noAdjustHandles="1" noChangeArrowheads="1" noChangeShapeType="1" noTextEdit="1"/>
              </p:cNvSpPr>
              <p:nvPr/>
            </p:nvSpPr>
            <p:spPr>
              <a:xfrm>
                <a:off x="949642" y="1413550"/>
                <a:ext cx="11028998" cy="523220"/>
              </a:xfrm>
              <a:prstGeom prst="rect">
                <a:avLst/>
              </a:prstGeom>
              <a:blipFill rotWithShape="0">
                <a:blip r:embed="rId26"/>
                <a:stretch>
                  <a:fillRect l="-1161"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2"/>
              <p:cNvSpPr txBox="1"/>
              <p:nvPr/>
            </p:nvSpPr>
            <p:spPr>
              <a:xfrm>
                <a:off x="978201" y="858543"/>
                <a:ext cx="6186116" cy="484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0" smtClean="0">
                          <a:latin typeface="Cambria Math" charset="0"/>
                          <a:ea typeface="Cambria Math" charset="0"/>
                          <a:cs typeface="Cambria Math" charset="0"/>
                        </a:rPr>
                        <m:t>𝛉</m:t>
                      </m:r>
                      <m:r>
                        <a:rPr lang="en-US" altLang="zh-TW" sz="2800" i="1">
                          <a:latin typeface="Cambria Math" charset="0"/>
                          <a:ea typeface="Cambria Math" charset="0"/>
                          <a:cs typeface="Cambria Math" charset="0"/>
                        </a:rPr>
                        <m:t>=</m:t>
                      </m:r>
                      <m:d>
                        <m:dPr>
                          <m:begChr m:val="{"/>
                          <m:endChr m:val="}"/>
                          <m:ctrlPr>
                            <a:rPr lang="en-US" altLang="zh-TW" sz="2800" i="1">
                              <a:latin typeface="Cambria Math" charset="0"/>
                              <a:ea typeface="Cambria Math" charset="0"/>
                              <a:cs typeface="Cambria Math" charset="0"/>
                            </a:rPr>
                          </m:ctrlPr>
                        </m:dPr>
                        <m:e>
                          <m:sSup>
                            <m:sSupPr>
                              <m:ctrlPr>
                                <a:rPr lang="en-US" altLang="zh-TW" sz="2800" i="1" smtClean="0">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(1)</m:t>
                              </m:r>
                            </m:sup>
                          </m:sSup>
                          <m:r>
                            <a:rPr lang="en-US" altLang="zh-TW" sz="2800" i="1">
                              <a:latin typeface="Cambria Math" charset="0"/>
                              <a:ea typeface="Cambria Math" charset="0"/>
                              <a:cs typeface="Cambria Math" charset="0"/>
                            </a:rPr>
                            <m:t>,</m:t>
                          </m:r>
                          <m:sSup>
                            <m:sSupPr>
                              <m:ctrlPr>
                                <a:rPr lang="en-US" altLang="zh-TW" sz="2800" i="1" smtClean="0">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a:latin typeface="Cambria Math" charset="0"/>
                                  <a:ea typeface="Cambria Math" charset="0"/>
                                  <a:cs typeface="Cambria Math" charset="0"/>
                                </a:rPr>
                                <m:t>𝟏</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2</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i="0" smtClean="0">
                                  <a:latin typeface="Cambria Math" charset="0"/>
                                  <a:ea typeface="Cambria Math" charset="0"/>
                                  <a:cs typeface="Cambria Math" charset="0"/>
                                </a:rPr>
                                <m:t>𝟐</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b="1">
                                  <a:latin typeface="Cambria Math" charset="0"/>
                                  <a:ea typeface="Cambria Math" charset="0"/>
                                  <a:cs typeface="Cambria Math" charset="0"/>
                                </a:rPr>
                                <m:t>)</m:t>
                              </m:r>
                            </m:sup>
                          </m:sSup>
                        </m:e>
                      </m:d>
                    </m:oMath>
                  </m:oMathPara>
                </a14:m>
                <a:endParaRPr lang="zh-TW" altLang="en-US" sz="2800" dirty="0">
                  <a:latin typeface="Cambria Math" charset="0"/>
                  <a:ea typeface="Cambria Math" charset="0"/>
                  <a:cs typeface="Cambria Math" charset="0"/>
                </a:endParaRPr>
              </a:p>
            </p:txBody>
          </p:sp>
        </mc:Choice>
        <mc:Fallback xmlns="">
          <p:sp>
            <p:nvSpPr>
              <p:cNvPr id="64" name="文字方塊 2"/>
              <p:cNvSpPr txBox="1">
                <a:spLocks noRot="1" noChangeAspect="1" noMove="1" noResize="1" noEditPoints="1" noAdjustHandles="1" noChangeArrowheads="1" noChangeShapeType="1" noTextEdit="1"/>
              </p:cNvSpPr>
              <p:nvPr/>
            </p:nvSpPr>
            <p:spPr>
              <a:xfrm>
                <a:off x="978201" y="858543"/>
                <a:ext cx="6186116" cy="484235"/>
              </a:xfrm>
              <a:prstGeom prst="rect">
                <a:avLst/>
              </a:prstGeom>
              <a:blipFill rotWithShape="0">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1089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深度学习引起了极大关注</a:t>
            </a:r>
            <a:endParaRPr kumimoji="1" lang="zh-CN" altLang="en-US" dirty="0"/>
          </a:p>
        </p:txBody>
      </p:sp>
      <p:sp>
        <p:nvSpPr>
          <p:cNvPr id="3" name="内容占位符 2"/>
          <p:cNvSpPr>
            <a:spLocks noGrp="1"/>
          </p:cNvSpPr>
          <p:nvPr>
            <p:ph sz="quarter" idx="10"/>
          </p:nvPr>
        </p:nvSpPr>
        <p:spPr/>
        <p:txBody>
          <a:bodyPr/>
          <a:lstStyle/>
          <a:p>
            <a:r>
              <a:rPr lang="en-US" altLang="zh-CN" dirty="0" smtClean="0"/>
              <a:t>Deep</a:t>
            </a:r>
            <a:r>
              <a:rPr lang="zh-CN" altLang="en-US" dirty="0" smtClean="0"/>
              <a:t> </a:t>
            </a:r>
            <a:r>
              <a:rPr lang="en-US" altLang="zh-CN" dirty="0" smtClean="0"/>
              <a:t>Learning</a:t>
            </a:r>
            <a:r>
              <a:rPr lang="zh-CN" altLang="en-US" dirty="0" smtClean="0"/>
              <a:t> 在</a:t>
            </a:r>
            <a:r>
              <a:rPr lang="en-US" altLang="zh-CN" dirty="0" smtClean="0"/>
              <a:t>Google</a:t>
            </a:r>
            <a:r>
              <a:rPr lang="zh-CN" altLang="en-US" dirty="0" smtClean="0"/>
              <a:t> </a:t>
            </a:r>
            <a:r>
              <a:rPr lang="en-US" altLang="zh-CN" dirty="0" smtClean="0"/>
              <a:t>Trend </a:t>
            </a:r>
            <a:r>
              <a:rPr lang="zh-CN" altLang="en-US" dirty="0" smtClean="0"/>
              <a:t>的热度变化</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69" y="2027936"/>
            <a:ext cx="10058400" cy="2957208"/>
          </a:xfrm>
          <a:prstGeom prst="rect">
            <a:avLst/>
          </a:prstGeom>
        </p:spPr>
      </p:pic>
      <p:sp>
        <p:nvSpPr>
          <p:cNvPr id="6" name="矩形 5"/>
          <p:cNvSpPr/>
          <p:nvPr/>
        </p:nvSpPr>
        <p:spPr>
          <a:xfrm>
            <a:off x="1475232" y="6015702"/>
            <a:ext cx="9413694" cy="369332"/>
          </a:xfrm>
          <a:prstGeom prst="rect">
            <a:avLst/>
          </a:prstGeom>
        </p:spPr>
        <p:txBody>
          <a:bodyPr wrap="square">
            <a:spAutoFit/>
          </a:bodyPr>
          <a:lstStyle/>
          <a:p>
            <a:r>
              <a:rPr lang="zh-CN" altLang="en-US"/>
              <a:t>https://trends.google.com/trends/explore?date=2010-01-01%202020-12-04&amp;q=deep%20learning</a:t>
            </a:r>
          </a:p>
        </p:txBody>
      </p:sp>
    </p:spTree>
    <p:extLst>
      <p:ext uri="{BB962C8B-B14F-4D97-AF65-F5344CB8AC3E}">
        <p14:creationId xmlns:p14="http://schemas.microsoft.com/office/powerpoint/2010/main" val="1453685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梯度下降</a:t>
            </a:r>
            <a:endParaRPr lang="zh-TW" altLang="en-US" dirty="0"/>
          </a:p>
        </p:txBody>
      </p:sp>
      <p:grpSp>
        <p:nvGrpSpPr>
          <p:cNvPr id="4" name="群組 3"/>
          <p:cNvGrpSpPr/>
          <p:nvPr/>
        </p:nvGrpSpPr>
        <p:grpSpPr>
          <a:xfrm>
            <a:off x="1503835" y="1345273"/>
            <a:ext cx="7092867" cy="5319650"/>
            <a:chOff x="706835" y="2011916"/>
            <a:chExt cx="6113826" cy="4585368"/>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363619"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4"/>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369753"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2955900" y="52700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p:nvPr/>
        </p:nvCxnSpPr>
        <p:spPr>
          <a:xfrm flipV="1">
            <a:off x="3077146" y="4580623"/>
            <a:ext cx="224999" cy="7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158395" y="927355"/>
                <a:ext cx="7094738"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假定一个只有两个参数</a:t>
                </a:r>
                <a14:m>
                  <m:oMath xmlns:m="http://schemas.openxmlformats.org/officeDocument/2006/math">
                    <m:r>
                      <a:rPr lang="en-US" altLang="zh-TW" sz="2400" i="1" dirty="0" smtClean="0">
                        <a:latin typeface="Cambria Math" charset="0"/>
                        <a:ea typeface="Microsoft YaHei" charset="-122"/>
                        <a:cs typeface="Microsoft YaHei" charset="-122"/>
                      </a:rPr>
                      <m:t>𝑤</m:t>
                    </m:r>
                    <m:r>
                      <a:rPr lang="en-US" altLang="zh-TW" sz="2400" i="1" baseline="-25000" dirty="0">
                        <a:latin typeface="Cambria Math" charset="0"/>
                        <a:ea typeface="Microsoft YaHei" charset="-122"/>
                        <a:cs typeface="Microsoft YaHei" charset="-122"/>
                      </a:rPr>
                      <m:t>1</m:t>
                    </m:r>
                  </m:oMath>
                </a14:m>
                <a:r>
                  <a:rPr lang="en-US" altLang="zh-TW"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a:t>
                </a:r>
                <a14:m>
                  <m:oMath xmlns:m="http://schemas.openxmlformats.org/officeDocument/2006/math">
                    <m:r>
                      <a:rPr lang="en-US" altLang="zh-TW" sz="2400" i="1" dirty="0" smtClean="0">
                        <a:latin typeface="Cambria Math" charset="0"/>
                        <a:ea typeface="Microsoft YaHei" charset="-122"/>
                        <a:cs typeface="Microsoft YaHei" charset="-122"/>
                      </a:rPr>
                      <m:t>𝑤</m:t>
                    </m:r>
                    <m:r>
                      <a:rPr lang="en-US" altLang="zh-TW" sz="2400" i="1" baseline="-25000" dirty="0" smtClean="0">
                        <a:latin typeface="Cambria Math" charset="0"/>
                        <a:ea typeface="Microsoft YaHei" charset="-122"/>
                        <a:cs typeface="Microsoft YaHei" charset="-122"/>
                      </a:rPr>
                      <m:t>2</m:t>
                    </m:r>
                  </m:oMath>
                </a14:m>
                <a:r>
                  <a:rPr lang="zh-CN" altLang="en-US" sz="2400" dirty="0" smtClean="0">
                    <a:latin typeface="Microsoft YaHei" charset="-122"/>
                    <a:ea typeface="Microsoft YaHei" charset="-122"/>
                    <a:cs typeface="Microsoft YaHei" charset="-122"/>
                  </a:rPr>
                  <a:t>的网络</a:t>
                </a:r>
                <a:endParaRPr lang="zh-TW" altLang="en-US" sz="2400" dirty="0">
                  <a:latin typeface="Microsoft YaHei" charset="-122"/>
                  <a:ea typeface="Microsoft YaHei" charset="-122"/>
                  <a:cs typeface="Microsoft YaHei" charset="-122"/>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158395" y="927355"/>
                <a:ext cx="7094738" cy="461665"/>
              </a:xfrm>
              <a:prstGeom prst="rect">
                <a:avLst/>
              </a:prstGeom>
              <a:blipFill rotWithShape="0">
                <a:blip r:embed="rId7"/>
                <a:stretch>
                  <a:fillRect l="-1375" t="-10526" b="-28947"/>
                </a:stretch>
              </a:blipFill>
            </p:spPr>
            <p:txBody>
              <a:bodyPr/>
              <a:lstStyle/>
              <a:p>
                <a:r>
                  <a:rPr lang="zh-CN" altLang="en-US">
                    <a:noFill/>
                  </a:rPr>
                  <a:t> </a:t>
                </a:r>
              </a:p>
            </p:txBody>
          </p:sp>
        </mc:Fallback>
      </mc:AlternateContent>
      <p:sp>
        <p:nvSpPr>
          <p:cNvPr id="21" name="文字方塊 20"/>
          <p:cNvSpPr txBox="1"/>
          <p:nvPr/>
        </p:nvSpPr>
        <p:spPr>
          <a:xfrm>
            <a:off x="2853120" y="2064817"/>
            <a:ext cx="467868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dirty="0" smtClean="0">
                <a:latin typeface="Microsoft YaHei" charset="-122"/>
                <a:ea typeface="Microsoft YaHei" charset="-122"/>
                <a:cs typeface="Microsoft YaHei" charset="-122"/>
              </a:rPr>
              <a:t>颜色表示目标函数</a:t>
            </a:r>
            <a:r>
              <a:rPr lang="en-US" altLang="zh-CN" sz="2400" i="1" dirty="0" smtClean="0">
                <a:latin typeface="Cambria Math" charset="0"/>
                <a:ea typeface="Cambria Math" charset="0"/>
                <a:cs typeface="Cambria Math" charset="0"/>
              </a:rPr>
              <a:t>J</a:t>
            </a:r>
            <a:r>
              <a:rPr lang="zh-CN" altLang="en-US" sz="2400" dirty="0" smtClean="0">
                <a:latin typeface="Microsoft YaHei" charset="-122"/>
                <a:ea typeface="Microsoft YaHei" charset="-122"/>
                <a:cs typeface="Microsoft YaHei" charset="-122"/>
              </a:rPr>
              <a:t>的值</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2" name="文字方塊 21"/>
              <p:cNvSpPr txBox="1"/>
              <p:nvPr/>
            </p:nvSpPr>
            <p:spPr>
              <a:xfrm>
                <a:off x="8086230" y="1948460"/>
                <a:ext cx="3296471" cy="476990"/>
              </a:xfrm>
              <a:prstGeom prst="rect">
                <a:avLst/>
              </a:prstGeom>
              <a:noFill/>
            </p:spPr>
            <p:txBody>
              <a:bodyPr wrap="square" rtlCol="0">
                <a:spAutoFit/>
              </a:bodyPr>
              <a:lstStyle/>
              <a:p>
                <a:r>
                  <a:rPr lang="zh-CN" altLang="en-US" sz="2400" dirty="0" smtClean="0"/>
                  <a:t>随挑选一个初始值</a:t>
                </a:r>
                <a:r>
                  <a:rPr lang="en-US" altLang="zh-TW" sz="2400" dirty="0" smtClean="0"/>
                  <a:t> </a:t>
                </a:r>
                <a14:m>
                  <m:oMath xmlns:m="http://schemas.openxmlformats.org/officeDocument/2006/math">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oMath>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8086230" y="1948460"/>
                <a:ext cx="3296471" cy="476990"/>
              </a:xfrm>
              <a:prstGeom prst="rect">
                <a:avLst/>
              </a:prstGeom>
              <a:blipFill rotWithShape="0">
                <a:blip r:embed="rId8"/>
                <a:stretch>
                  <a:fillRect l="-2773" t="-12821"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8040135" y="3178073"/>
                <a:ext cx="4353641" cy="476990"/>
              </a:xfrm>
              <a:prstGeom prst="rect">
                <a:avLst/>
              </a:prstGeom>
              <a:noFill/>
            </p:spPr>
            <p:txBody>
              <a:bodyPr wrap="square" rtlCol="0">
                <a:spAutoFit/>
              </a:bodyPr>
              <a:lstStyle/>
              <a:p>
                <a:r>
                  <a:rPr lang="zh-CN" altLang="en-US" sz="2400" dirty="0" smtClean="0"/>
                  <a:t>计算目标函数在</a:t>
                </a:r>
                <a14:m>
                  <m:oMath xmlns:m="http://schemas.openxmlformats.org/officeDocument/2006/math">
                    <m:sSup>
                      <m:sSupPr>
                        <m:ctrlPr>
                          <a:rPr lang="en-US" altLang="zh-TW" sz="2400" i="1">
                            <a:latin typeface="Cambria Math" charset="0"/>
                          </a:rPr>
                        </m:ctrlPr>
                      </m:sSupPr>
                      <m:e>
                        <m:r>
                          <a:rPr lang="zh-TW" altLang="en-US" sz="2400" b="1">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oMath>
                </a14:m>
                <a:r>
                  <a:rPr lang="zh-CN" altLang="en-US" sz="2400" dirty="0" smtClean="0"/>
                  <a:t>处的负梯度</a:t>
                </a:r>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8040135" y="3178073"/>
                <a:ext cx="4353641" cy="476990"/>
              </a:xfrm>
              <a:prstGeom prst="rect">
                <a:avLst/>
              </a:prstGeom>
              <a:blipFill rotWithShape="0">
                <a:blip r:embed="rId9"/>
                <a:stretch>
                  <a:fillRect l="-2241" t="-12658" r="-1961" b="-21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8969570" y="3537180"/>
                <a:ext cx="163653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zh-TW" altLang="en-US" sz="2800" i="1">
                          <a:latin typeface="Cambria Math" panose="02040503050406030204" pitchFamily="18" charset="0"/>
                        </a:rPr>
                        <m:t>𝛻</m:t>
                      </m:r>
                      <m:r>
                        <a:rPr lang="en-US" altLang="zh-CN"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8969570" y="3537180"/>
                <a:ext cx="1636538" cy="48635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216406" y="5269498"/>
                <a:ext cx="557581" cy="47699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216406" y="5269498"/>
                <a:ext cx="557581" cy="476990"/>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492061" y="4503750"/>
                <a:ext cx="1402948" cy="416845"/>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m:t>
                      </m:r>
                      <m:r>
                        <a:rPr lang="en-US" altLang="zh-TW" sz="2400" b="0" i="1" smtClean="0">
                          <a:latin typeface="Cambria Math" charset="0"/>
                        </a:rPr>
                        <m:t>𝐽</m:t>
                      </m:r>
                      <m:d>
                        <m:dPr>
                          <m:ctrlPr>
                            <a:rPr lang="en-US" altLang="zh-TW" sz="2400" i="1">
                              <a:latin typeface="Cambria Math" charset="0"/>
                            </a:rPr>
                          </m:ctrlPr>
                        </m:dPr>
                        <m:e>
                          <m:sSup>
                            <m:sSupPr>
                              <m:ctrlPr>
                                <a:rPr lang="en-US" altLang="zh-TW" sz="2400" b="1" i="1">
                                  <a:latin typeface="Cambria Math" charset="0"/>
                                </a:rPr>
                              </m:ctrlPr>
                            </m:sSupPr>
                            <m:e>
                              <m:r>
                                <a:rPr lang="zh-TW" altLang="en-US" sz="2400" b="1" i="0">
                                  <a:latin typeface="Cambria Math" panose="02040503050406030204" pitchFamily="18" charset="0"/>
                                </a:rPr>
                                <m:t>𝛉</m:t>
                              </m:r>
                            </m:e>
                            <m:sup>
                              <m:r>
                                <a:rPr lang="en-US" altLang="zh-TW" sz="2400" b="1" i="0" smtClean="0">
                                  <a:latin typeface="Cambria Math" charset="0"/>
                                </a:rPr>
                                <m:t>(</m:t>
                              </m:r>
                              <m:r>
                                <a:rPr lang="en-US" altLang="zh-TW" sz="2400" b="1" i="0">
                                  <a:latin typeface="Cambria Math" panose="02040503050406030204" pitchFamily="18" charset="0"/>
                                </a:rPr>
                                <m:t>𝟎</m:t>
                              </m:r>
                              <m:r>
                                <a:rPr lang="en-US" altLang="zh-TW" sz="2400" b="1" i="0" smtClean="0">
                                  <a:latin typeface="Cambria Math" charset="0"/>
                                </a:rPr>
                                <m:t>)</m:t>
                              </m:r>
                            </m:sup>
                          </m:sSup>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492061" y="4503750"/>
                <a:ext cx="1402948" cy="41684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8155764" y="5000375"/>
                <a:ext cx="2463590" cy="461665"/>
              </a:xfrm>
              <a:prstGeom prst="rect">
                <a:avLst/>
              </a:prstGeom>
              <a:noFill/>
            </p:spPr>
            <p:txBody>
              <a:bodyPr wrap="square" rtlCol="0">
                <a:spAutoFit/>
              </a:bodyPr>
              <a:lstStyle/>
              <a:p>
                <a:r>
                  <a:rPr lang="zh-CN" altLang="en-US" sz="2400" dirty="0" smtClean="0"/>
                  <a:t>乘以</a:t>
                </a:r>
                <a14:m>
                  <m:oMath xmlns:m="http://schemas.openxmlformats.org/officeDocument/2006/math">
                    <m:r>
                      <a:rPr lang="zh-CN" altLang="en-US" sz="2400" i="1" dirty="0" smtClean="0">
                        <a:latin typeface="Cambria Math" charset="0"/>
                      </a:rPr>
                      <m:t>学习率</m:t>
                    </m:r>
                    <m:r>
                      <a:rPr lang="zh-TW" altLang="en-US" sz="2400" i="1">
                        <a:latin typeface="Cambria Math" panose="02040503050406030204" pitchFamily="18" charset="0"/>
                      </a:rPr>
                      <m:t>𝜂</m:t>
                    </m:r>
                  </m:oMath>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8155764" y="5000375"/>
                <a:ext cx="2463590" cy="461665"/>
              </a:xfrm>
              <a:prstGeom prst="rect">
                <a:avLst/>
              </a:prstGeom>
              <a:blipFill rotWithShape="0">
                <a:blip r:embed="rId13"/>
                <a:stretch>
                  <a:fillRect l="-3960" t="-15789"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8843958" y="5619543"/>
                <a:ext cx="18240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zh-TW" altLang="en-US" sz="2800" i="1">
                          <a:latin typeface="Cambria Math" panose="02040503050406030204" pitchFamily="18" charset="0"/>
                        </a:rPr>
                        <m:t>𝜂𝛻</m:t>
                      </m:r>
                      <m:r>
                        <a:rPr lang="en-US" altLang="zh-CN"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oMath>
                  </m:oMathPara>
                </a14:m>
                <a:endParaRPr lang="zh-TW" altLang="en-US" sz="28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8843958" y="5619543"/>
                <a:ext cx="1824089" cy="486352"/>
              </a:xfrm>
              <a:prstGeom prst="rect">
                <a:avLst/>
              </a:prstGeom>
              <a:blipFill rotWithShape="0">
                <a:blip r:embed="rId14"/>
                <a:stretch>
                  <a:fillRect/>
                </a:stretch>
              </a:blipFill>
            </p:spPr>
            <p:txBody>
              <a:bodyPr/>
              <a:lstStyle/>
              <a:p>
                <a:r>
                  <a:rPr lang="zh-CN" altLang="en-US">
                    <a:noFill/>
                  </a:rPr>
                  <a:t> </a:t>
                </a:r>
              </a:p>
            </p:txBody>
          </p:sp>
        </mc:Fallback>
      </mc:AlternateContent>
      <p:sp>
        <p:nvSpPr>
          <p:cNvPr id="32" name="向右箭號 31"/>
          <p:cNvSpPr/>
          <p:nvPr/>
        </p:nvSpPr>
        <p:spPr>
          <a:xfrm>
            <a:off x="8197482" y="3571857"/>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右箭號 32"/>
          <p:cNvSpPr/>
          <p:nvPr/>
        </p:nvSpPr>
        <p:spPr>
          <a:xfrm>
            <a:off x="8205379"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23"/>
              <p:cNvSpPr txBox="1"/>
              <p:nvPr/>
            </p:nvSpPr>
            <p:spPr>
              <a:xfrm>
                <a:off x="3960386" y="5052101"/>
                <a:ext cx="4185056" cy="103457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CN"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r>
                        <a:rPr lang="en-US" altLang="zh-TW" sz="2800" i="1">
                          <a:latin typeface="Cambria Math" panose="02040503050406030204" pitchFamily="18" charset="0"/>
                        </a:rPr>
                        <m:t>=</m:t>
                      </m:r>
                      <m:d>
                        <m:dPr>
                          <m:begChr m:val="["/>
                          <m:endChr m:val="]"/>
                          <m:ctrlPr>
                            <a:rPr lang="en-US" altLang="zh-TW" sz="2800" i="1">
                              <a:latin typeface="Cambria Math" charset="0"/>
                            </a:rPr>
                          </m:ctrlPr>
                        </m:dPr>
                        <m:e>
                          <m:m>
                            <m:mPr>
                              <m:mcs>
                                <m:mc>
                                  <m:mcPr>
                                    <m:count m:val="1"/>
                                    <m:mcJc m:val="center"/>
                                  </m:mcPr>
                                </m:mc>
                              </m:mcs>
                              <m:ctrlPr>
                                <a:rPr lang="en-US" altLang="zh-TW" sz="2800" i="1">
                                  <a:latin typeface="Cambria Math" charset="0"/>
                                </a:rPr>
                              </m:ctrlPr>
                            </m:mPr>
                            <m:mr>
                              <m:e>
                                <m:r>
                                  <m:rPr>
                                    <m:brk m:alnAt="7"/>
                                  </m:rPr>
                                  <a:rPr lang="zh-TW" altLang="en-US" sz="2800" i="1">
                                    <a:latin typeface="Cambria Math" panose="02040503050406030204" pitchFamily="18" charset="0"/>
                                  </a:rPr>
                                  <m:t>𝜕</m:t>
                                </m:r>
                                <m:r>
                                  <a:rPr lang="en-US" altLang="zh-TW"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r>
                                  <m:rPr>
                                    <m:brk m:alnAt="7"/>
                                  </m:rPr>
                                  <a:rPr lang="en-US" altLang="zh-TW" sz="2800" i="1">
                                    <a:latin typeface="Cambria Math" panose="02040503050406030204" pitchFamily="18" charset="0"/>
                                  </a:rPr>
                                  <m:t>/</m:t>
                                </m:r>
                                <m:r>
                                  <a:rPr lang="zh-TW" altLang="en-US" sz="2800" i="1">
                                    <a:latin typeface="Cambria Math" panose="02040503050406030204" pitchFamily="18" charset="0"/>
                                  </a:rPr>
                                  <m:t>𝜕</m:t>
                                </m:r>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e>
                            </m:mr>
                            <m:mr>
                              <m:e>
                                <m:r>
                                  <m:rPr>
                                    <m:brk m:alnAt="7"/>
                                  </m:rPr>
                                  <a:rPr lang="zh-TW" altLang="en-US" sz="2800" i="1">
                                    <a:latin typeface="Cambria Math" panose="02040503050406030204" pitchFamily="18" charset="0"/>
                                  </a:rPr>
                                  <m:t>𝜕</m:t>
                                </m:r>
                                <m:r>
                                  <a:rPr lang="en-US" altLang="zh-TW"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r>
                                  <m:rPr>
                                    <m:brk m:alnAt="7"/>
                                  </m:rPr>
                                  <a:rPr lang="en-US" altLang="zh-TW" sz="2800" i="1">
                                    <a:latin typeface="Cambria Math" panose="02040503050406030204" pitchFamily="18" charset="0"/>
                                  </a:rPr>
                                  <m:t>/</m:t>
                                </m:r>
                                <m:r>
                                  <a:rPr lang="zh-TW" altLang="en-US" sz="2800" i="1">
                                    <a:latin typeface="Cambria Math" panose="02040503050406030204" pitchFamily="18" charset="0"/>
                                  </a:rPr>
                                  <m:t>𝜕</m:t>
                                </m:r>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e>
                            </m:mr>
                          </m:m>
                        </m:e>
                      </m:d>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3960386" y="5052101"/>
                <a:ext cx="4185056" cy="1034579"/>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1770277" y="4127807"/>
                <a:ext cx="1560042" cy="416845"/>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𝜂𝛻</m:t>
                      </m:r>
                      <m:r>
                        <a:rPr lang="en-US" altLang="zh-TW" sz="2400" b="0" i="1" smtClean="0">
                          <a:latin typeface="Cambria Math" charset="0"/>
                        </a:rPr>
                        <m:t>𝐽</m:t>
                      </m:r>
                      <m:d>
                        <m:dPr>
                          <m:ctrlPr>
                            <a:rPr lang="en-US" altLang="zh-TW" sz="2400" i="1">
                              <a:latin typeface="Cambria Math" charset="0"/>
                            </a:rPr>
                          </m:ctrlPr>
                        </m:dPr>
                        <m:e>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770277" y="4127807"/>
                <a:ext cx="1560042" cy="416845"/>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34" name="直線單箭頭接點 33"/>
          <p:cNvCxnSpPr/>
          <p:nvPr/>
        </p:nvCxnSpPr>
        <p:spPr>
          <a:xfrm flipV="1">
            <a:off x="3098978" y="4358886"/>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8205379" y="1259803"/>
                <a:ext cx="2004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0">
                          <a:latin typeface="Cambria Math" panose="02040503050406030204" pitchFamily="18" charset="0"/>
                        </a:rPr>
                        <m:t>𝛉</m:t>
                      </m:r>
                      <m:r>
                        <a:rPr lang="en-US" altLang="zh-TW" sz="2800" i="1">
                          <a:latin typeface="Cambria Math" panose="02040503050406030204" pitchFamily="18" charset="0"/>
                        </a:rPr>
                        <m:t>=</m:t>
                      </m:r>
                      <m:d>
                        <m:dPr>
                          <m:begChr m:val="{"/>
                          <m:endChr m:val="}"/>
                          <m:ctrlPr>
                            <a:rPr lang="en-US" altLang="zh-TW" sz="2800" i="1">
                              <a:latin typeface="Cambria Math" charset="0"/>
                            </a:rPr>
                          </m:ctrlPr>
                        </m:dPr>
                        <m:e>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e>
                      </m:d>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8205379" y="1259803"/>
                <a:ext cx="2004267" cy="430887"/>
              </a:xfrm>
              <a:prstGeom prst="rect">
                <a:avLst/>
              </a:prstGeom>
              <a:blipFill rotWithShape="0">
                <a:blip r:embed="rId17"/>
                <a:stretch>
                  <a:fillRect/>
                </a:stretch>
              </a:blipFill>
            </p:spPr>
            <p:txBody>
              <a:bodyPr/>
              <a:lstStyle/>
              <a:p>
                <a:r>
                  <a:rPr lang="zh-CN" altLang="en-US">
                    <a:noFill/>
                  </a:rPr>
                  <a:t> </a:t>
                </a:r>
              </a:p>
            </p:txBody>
          </p:sp>
        </mc:Fallback>
      </mc:AlternateContent>
      <p:sp>
        <p:nvSpPr>
          <p:cNvPr id="3" name="文字方塊 2"/>
          <p:cNvSpPr txBox="1"/>
          <p:nvPr/>
        </p:nvSpPr>
        <p:spPr>
          <a:xfrm>
            <a:off x="3383305" y="1372739"/>
            <a:ext cx="3313211" cy="523220"/>
          </a:xfrm>
          <a:prstGeom prst="rect">
            <a:avLst/>
          </a:prstGeom>
          <a:noFill/>
        </p:spPr>
        <p:txBody>
          <a:bodyPr wrap="square" rtlCol="0">
            <a:spAutoFit/>
          </a:bodyPr>
          <a:lstStyle/>
          <a:p>
            <a:pPr algn="ctr"/>
            <a:r>
              <a:rPr lang="zh-CN" altLang="en-US" sz="2800" dirty="0" smtClean="0">
                <a:latin typeface="Microsoft YaHei" charset="-122"/>
                <a:ea typeface="Microsoft YaHei" charset="-122"/>
                <a:cs typeface="Microsoft YaHei" charset="-122"/>
              </a:rPr>
              <a:t>目标</a:t>
            </a:r>
            <a:r>
              <a:rPr lang="zh-CN" altLang="en-US" sz="2800" smtClean="0">
                <a:latin typeface="Microsoft YaHei" charset="-122"/>
                <a:ea typeface="Microsoft YaHei" charset="-122"/>
                <a:cs typeface="Microsoft YaHei" charset="-122"/>
              </a:rPr>
              <a:t>函数等高线</a:t>
            </a:r>
            <a:endParaRPr lang="zh-TW" altLang="en-US" sz="2800" dirty="0">
              <a:latin typeface="Microsoft YaHei" charset="-122"/>
              <a:ea typeface="Microsoft YaHei" charset="-122"/>
              <a:cs typeface="Microsoft YaHei" charset="-122"/>
            </a:endParaRPr>
          </a:p>
        </p:txBody>
      </p:sp>
      <p:sp>
        <p:nvSpPr>
          <p:cNvPr id="37" name="橢圓 36"/>
          <p:cNvSpPr/>
          <p:nvPr/>
        </p:nvSpPr>
        <p:spPr>
          <a:xfrm>
            <a:off x="5051816" y="376499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8" name="文字方塊 37"/>
              <p:cNvSpPr txBox="1"/>
              <p:nvPr/>
            </p:nvSpPr>
            <p:spPr>
              <a:xfrm>
                <a:off x="5300909" y="3666143"/>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5300909" y="3666143"/>
                <a:ext cx="458899" cy="461665"/>
              </a:xfrm>
              <a:prstGeom prst="rect">
                <a:avLst/>
              </a:prstGeom>
              <a:blipFill rotWithShape="0">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118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2" grpId="0"/>
      <p:bldP spid="23" grpId="0"/>
      <p:bldP spid="25" grpId="0"/>
      <p:bldP spid="26" grpId="0" animBg="1"/>
      <p:bldP spid="27" grpId="0" animBg="1"/>
      <p:bldP spid="27" grpId="1" animBg="1"/>
      <p:bldP spid="30" grpId="0"/>
      <p:bldP spid="31" grpId="0"/>
      <p:bldP spid="32" grpId="0" animBg="1"/>
      <p:bldP spid="24" grpId="0" animBg="1"/>
      <p:bldP spid="29" grpId="0" animBg="1"/>
      <p:bldP spid="37"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梯度下降</a:t>
            </a:r>
            <a:endParaRPr lang="zh-TW" altLang="en-US" dirty="0"/>
          </a:p>
        </p:txBody>
      </p:sp>
      <p:grpSp>
        <p:nvGrpSpPr>
          <p:cNvPr id="4" name="群組 3"/>
          <p:cNvGrpSpPr/>
          <p:nvPr/>
        </p:nvGrpSpPr>
        <p:grpSpPr>
          <a:xfrm>
            <a:off x="1503835" y="1345273"/>
            <a:ext cx="7092867" cy="5319650"/>
            <a:chOff x="706835" y="2011916"/>
            <a:chExt cx="6113826" cy="4585368"/>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363619"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3"/>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369753"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2955900" y="52700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25"/>
              <p:cNvSpPr txBox="1"/>
              <p:nvPr/>
            </p:nvSpPr>
            <p:spPr>
              <a:xfrm>
                <a:off x="3216406" y="5269498"/>
                <a:ext cx="538313" cy="47699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216406" y="5269498"/>
                <a:ext cx="538313" cy="476990"/>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24" name="直線單箭頭接點 23"/>
          <p:cNvCxnSpPr/>
          <p:nvPr/>
        </p:nvCxnSpPr>
        <p:spPr>
          <a:xfrm flipV="1">
            <a:off x="3098978" y="4358886"/>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3333149" y="415427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p:cNvSpPr txBox="1"/>
              <p:nvPr/>
            </p:nvSpPr>
            <p:spPr>
              <a:xfrm>
                <a:off x="3593655" y="4153695"/>
                <a:ext cx="573136" cy="47699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1</m:t>
                          </m:r>
                          <m:r>
                            <a:rPr lang="en-US" altLang="zh-TW" sz="2400" b="0" i="1" smtClean="0">
                              <a:latin typeface="Cambria Math" charset="0"/>
                            </a:rPr>
                            <m:t>)</m:t>
                          </m:r>
                        </m:sup>
                      </m:sSup>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593655" y="4153695"/>
                <a:ext cx="573136" cy="476990"/>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35" name="直線單箭頭接點 34"/>
          <p:cNvCxnSpPr/>
          <p:nvPr/>
        </p:nvCxnSpPr>
        <p:spPr>
          <a:xfrm flipV="1">
            <a:off x="3492061" y="3942137"/>
            <a:ext cx="267554" cy="238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3873554" y="3895971"/>
                <a:ext cx="1402948" cy="416845"/>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m:t>
                      </m:r>
                      <m:r>
                        <a:rPr lang="en-US" altLang="zh-TW" sz="2400" b="0" i="1" smtClean="0">
                          <a:latin typeface="Cambria Math" charset="0"/>
                        </a:rPr>
                        <m:t>𝐽</m:t>
                      </m:r>
                      <m:d>
                        <m:dPr>
                          <m:ctrlPr>
                            <a:rPr lang="en-US" altLang="zh-TW" sz="2400" i="1">
                              <a:latin typeface="Cambria Math" charset="0"/>
                            </a:rPr>
                          </m:ctrlPr>
                        </m:dPr>
                        <m:e>
                          <m:sSup>
                            <m:sSupPr>
                              <m:ctrlPr>
                                <a:rPr lang="en-US" altLang="zh-TW" sz="2400" b="1" i="1">
                                  <a:latin typeface="Cambria Math" charset="0"/>
                                </a:rPr>
                              </m:ctrlPr>
                            </m:sSupPr>
                            <m:e>
                              <m:r>
                                <a:rPr lang="zh-TW" altLang="en-US" sz="2400" b="1" i="0">
                                  <a:latin typeface="Cambria Math" panose="02040503050406030204" pitchFamily="18" charset="0"/>
                                </a:rPr>
                                <m:t>𝛉</m:t>
                              </m:r>
                            </m:e>
                            <m:sup>
                              <m:r>
                                <a:rPr lang="en-US" altLang="zh-TW" sz="2400" b="1" i="0" smtClean="0">
                                  <a:latin typeface="Cambria Math" charset="0"/>
                                </a:rPr>
                                <m:t>(</m:t>
                              </m:r>
                              <m:r>
                                <a:rPr lang="en-US" altLang="zh-TW" sz="2400" b="1" i="0">
                                  <a:latin typeface="Cambria Math" panose="02040503050406030204" pitchFamily="18" charset="0"/>
                                </a:rPr>
                                <m:t>𝟏</m:t>
                              </m:r>
                              <m:r>
                                <a:rPr lang="en-US" altLang="zh-TW" sz="2400" b="1" i="0" smtClean="0">
                                  <a:latin typeface="Cambria Math" charset="0"/>
                                </a:rPr>
                                <m:t>)</m:t>
                              </m:r>
                            </m:sup>
                          </m:sSup>
                        </m:e>
                      </m:d>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3873554" y="3895971"/>
                <a:ext cx="1402948" cy="41684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2189867" y="3478955"/>
                <a:ext cx="1564852" cy="416845"/>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𝜂𝛻</m:t>
                      </m:r>
                      <m:r>
                        <a:rPr lang="en-US" altLang="zh-TW" sz="2400" b="0" i="1" smtClean="0">
                          <a:latin typeface="Cambria Math" charset="0"/>
                        </a:rPr>
                        <m:t>𝐽</m:t>
                      </m:r>
                      <m:d>
                        <m:dPr>
                          <m:ctrlPr>
                            <a:rPr lang="en-US" altLang="zh-TW" sz="2400" i="1">
                              <a:latin typeface="Cambria Math" charset="0"/>
                            </a:rPr>
                          </m:ctrlPr>
                        </m:dPr>
                        <m:e>
                          <m:sSup>
                            <m:sSupPr>
                              <m:ctrlPr>
                                <a:rPr lang="en-US" altLang="zh-TW" sz="2400" b="1" i="1">
                                  <a:latin typeface="Cambria Math" charset="0"/>
                                </a:rPr>
                              </m:ctrlPr>
                            </m:sSupPr>
                            <m:e>
                              <m:r>
                                <a:rPr lang="zh-TW" altLang="en-US" sz="2400" b="1" i="0">
                                  <a:latin typeface="Cambria Math" panose="02040503050406030204" pitchFamily="18" charset="0"/>
                                </a:rPr>
                                <m:t>𝛉</m:t>
                              </m:r>
                            </m:e>
                            <m:sup>
                              <m:r>
                                <a:rPr lang="en-US" altLang="zh-TW" sz="2400" b="1" i="0" smtClean="0">
                                  <a:latin typeface="Cambria Math" charset="0"/>
                                </a:rPr>
                                <m:t>(</m:t>
                              </m:r>
                              <m:r>
                                <a:rPr lang="en-US" altLang="zh-TW" sz="2400" b="1" i="0">
                                  <a:latin typeface="Cambria Math" panose="02040503050406030204" pitchFamily="18" charset="0"/>
                                </a:rPr>
                                <m:t>𝟏</m:t>
                              </m:r>
                              <m:r>
                                <a:rPr lang="en-US" altLang="zh-TW" sz="2400" b="1" i="0" smtClean="0">
                                  <a:latin typeface="Cambria Math" charset="0"/>
                                </a:rPr>
                                <m:t>)</m:t>
                              </m:r>
                            </m:sup>
                          </m:sSup>
                        </m:e>
                      </m:d>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2189867" y="3478955"/>
                <a:ext cx="1564852" cy="416845"/>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38" name="直線單箭頭接點 37"/>
          <p:cNvCxnSpPr/>
          <p:nvPr/>
        </p:nvCxnSpPr>
        <p:spPr>
          <a:xfrm flipV="1">
            <a:off x="3452822" y="3893347"/>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828109" y="371029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p:cNvSpPr txBox="1"/>
              <p:nvPr/>
            </p:nvSpPr>
            <p:spPr>
              <a:xfrm>
                <a:off x="4648580" y="3635766"/>
                <a:ext cx="1398140" cy="416845"/>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m:t>
                      </m:r>
                      <m:r>
                        <a:rPr lang="en-US" altLang="zh-TW" sz="2400" b="0" i="1" smtClean="0">
                          <a:latin typeface="Cambria Math" charset="0"/>
                        </a:rPr>
                        <m:t>𝐽</m:t>
                      </m:r>
                      <m:d>
                        <m:dPr>
                          <m:ctrlPr>
                            <a:rPr lang="en-US" altLang="zh-TW" sz="2400" i="1">
                              <a:latin typeface="Cambria Math" charset="0"/>
                            </a:rPr>
                          </m:ctrlPr>
                        </m:dPr>
                        <m:e>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2</m:t>
                              </m:r>
                              <m:r>
                                <a:rPr lang="en-US" altLang="zh-TW" sz="2400" b="0" i="1" smtClean="0">
                                  <a:latin typeface="Cambria Math" charset="0"/>
                                </a:rPr>
                                <m:t>)</m:t>
                              </m:r>
                            </m:sup>
                          </m:sSup>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4648580" y="3635766"/>
                <a:ext cx="1398140" cy="41684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3675304" y="3243206"/>
                <a:ext cx="1560042" cy="416845"/>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zh-TW" altLang="en-US" sz="2400" i="1">
                          <a:latin typeface="Cambria Math" panose="02040503050406030204" pitchFamily="18" charset="0"/>
                        </a:rPr>
                        <m:t>𝜂𝛻</m:t>
                      </m:r>
                      <m:r>
                        <a:rPr lang="en-US" altLang="zh-TW" sz="2400" b="0" i="1" smtClean="0">
                          <a:latin typeface="Cambria Math" charset="0"/>
                        </a:rPr>
                        <m:t>𝐽</m:t>
                      </m:r>
                      <m:d>
                        <m:dPr>
                          <m:ctrlPr>
                            <a:rPr lang="en-US" altLang="zh-TW" sz="2400" i="1">
                              <a:latin typeface="Cambria Math" charset="0"/>
                            </a:rPr>
                          </m:ctrlPr>
                        </m:dPr>
                        <m:e>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2</m:t>
                              </m:r>
                              <m:r>
                                <a:rPr lang="en-US" altLang="zh-TW" sz="2400" b="0" i="1" smtClean="0">
                                  <a:latin typeface="Cambria Math" charset="0"/>
                                </a:rPr>
                                <m:t>)</m:t>
                              </m:r>
                            </m:sup>
                          </m:sSup>
                        </m:e>
                      </m:d>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3675304" y="3243206"/>
                <a:ext cx="1560042" cy="41684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3326412" y="3377290"/>
                <a:ext cx="581520" cy="47699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2</m:t>
                          </m:r>
                          <m:r>
                            <a:rPr lang="en-US" altLang="zh-TW" sz="2400" b="0" i="1" smtClean="0">
                              <a:latin typeface="Cambria Math" charset="0"/>
                            </a:rPr>
                            <m:t>)</m:t>
                          </m:r>
                        </m:sup>
                      </m:sSup>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326412" y="3377290"/>
                <a:ext cx="581520" cy="476990"/>
              </a:xfrm>
              <a:prstGeom prst="rect">
                <a:avLst/>
              </a:prstGeom>
              <a:blipFill rotWithShape="0">
                <a:blip r:embed="rId13"/>
                <a:stretch>
                  <a:fillRect/>
                </a:stretch>
              </a:blipFill>
            </p:spPr>
            <p:txBody>
              <a:bodyPr/>
              <a:lstStyle/>
              <a:p>
                <a:r>
                  <a:rPr lang="zh-CN" altLang="en-US">
                    <a:noFill/>
                  </a:rPr>
                  <a:t> </a:t>
                </a:r>
              </a:p>
            </p:txBody>
          </p:sp>
        </mc:Fallback>
      </mc:AlternateContent>
      <p:cxnSp>
        <p:nvCxnSpPr>
          <p:cNvPr id="43" name="直線單箭頭接點 42"/>
          <p:cNvCxnSpPr/>
          <p:nvPr/>
        </p:nvCxnSpPr>
        <p:spPr>
          <a:xfrm flipV="1">
            <a:off x="4032484" y="3710295"/>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4028478" y="3735102"/>
            <a:ext cx="305685" cy="35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83304" y="1644463"/>
            <a:ext cx="3876724" cy="945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smtClean="0">
                <a:latin typeface="Microsoft YaHei" charset="-122"/>
                <a:ea typeface="Microsoft YaHei" charset="-122"/>
                <a:cs typeface="Microsoft YaHei" charset="-122"/>
              </a:rPr>
              <a:t>最后达到最小值</a:t>
            </a:r>
            <a:r>
              <a:rPr lang="en-US" altLang="zh-TW" sz="2800" dirty="0" smtClean="0"/>
              <a:t>…..</a:t>
            </a:r>
            <a:endParaRPr lang="zh-TW" altLang="en-US" sz="2800" dirty="0"/>
          </a:p>
        </p:txBody>
      </p:sp>
      <mc:AlternateContent xmlns:mc="http://schemas.openxmlformats.org/markup-compatibility/2006" xmlns:a14="http://schemas.microsoft.com/office/drawing/2010/main">
        <mc:Choice Requires="a14">
          <p:sp>
            <p:nvSpPr>
              <p:cNvPr id="46" name="文字方塊 21"/>
              <p:cNvSpPr txBox="1"/>
              <p:nvPr/>
            </p:nvSpPr>
            <p:spPr>
              <a:xfrm>
                <a:off x="8086230" y="1948460"/>
                <a:ext cx="3296471" cy="476990"/>
              </a:xfrm>
              <a:prstGeom prst="rect">
                <a:avLst/>
              </a:prstGeom>
              <a:noFill/>
            </p:spPr>
            <p:txBody>
              <a:bodyPr wrap="square" rtlCol="0">
                <a:spAutoFit/>
              </a:bodyPr>
              <a:lstStyle/>
              <a:p>
                <a:r>
                  <a:rPr lang="zh-CN" altLang="en-US" sz="2400" dirty="0" smtClean="0"/>
                  <a:t>随挑选一个初始值</a:t>
                </a:r>
                <a:r>
                  <a:rPr lang="en-US" altLang="zh-TW" sz="2400" dirty="0" smtClean="0"/>
                  <a:t> </a:t>
                </a:r>
                <a14:m>
                  <m:oMath xmlns:m="http://schemas.openxmlformats.org/officeDocument/2006/math">
                    <m:sSup>
                      <m:sSupPr>
                        <m:ctrlPr>
                          <a:rPr lang="en-US" altLang="zh-TW" sz="2400" i="1">
                            <a:latin typeface="Cambria Math" charset="0"/>
                          </a:rPr>
                        </m:ctrlPr>
                      </m:sSupPr>
                      <m:e>
                        <m:r>
                          <a:rPr lang="zh-TW" altLang="en-US" sz="2400" b="1" i="0">
                            <a:latin typeface="Cambria Math" panose="02040503050406030204" pitchFamily="18" charset="0"/>
                          </a:rPr>
                          <m:t>𝛉</m:t>
                        </m:r>
                      </m:e>
                      <m:sup>
                        <m:r>
                          <a:rPr lang="en-US" altLang="zh-TW" sz="2400" b="0" i="1" smtClean="0">
                            <a:latin typeface="Cambria Math" charset="0"/>
                          </a:rPr>
                          <m:t>(</m:t>
                        </m:r>
                        <m:r>
                          <a:rPr lang="en-US" altLang="zh-TW" sz="2400" i="1">
                            <a:latin typeface="Cambria Math" panose="02040503050406030204" pitchFamily="18" charset="0"/>
                          </a:rPr>
                          <m:t>0</m:t>
                        </m:r>
                        <m:r>
                          <a:rPr lang="en-US" altLang="zh-TW" sz="2400" b="0" i="1" smtClean="0">
                            <a:latin typeface="Cambria Math" charset="0"/>
                          </a:rPr>
                          <m:t>)</m:t>
                        </m:r>
                      </m:sup>
                    </m:sSup>
                  </m:oMath>
                </a14:m>
                <a:endParaRPr lang="zh-TW" altLang="en-US" sz="2400" dirty="0"/>
              </a:p>
            </p:txBody>
          </p:sp>
        </mc:Choice>
        <mc:Fallback xmlns="">
          <p:sp>
            <p:nvSpPr>
              <p:cNvPr id="46" name="文字方塊 21"/>
              <p:cNvSpPr txBox="1">
                <a:spLocks noRot="1" noChangeAspect="1" noMove="1" noResize="1" noEditPoints="1" noAdjustHandles="1" noChangeArrowheads="1" noChangeShapeType="1" noTextEdit="1"/>
              </p:cNvSpPr>
              <p:nvPr/>
            </p:nvSpPr>
            <p:spPr>
              <a:xfrm>
                <a:off x="8086230" y="1948460"/>
                <a:ext cx="3296471" cy="476990"/>
              </a:xfrm>
              <a:prstGeom prst="rect">
                <a:avLst/>
              </a:prstGeom>
              <a:blipFill rotWithShape="0">
                <a:blip r:embed="rId14"/>
                <a:stretch>
                  <a:fillRect l="-2773" t="-12821"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24"/>
              <p:cNvSpPr txBox="1"/>
              <p:nvPr/>
            </p:nvSpPr>
            <p:spPr>
              <a:xfrm>
                <a:off x="8969570" y="3537180"/>
                <a:ext cx="163653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zh-TW" altLang="en-US" sz="2800" i="1">
                          <a:latin typeface="Cambria Math" panose="02040503050406030204" pitchFamily="18" charset="0"/>
                        </a:rPr>
                        <m:t>𝛻</m:t>
                      </m:r>
                      <m:r>
                        <a:rPr lang="en-US" altLang="zh-CN"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oMath>
                  </m:oMathPara>
                </a14:m>
                <a:endParaRPr lang="zh-TW" altLang="en-US" sz="2800" dirty="0"/>
              </a:p>
            </p:txBody>
          </p:sp>
        </mc:Choice>
        <mc:Fallback xmlns="">
          <p:sp>
            <p:nvSpPr>
              <p:cNvPr id="47" name="文字方塊 24"/>
              <p:cNvSpPr txBox="1">
                <a:spLocks noRot="1" noChangeAspect="1" noMove="1" noResize="1" noEditPoints="1" noAdjustHandles="1" noChangeArrowheads="1" noChangeShapeType="1" noTextEdit="1"/>
              </p:cNvSpPr>
              <p:nvPr/>
            </p:nvSpPr>
            <p:spPr>
              <a:xfrm>
                <a:off x="8969570" y="3537180"/>
                <a:ext cx="1636538" cy="48635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29"/>
              <p:cNvSpPr txBox="1"/>
              <p:nvPr/>
            </p:nvSpPr>
            <p:spPr>
              <a:xfrm>
                <a:off x="8155764" y="5000375"/>
                <a:ext cx="2463590" cy="461665"/>
              </a:xfrm>
              <a:prstGeom prst="rect">
                <a:avLst/>
              </a:prstGeom>
              <a:noFill/>
            </p:spPr>
            <p:txBody>
              <a:bodyPr wrap="square" rtlCol="0">
                <a:spAutoFit/>
              </a:bodyPr>
              <a:lstStyle/>
              <a:p>
                <a:r>
                  <a:rPr lang="zh-CN" altLang="en-US" sz="2400" dirty="0" smtClean="0"/>
                  <a:t>乘以</a:t>
                </a:r>
                <a14:m>
                  <m:oMath xmlns:m="http://schemas.openxmlformats.org/officeDocument/2006/math">
                    <m:r>
                      <a:rPr lang="zh-CN" altLang="en-US" sz="2400" i="1" dirty="0" smtClean="0">
                        <a:latin typeface="Cambria Math" charset="0"/>
                      </a:rPr>
                      <m:t>学习率</m:t>
                    </m:r>
                    <m:r>
                      <a:rPr lang="zh-TW" altLang="en-US" sz="2400" i="1">
                        <a:latin typeface="Cambria Math" panose="02040503050406030204" pitchFamily="18" charset="0"/>
                      </a:rPr>
                      <m:t>𝜂</m:t>
                    </m:r>
                  </m:oMath>
                </a14:m>
                <a:endParaRPr lang="zh-TW" altLang="en-US" sz="2400" dirty="0"/>
              </a:p>
            </p:txBody>
          </p:sp>
        </mc:Choice>
        <mc:Fallback xmlns="">
          <p:sp>
            <p:nvSpPr>
              <p:cNvPr id="48" name="文字方塊 29"/>
              <p:cNvSpPr txBox="1">
                <a:spLocks noRot="1" noChangeAspect="1" noMove="1" noResize="1" noEditPoints="1" noAdjustHandles="1" noChangeArrowheads="1" noChangeShapeType="1" noTextEdit="1"/>
              </p:cNvSpPr>
              <p:nvPr/>
            </p:nvSpPr>
            <p:spPr>
              <a:xfrm>
                <a:off x="8155764" y="5000375"/>
                <a:ext cx="2463590" cy="461665"/>
              </a:xfrm>
              <a:prstGeom prst="rect">
                <a:avLst/>
              </a:prstGeom>
              <a:blipFill rotWithShape="0">
                <a:blip r:embed="rId16"/>
                <a:stretch>
                  <a:fillRect l="-3960" t="-15789"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30"/>
              <p:cNvSpPr txBox="1"/>
              <p:nvPr/>
            </p:nvSpPr>
            <p:spPr>
              <a:xfrm>
                <a:off x="8843958" y="5619543"/>
                <a:ext cx="18240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zh-TW" altLang="en-US" sz="2800" i="1">
                          <a:latin typeface="Cambria Math" panose="02040503050406030204" pitchFamily="18" charset="0"/>
                        </a:rPr>
                        <m:t>𝜂𝛻</m:t>
                      </m:r>
                      <m:r>
                        <a:rPr lang="en-US" altLang="zh-CN" sz="2800" b="0" i="1" smtClean="0">
                          <a:latin typeface="Cambria Math" charset="0"/>
                        </a:rPr>
                        <m:t>𝐽</m:t>
                      </m:r>
                      <m:d>
                        <m:dPr>
                          <m:ctrlPr>
                            <a:rPr lang="en-US" altLang="zh-TW" sz="2800" i="1">
                              <a:latin typeface="Cambria Math" charset="0"/>
                            </a:rPr>
                          </m:ctrlPr>
                        </m:dPr>
                        <m:e>
                          <m:sSup>
                            <m:sSupPr>
                              <m:ctrlPr>
                                <a:rPr lang="en-US" altLang="zh-TW" sz="2800" i="1">
                                  <a:latin typeface="Cambria Math" charset="0"/>
                                </a:rPr>
                              </m:ctrlPr>
                            </m:sSupPr>
                            <m:e>
                              <m:r>
                                <a:rPr lang="zh-TW" altLang="en-US" sz="2800" b="1" i="0">
                                  <a:latin typeface="Cambria Math" panose="02040503050406030204" pitchFamily="18" charset="0"/>
                                </a:rPr>
                                <m:t>𝛉</m:t>
                              </m:r>
                            </m:e>
                            <m:sup>
                              <m:r>
                                <a:rPr lang="en-US" altLang="zh-TW" sz="2800" b="0" i="1" smtClean="0">
                                  <a:latin typeface="Cambria Math" charset="0"/>
                                </a:rPr>
                                <m:t>(</m:t>
                              </m:r>
                              <m:r>
                                <a:rPr lang="en-US" altLang="zh-TW" sz="2800" i="1">
                                  <a:latin typeface="Cambria Math" panose="02040503050406030204" pitchFamily="18" charset="0"/>
                                </a:rPr>
                                <m:t>0</m:t>
                              </m:r>
                              <m:r>
                                <a:rPr lang="en-US" altLang="zh-TW" sz="2800" b="0" i="1" smtClean="0">
                                  <a:latin typeface="Cambria Math" charset="0"/>
                                </a:rPr>
                                <m:t>)</m:t>
                              </m:r>
                            </m:sup>
                          </m:sSup>
                        </m:e>
                      </m:d>
                    </m:oMath>
                  </m:oMathPara>
                </a14:m>
                <a:endParaRPr lang="zh-TW" altLang="en-US" sz="2800" dirty="0"/>
              </a:p>
            </p:txBody>
          </p:sp>
        </mc:Choice>
        <mc:Fallback xmlns="">
          <p:sp>
            <p:nvSpPr>
              <p:cNvPr id="49" name="文字方塊 30"/>
              <p:cNvSpPr txBox="1">
                <a:spLocks noRot="1" noChangeAspect="1" noMove="1" noResize="1" noEditPoints="1" noAdjustHandles="1" noChangeArrowheads="1" noChangeShapeType="1" noTextEdit="1"/>
              </p:cNvSpPr>
              <p:nvPr/>
            </p:nvSpPr>
            <p:spPr>
              <a:xfrm>
                <a:off x="8843958" y="5619543"/>
                <a:ext cx="1824089" cy="486352"/>
              </a:xfrm>
              <a:prstGeom prst="rect">
                <a:avLst/>
              </a:prstGeom>
              <a:blipFill rotWithShape="0">
                <a:blip r:embed="rId17"/>
                <a:stretch>
                  <a:fillRect/>
                </a:stretch>
              </a:blipFill>
            </p:spPr>
            <p:txBody>
              <a:bodyPr/>
              <a:lstStyle/>
              <a:p>
                <a:r>
                  <a:rPr lang="zh-CN" altLang="en-US">
                    <a:noFill/>
                  </a:rPr>
                  <a:t> </a:t>
                </a:r>
              </a:p>
            </p:txBody>
          </p:sp>
        </mc:Fallback>
      </mc:AlternateContent>
      <p:sp>
        <p:nvSpPr>
          <p:cNvPr id="50" name="向右箭號 31"/>
          <p:cNvSpPr/>
          <p:nvPr/>
        </p:nvSpPr>
        <p:spPr>
          <a:xfrm>
            <a:off x="8197482" y="3571857"/>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向右箭號 32"/>
          <p:cNvSpPr/>
          <p:nvPr/>
        </p:nvSpPr>
        <p:spPr>
          <a:xfrm>
            <a:off x="8205379"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2" name="文字方塊 34"/>
              <p:cNvSpPr txBox="1"/>
              <p:nvPr/>
            </p:nvSpPr>
            <p:spPr>
              <a:xfrm>
                <a:off x="8205379" y="1259803"/>
                <a:ext cx="2004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0">
                          <a:latin typeface="Cambria Math" panose="02040503050406030204" pitchFamily="18" charset="0"/>
                        </a:rPr>
                        <m:t>𝛉</m:t>
                      </m:r>
                      <m:r>
                        <a:rPr lang="en-US" altLang="zh-TW" sz="2800" i="1">
                          <a:latin typeface="Cambria Math" panose="02040503050406030204" pitchFamily="18" charset="0"/>
                        </a:rPr>
                        <m:t>=</m:t>
                      </m:r>
                      <m:d>
                        <m:dPr>
                          <m:begChr m:val="{"/>
                          <m:endChr m:val="}"/>
                          <m:ctrlPr>
                            <a:rPr lang="en-US" altLang="zh-TW" sz="2800" i="1">
                              <a:latin typeface="Cambria Math" charset="0"/>
                            </a:rPr>
                          </m:ctrlPr>
                        </m:dPr>
                        <m:e>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e>
                      </m:d>
                    </m:oMath>
                  </m:oMathPara>
                </a14:m>
                <a:endParaRPr lang="zh-TW" altLang="en-US" sz="2800" dirty="0"/>
              </a:p>
            </p:txBody>
          </p:sp>
        </mc:Choice>
        <mc:Fallback xmlns="">
          <p:sp>
            <p:nvSpPr>
              <p:cNvPr id="52" name="文字方塊 34"/>
              <p:cNvSpPr txBox="1">
                <a:spLocks noRot="1" noChangeAspect="1" noMove="1" noResize="1" noEditPoints="1" noAdjustHandles="1" noChangeArrowheads="1" noChangeShapeType="1" noTextEdit="1"/>
              </p:cNvSpPr>
              <p:nvPr/>
            </p:nvSpPr>
            <p:spPr>
              <a:xfrm>
                <a:off x="8205379" y="1259803"/>
                <a:ext cx="2004267" cy="430887"/>
              </a:xfrm>
              <a:prstGeom prst="rect">
                <a:avLst/>
              </a:prstGeom>
              <a:blipFill rotWithShape="0">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13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6" grpId="0" animBg="1"/>
      <p:bldP spid="36" grpId="1" animBg="1"/>
      <p:bldP spid="37" grpId="0" animBg="1"/>
      <p:bldP spid="37" grpId="1" animBg="1"/>
      <p:bldP spid="39" grpId="0" animBg="1"/>
      <p:bldP spid="40" grpId="0" animBg="1"/>
      <p:bldP spid="40" grpId="1" animBg="1"/>
      <p:bldP spid="41" grpId="0" animBg="1"/>
      <p:bldP spid="4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梯度下降不能保证全局最小值</a:t>
            </a:r>
            <a:endParaRPr lang="zh-TW" altLang="en-US" dirty="0"/>
          </a:p>
        </p:txBody>
      </p:sp>
      <p:sp>
        <p:nvSpPr>
          <p:cNvPr id="2" name="標題 1"/>
          <p:cNvSpPr>
            <a:spLocks noGrp="1"/>
          </p:cNvSpPr>
          <p:nvPr>
            <p:ph type="title"/>
          </p:nvPr>
        </p:nvSpPr>
        <p:spPr/>
        <p:txBody>
          <a:bodyPr/>
          <a:lstStyle/>
          <a:p>
            <a:r>
              <a:rPr lang="zh-CN" altLang="en-US" dirty="0" smtClean="0"/>
              <a:t>局部最小</a:t>
            </a:r>
            <a:endParaRPr lang="zh-TW" altLang="en-US" dirty="0"/>
          </a:p>
        </p:txBody>
      </p:sp>
      <p:grpSp>
        <p:nvGrpSpPr>
          <p:cNvPr id="4" name="群組 3"/>
          <p:cNvGrpSpPr/>
          <p:nvPr/>
        </p:nvGrpSpPr>
        <p:grpSpPr>
          <a:xfrm>
            <a:off x="1601519" y="2320604"/>
            <a:ext cx="5417088" cy="4338638"/>
            <a:chOff x="2141628" y="1985961"/>
            <a:chExt cx="5417088" cy="4338638"/>
          </a:xfrm>
        </p:grpSpPr>
        <p:pic>
          <p:nvPicPr>
            <p:cNvPr id="5" name="圖片 4"/>
            <p:cNvPicPr>
              <a:picLocks noChangeAspect="1"/>
            </p:cNvPicPr>
            <p:nvPr/>
          </p:nvPicPr>
          <p:blipFill>
            <a:blip r:embed="rId2"/>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141628" y="3738534"/>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𝐶</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141628" y="3738534"/>
                  <a:ext cx="312330"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8"/>
              <p:cNvSpPr txBox="1"/>
              <p:nvPr/>
            </p:nvSpPr>
            <p:spPr>
              <a:xfrm>
                <a:off x="6871964" y="2331545"/>
                <a:ext cx="2948691" cy="541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不同的初值</a:t>
                </a:r>
                <a:r>
                  <a:rPr lang="en-US" altLang="zh-TW" sz="2800" dirty="0" smtClean="0">
                    <a:latin typeface="Microsoft YaHei" charset="-122"/>
                    <a:ea typeface="Microsoft YaHei" charset="-122"/>
                    <a:cs typeface="Microsoft YaHei" charset="-122"/>
                  </a:rPr>
                  <a:t> </a:t>
                </a:r>
                <a14:m>
                  <m:oMath xmlns:m="http://schemas.openxmlformats.org/officeDocument/2006/math">
                    <m:sSup>
                      <m:sSupPr>
                        <m:ctrlPr>
                          <a:rPr lang="en-US" altLang="zh-TW" sz="2800" i="1">
                            <a:latin typeface="Cambria Math" charset="0"/>
                            <a:ea typeface="Microsoft YaHei" charset="-122"/>
                            <a:cs typeface="Microsoft YaHei" charset="-122"/>
                          </a:rPr>
                        </m:ctrlPr>
                      </m:sSupPr>
                      <m:e>
                        <m:r>
                          <a:rPr lang="zh-TW" altLang="en-US" sz="2800" b="1" i="0">
                            <a:latin typeface="Cambria Math" charset="0"/>
                            <a:ea typeface="Microsoft YaHei" charset="-122"/>
                            <a:cs typeface="Microsoft YaHei" charset="-122"/>
                          </a:rPr>
                          <m:t>𝛉</m:t>
                        </m:r>
                      </m:e>
                      <m:sup>
                        <m:r>
                          <a:rPr lang="en-US" altLang="zh-TW" sz="2800" b="0" i="1" smtClean="0">
                            <a:latin typeface="Cambria Math" charset="0"/>
                            <a:ea typeface="Microsoft YaHei" charset="-122"/>
                            <a:cs typeface="Microsoft YaHei" charset="-122"/>
                          </a:rPr>
                          <m:t>(</m:t>
                        </m:r>
                        <m:r>
                          <a:rPr lang="en-US" altLang="zh-TW" sz="2800" i="1">
                            <a:latin typeface="Cambria Math" charset="0"/>
                            <a:ea typeface="Microsoft YaHei" charset="-122"/>
                            <a:cs typeface="Microsoft YaHei" charset="-122"/>
                          </a:rPr>
                          <m:t>0</m:t>
                        </m:r>
                        <m:r>
                          <a:rPr lang="en-US" altLang="zh-TW" sz="2800" b="0" i="1" smtClean="0">
                            <a:latin typeface="Cambria Math" charset="0"/>
                            <a:ea typeface="Microsoft YaHei" charset="-122"/>
                            <a:cs typeface="Microsoft YaHei" charset="-122"/>
                          </a:rPr>
                          <m:t>)</m:t>
                        </m:r>
                      </m:sup>
                    </m:sSup>
                  </m:oMath>
                </a14:m>
                <a:r>
                  <a:rPr lang="en-US" altLang="zh-TW" sz="2800" dirty="0">
                    <a:latin typeface="Microsoft YaHei" charset="-122"/>
                    <a:ea typeface="Microsoft YaHei" charset="-122"/>
                    <a:cs typeface="Microsoft YaHei" charset="-122"/>
                  </a:rPr>
                  <a:t>  </a:t>
                </a:r>
                <a:endParaRPr lang="zh-TW" altLang="en-US" sz="2800" dirty="0">
                  <a:latin typeface="Microsoft YaHei" charset="-122"/>
                  <a:ea typeface="Microsoft YaHei" charset="-122"/>
                  <a:cs typeface="Microsoft YaHei" charset="-122"/>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6871964" y="2331545"/>
                <a:ext cx="2948691" cy="541110"/>
              </a:xfrm>
              <a:prstGeom prst="rect">
                <a:avLst/>
              </a:prstGeom>
              <a:blipFill rotWithShape="0">
                <a:blip r:embed="rId6"/>
                <a:stretch>
                  <a:fillRect/>
                </a:stretch>
              </a:blipFill>
            </p:spPr>
            <p:txBody>
              <a:bodyPr/>
              <a:lstStyle/>
              <a:p>
                <a:r>
                  <a:rPr lang="zh-CN" altLang="en-US">
                    <a:noFill/>
                  </a:rPr>
                  <a:t> </a:t>
                </a:r>
              </a:p>
            </p:txBody>
          </p:sp>
        </mc:Fallback>
      </mc:AlternateContent>
      <p:sp>
        <p:nvSpPr>
          <p:cNvPr id="10" name="文字方塊 9"/>
          <p:cNvSpPr txBox="1"/>
          <p:nvPr/>
        </p:nvSpPr>
        <p:spPr>
          <a:xfrm>
            <a:off x="6871965" y="3934156"/>
            <a:ext cx="356235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到达不同的最小值，不同的结果</a:t>
            </a:r>
            <a:endParaRPr lang="zh-TW" altLang="en-US" sz="2800" dirty="0">
              <a:latin typeface="Microsoft YaHei" charset="-122"/>
              <a:ea typeface="Microsoft YaHei" charset="-122"/>
              <a:cs typeface="Microsoft YaHei" charset="-122"/>
            </a:endParaRPr>
          </a:p>
        </p:txBody>
      </p:sp>
      <p:sp>
        <p:nvSpPr>
          <p:cNvPr id="11" name="向下箭號 10"/>
          <p:cNvSpPr/>
          <p:nvPr/>
        </p:nvSpPr>
        <p:spPr>
          <a:xfrm>
            <a:off x="7683413" y="3354082"/>
            <a:ext cx="641261" cy="5379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矩形 12"/>
          <p:cNvSpPr/>
          <p:nvPr/>
        </p:nvSpPr>
        <p:spPr>
          <a:xfrm>
            <a:off x="5813005" y="6037965"/>
            <a:ext cx="7320607" cy="830997"/>
          </a:xfrm>
          <a:prstGeom prst="rect">
            <a:avLst/>
          </a:prstGeom>
        </p:spPr>
        <p:txBody>
          <a:bodyPr wrap="square">
            <a:spAutoFit/>
          </a:bodyPr>
          <a:lstStyle/>
          <a:p>
            <a:pPr lvl="1"/>
            <a:r>
              <a:rPr lang="en-US" altLang="zh-TW" sz="2400" dirty="0"/>
              <a:t>Who is Afraid of Non-Convex Loss Functions?</a:t>
            </a:r>
          </a:p>
          <a:p>
            <a:pPr lvl="1"/>
            <a:r>
              <a:rPr lang="en-US" altLang="zh-TW" sz="2400" u="sng" dirty="0"/>
              <a:t>http://videolectures.net/eml07_lecun_wia/</a:t>
            </a:r>
            <a:endParaRPr lang="zh-TW" altLang="en-US" sz="2400" dirty="0"/>
          </a:p>
        </p:txBody>
      </p:sp>
    </p:spTree>
    <p:extLst>
      <p:ext uri="{BB962C8B-B14F-4D97-AF65-F5344CB8AC3E}">
        <p14:creationId xmlns:p14="http://schemas.microsoft.com/office/powerpoint/2010/main" val="178819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8001914" y="508622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7670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6066662" y="4062410"/>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4331794" y="4050708"/>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2826268" y="296448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2934328" y="581332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处理局部极小值</a:t>
            </a:r>
            <a:r>
              <a:rPr lang="en-US" altLang="zh-TW" dirty="0" smtClean="0"/>
              <a:t>……</a:t>
            </a:r>
            <a:endParaRPr lang="zh-TW" altLang="en-US" dirty="0"/>
          </a:p>
        </p:txBody>
      </p:sp>
      <p:sp>
        <p:nvSpPr>
          <p:cNvPr id="6" name="手繪多邊形 5"/>
          <p:cNvSpPr/>
          <p:nvPr/>
        </p:nvSpPr>
        <p:spPr>
          <a:xfrm>
            <a:off x="2124809" y="1909537"/>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750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1935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2353408" y="1801391"/>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198373" y="1867334"/>
            <a:ext cx="1636534" cy="461665"/>
          </a:xfrm>
          <a:prstGeom prst="rect">
            <a:avLst/>
          </a:prstGeom>
          <a:noFill/>
        </p:spPr>
        <p:txBody>
          <a:bodyPr wrap="square" rtlCol="0">
            <a:spAutoFit/>
          </a:bodyPr>
          <a:lstStyle/>
          <a:p>
            <a:pPr algn="ctr"/>
            <a:r>
              <a:rPr lang="zh-CN" altLang="en-US" sz="2400" dirty="0" smtClean="0"/>
              <a:t>目标函数</a:t>
            </a:r>
            <a:r>
              <a:rPr lang="en-US" altLang="zh-CN" sz="2400" dirty="0" smtClean="0"/>
              <a:t>J</a:t>
            </a:r>
            <a:endParaRPr lang="zh-TW" altLang="en-US" sz="2400" dirty="0"/>
          </a:p>
        </p:txBody>
      </p:sp>
      <p:sp>
        <p:nvSpPr>
          <p:cNvPr id="17" name="文字方塊 16"/>
          <p:cNvSpPr txBox="1"/>
          <p:nvPr/>
        </p:nvSpPr>
        <p:spPr>
          <a:xfrm>
            <a:off x="4843577" y="6050225"/>
            <a:ext cx="2545741"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参数空间</a:t>
            </a:r>
            <a:endParaRPr lang="zh-TW" altLang="en-US" sz="2400" dirty="0">
              <a:latin typeface="Microsoft YaHei" charset="-122"/>
              <a:ea typeface="Microsoft YaHei" charset="-122"/>
              <a:cs typeface="Microsoft YaHei" charset="-122"/>
            </a:endParaRPr>
          </a:p>
        </p:txBody>
      </p:sp>
      <p:sp>
        <p:nvSpPr>
          <p:cNvPr id="11" name="文字方塊 10"/>
          <p:cNvSpPr txBox="1"/>
          <p:nvPr/>
        </p:nvSpPr>
        <p:spPr>
          <a:xfrm>
            <a:off x="3737390" y="1945245"/>
            <a:ext cx="3157186"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smtClean="0">
                <a:latin typeface="Microsoft YaHei" charset="-122"/>
                <a:ea typeface="Microsoft YaHei" charset="-122"/>
                <a:cs typeface="Microsoft YaHei" charset="-122"/>
              </a:rPr>
              <a:t>在平坦区域</a:t>
            </a:r>
            <a:r>
              <a:rPr lang="zh-CN" altLang="en-US" sz="2800" smtClean="0">
                <a:latin typeface="Microsoft YaHei" charset="-122"/>
                <a:ea typeface="Microsoft YaHei" charset="-122"/>
                <a:cs typeface="Microsoft YaHei" charset="-122"/>
              </a:rPr>
              <a:t>很慢</a:t>
            </a:r>
            <a:endParaRPr lang="zh-TW" altLang="en-US" sz="2800" dirty="0">
              <a:latin typeface="Microsoft YaHei" charset="-122"/>
              <a:ea typeface="Microsoft YaHei" charset="-122"/>
              <a:cs typeface="Microsoft YaHei" charset="-122"/>
            </a:endParaRPr>
          </a:p>
        </p:txBody>
      </p:sp>
      <p:sp>
        <p:nvSpPr>
          <p:cNvPr id="22" name="文字方塊 21"/>
          <p:cNvSpPr txBox="1"/>
          <p:nvPr/>
        </p:nvSpPr>
        <p:spPr>
          <a:xfrm>
            <a:off x="7243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陷入局部极小</a:t>
            </a:r>
            <a:endParaRPr lang="zh-TW" altLang="en-US" sz="2800" dirty="0">
              <a:latin typeface="Microsoft YaHei" charset="-122"/>
              <a:ea typeface="Microsoft YaHei" charset="-122"/>
              <a:cs typeface="Microsoft YaHei" charset="-122"/>
            </a:endParaRPr>
          </a:p>
        </p:txBody>
      </p:sp>
      <p:sp>
        <p:nvSpPr>
          <p:cNvPr id="21" name="橢圓 20"/>
          <p:cNvSpPr/>
          <p:nvPr/>
        </p:nvSpPr>
        <p:spPr>
          <a:xfrm>
            <a:off x="2533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8231566" y="5250880"/>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charset="0"/>
                        </a:rPr>
                        <m:t>𝐽</m:t>
                      </m:r>
                      <m:d>
                        <m:dPr>
                          <m:ctrlPr>
                            <a:rPr lang="en-US" altLang="zh-TW" sz="2400" i="1">
                              <a:latin typeface="Cambria Math" charset="0"/>
                            </a:rPr>
                          </m:ctrlPr>
                        </m:dPr>
                        <m:e>
                          <m:r>
                            <a:rPr lang="zh-TW" altLang="en-US" sz="2400" i="1">
                              <a:latin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8231566" y="5250880"/>
                <a:ext cx="1053142" cy="813941"/>
              </a:xfrm>
              <a:prstGeom prst="rect">
                <a:avLst/>
              </a:prstGeom>
              <a:blipFill rotWithShape="0">
                <a:blip r:embed="rId3"/>
                <a:stretch>
                  <a:fillRect/>
                </a:stretch>
              </a:blipFill>
            </p:spPr>
            <p:txBody>
              <a:bodyPr/>
              <a:lstStyle/>
              <a:p>
                <a:r>
                  <a:rPr lang="zh-CN" altLang="en-US">
                    <a:noFill/>
                  </a:rPr>
                  <a:t> </a:t>
                </a:r>
              </a:p>
            </p:txBody>
          </p:sp>
        </mc:Fallback>
      </mc:AlternateContent>
      <p:sp>
        <p:nvSpPr>
          <p:cNvPr id="30" name="橢圓 29"/>
          <p:cNvSpPr/>
          <p:nvPr/>
        </p:nvSpPr>
        <p:spPr>
          <a:xfrm>
            <a:off x="4015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5844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800" dirty="0" smtClean="0">
                <a:latin typeface="Microsoft YaHei" charset="-122"/>
                <a:ea typeface="Microsoft YaHei" charset="-122"/>
                <a:cs typeface="Microsoft YaHei" charset="-122"/>
              </a:rPr>
              <a:t>在鞍点被困住</a:t>
            </a:r>
            <a:endParaRPr lang="zh-TW" altLang="en-US" sz="2800" dirty="0">
              <a:latin typeface="Microsoft YaHei" charset="-122"/>
              <a:ea typeface="Microsoft YaHei" charset="-122"/>
              <a:cs typeface="Microsoft YaHei" charset="-122"/>
            </a:endParaRPr>
          </a:p>
        </p:txBody>
      </p:sp>
      <p:cxnSp>
        <p:nvCxnSpPr>
          <p:cNvPr id="34" name="直線單箭頭接點 33"/>
          <p:cNvCxnSpPr>
            <a:stCxn id="24" idx="7"/>
          </p:cNvCxnSpPr>
          <p:nvPr/>
        </p:nvCxnSpPr>
        <p:spPr>
          <a:xfrm flipV="1">
            <a:off x="8211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227879" y="3281011"/>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4555610" y="2468465"/>
            <a:ext cx="760373" cy="14715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6262592" y="5212031"/>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charset="0"/>
                        </a:rPr>
                        <m:t>𝐽</m:t>
                      </m:r>
                      <m:d>
                        <m:dPr>
                          <m:ctrlPr>
                            <a:rPr lang="en-US" altLang="zh-TW" sz="2400" i="1">
                              <a:latin typeface="Cambria Math" charset="0"/>
                            </a:rPr>
                          </m:ctrlPr>
                        </m:dPr>
                        <m:e>
                          <m:r>
                            <a:rPr lang="zh-TW" altLang="en-US" sz="2400" i="1">
                              <a:latin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6262592" y="5212031"/>
                <a:ext cx="1053142" cy="81394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4512708" y="5227199"/>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CN" sz="2400" b="0" i="1" smtClean="0">
                          <a:latin typeface="Cambria Math" charset="0"/>
                        </a:rPr>
                        <m:t>𝐽</m:t>
                      </m:r>
                      <m:d>
                        <m:dPr>
                          <m:ctrlPr>
                            <a:rPr lang="en-US" altLang="zh-TW" sz="2400" i="1">
                              <a:latin typeface="Cambria Math" charset="0"/>
                            </a:rPr>
                          </m:ctrlPr>
                        </m:dPr>
                        <m:e>
                          <m:r>
                            <a:rPr lang="zh-TW" altLang="en-US" sz="2400" i="1">
                              <a:latin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4512708" y="5227199"/>
                <a:ext cx="1053142" cy="813941"/>
              </a:xfrm>
              <a:prstGeom prst="rect">
                <a:avLst/>
              </a:prstGeom>
              <a:blipFill rotWithShape="0">
                <a:blip r:embed="rId5"/>
                <a:stretch>
                  <a:fillRect/>
                </a:stretch>
              </a:blipFill>
            </p:spPr>
            <p:txBody>
              <a:bodyPr/>
              <a:lstStyle/>
              <a:p>
                <a:r>
                  <a:rPr lang="zh-CN" altLang="en-US">
                    <a:noFill/>
                  </a:rPr>
                  <a:t> </a:t>
                </a:r>
              </a:p>
            </p:txBody>
          </p:sp>
        </mc:Fallback>
      </mc:AlternateContent>
      <p:sp>
        <p:nvSpPr>
          <p:cNvPr id="35" name="橢圓 34"/>
          <p:cNvSpPr/>
          <p:nvPr/>
        </p:nvSpPr>
        <p:spPr>
          <a:xfrm>
            <a:off x="2718211" y="58469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30139" y="584127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5958605" y="581682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899850" y="582502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50193" y="6415367"/>
            <a:ext cx="3662515" cy="369332"/>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可能的解决方案：动量法、</a:t>
            </a:r>
            <a:r>
              <a:rPr lang="mr-IN" altLang="zh-CN" dirty="0" smtClean="0">
                <a:latin typeface="Microsoft YaHei" charset="-122"/>
                <a:ea typeface="Microsoft YaHei" charset="-122"/>
                <a:cs typeface="Microsoft YaHei" charset="-122"/>
              </a:rPr>
              <a:t>…</a:t>
            </a:r>
            <a:endParaRPr lang="zh-TW"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04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神经网络的梯度下降</a:t>
            </a:r>
            <a:endParaRPr lang="zh-TW" altLang="en-US" dirty="0"/>
          </a:p>
        </p:txBody>
      </p:sp>
      <p:sp>
        <p:nvSpPr>
          <p:cNvPr id="6" name="文字方塊 5"/>
          <p:cNvSpPr txBox="1"/>
          <p:nvPr/>
        </p:nvSpPr>
        <p:spPr>
          <a:xfrm>
            <a:off x="1860420" y="2229880"/>
            <a:ext cx="1948295"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初始参</a:t>
            </a:r>
            <a:r>
              <a:rPr lang="zh-CN" altLang="en-US" sz="2400" smtClean="0">
                <a:latin typeface="Microsoft YaHei" charset="-122"/>
                <a:ea typeface="Microsoft YaHei" charset="-122"/>
                <a:cs typeface="Microsoft YaHei" charset="-122"/>
              </a:rPr>
              <a:t>数：</a:t>
            </a:r>
            <a:endParaRPr lang="zh-TW" altLang="en-US" sz="2400" dirty="0">
              <a:latin typeface="Microsoft YaHei" charset="-122"/>
              <a:ea typeface="Microsoft YaHei" charset="-122"/>
              <a:cs typeface="Microsoft YaHei" charset="-122"/>
            </a:endParaRPr>
          </a:p>
        </p:txBody>
      </p:sp>
      <p:cxnSp>
        <p:nvCxnSpPr>
          <p:cNvPr id="16" name="直線單箭頭接點 15"/>
          <p:cNvCxnSpPr/>
          <p:nvPr/>
        </p:nvCxnSpPr>
        <p:spPr>
          <a:xfrm>
            <a:off x="4444009"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479906"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157710" y="2289561"/>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22" name="直線單箭頭接點 21"/>
          <p:cNvCxnSpPr/>
          <p:nvPr/>
        </p:nvCxnSpPr>
        <p:spPr>
          <a:xfrm>
            <a:off x="8208494" y="2577446"/>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4510160" y="4996369"/>
            <a:ext cx="4147458" cy="523220"/>
          </a:xfrm>
          <a:prstGeom prst="rect">
            <a:avLst/>
          </a:prstGeom>
          <a:noFill/>
        </p:spPr>
        <p:txBody>
          <a:bodyPr wrap="square" rtlCol="0">
            <a:spAutoFit/>
          </a:bodyPr>
          <a:lstStyle/>
          <a:p>
            <a:r>
              <a:rPr lang="zh-CN" altLang="en-US" sz="2800" dirty="0" smtClean="0">
                <a:latin typeface="Microsoft YaHei" charset="-122"/>
                <a:ea typeface="Microsoft YaHei" charset="-122"/>
                <a:cs typeface="Microsoft YaHei" charset="-122"/>
              </a:rPr>
              <a:t>百万数量级的参数</a:t>
            </a:r>
            <a:r>
              <a:rPr lang="en-US" altLang="zh-TW" sz="2800" dirty="0" smtClean="0">
                <a:latin typeface="Microsoft YaHei" charset="-122"/>
                <a:ea typeface="Microsoft YaHei" charset="-122"/>
                <a:cs typeface="Microsoft YaHei" charset="-122"/>
              </a:rPr>
              <a:t> </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40" name="文字方塊 39"/>
          <p:cNvSpPr txBox="1"/>
          <p:nvPr/>
        </p:nvSpPr>
        <p:spPr>
          <a:xfrm>
            <a:off x="4510160" y="5694251"/>
            <a:ext cx="5582643" cy="523220"/>
          </a:xfrm>
          <a:prstGeom prst="rect">
            <a:avLst/>
          </a:prstGeom>
          <a:noFill/>
        </p:spPr>
        <p:txBody>
          <a:bodyPr wrap="square" rtlCol="0">
            <a:spAutoFit/>
          </a:bodyPr>
          <a:lstStyle/>
          <a:p>
            <a:r>
              <a:rPr lang="zh-CN" altLang="en-US" sz="2800" dirty="0">
                <a:solidFill>
                  <a:srgbClr val="C00000"/>
                </a:solidFill>
                <a:latin typeface="Microsoft YaHei" charset="-122"/>
                <a:ea typeface="Microsoft YaHei" charset="-122"/>
                <a:cs typeface="Microsoft YaHei" charset="-122"/>
              </a:rPr>
              <a:t>反向传播</a:t>
            </a:r>
            <a:r>
              <a:rPr lang="zh-CN" altLang="en-US" sz="2800" dirty="0" smtClean="0">
                <a:latin typeface="Microsoft YaHei" charset="-122"/>
                <a:ea typeface="Microsoft YaHei" charset="-122"/>
                <a:cs typeface="Microsoft YaHei" charset="-122"/>
              </a:rPr>
              <a:t>：更</a:t>
            </a:r>
            <a:r>
              <a:rPr lang="zh-CN" altLang="en-US" sz="2800" dirty="0" smtClean="0">
                <a:solidFill>
                  <a:srgbClr val="C00000"/>
                </a:solidFill>
                <a:latin typeface="Microsoft YaHei" charset="-122"/>
                <a:ea typeface="Microsoft YaHei" charset="-122"/>
                <a:cs typeface="Microsoft YaHei" charset="-122"/>
              </a:rPr>
              <a:t>有效</a:t>
            </a:r>
            <a:r>
              <a:rPr lang="zh-CN" altLang="en-US" sz="2800" dirty="0" smtClean="0">
                <a:latin typeface="Microsoft YaHei" charset="-122"/>
                <a:ea typeface="Microsoft YaHei" charset="-122"/>
                <a:cs typeface="Microsoft YaHei" charset="-122"/>
              </a:rPr>
              <a:t>地计算梯度</a:t>
            </a:r>
            <a:endParaRPr lang="zh-TW" altLang="en-US" sz="2800" dirty="0">
              <a:latin typeface="Microsoft YaHei" charset="-122"/>
              <a:ea typeface="Microsoft YaHei" charset="-122"/>
              <a:cs typeface="Microsoft YaHei" charset="-122"/>
            </a:endParaRPr>
          </a:p>
        </p:txBody>
      </p:sp>
      <p:sp>
        <p:nvSpPr>
          <p:cNvPr id="21" name="文字方塊 20"/>
          <p:cNvSpPr txBox="1"/>
          <p:nvPr/>
        </p:nvSpPr>
        <p:spPr>
          <a:xfrm>
            <a:off x="2603617" y="1270878"/>
            <a:ext cx="317890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网络参数：</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3903315" y="2369209"/>
                <a:ext cx="580223"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(0)</m:t>
                          </m:r>
                        </m:sup>
                      </m:sSup>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903315" y="2369209"/>
                <a:ext cx="580223" cy="384657"/>
              </a:xfrm>
              <a:prstGeom prst="rect">
                <a:avLst/>
              </a:prstGeom>
              <a:blipFill rotWithShape="0">
                <a:blip r:embed="rId3"/>
                <a:stretch>
                  <a:fillRect l="-12632" t="-4762" r="-10526"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531052" y="3316955"/>
                <a:ext cx="185268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Microsoft YaHei" charset="-122"/>
                          <a:cs typeface="Microsoft YaHei" charset="-122"/>
                        </a:rPr>
                        <m:t>计算</m:t>
                      </m:r>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charset="0"/>
                              <a:ea typeface="Cambria Math" charset="0"/>
                              <a:cs typeface="Cambria Math" charset="0"/>
                            </a:rPr>
                          </m:ctrlPr>
                        </m:dPr>
                        <m:e>
                          <m:sSup>
                            <m:sSupPr>
                              <m:ctrlPr>
                                <a:rPr kumimoji="1" lang="mr-IN" altLang="zh-CN" sz="2400" b="0" i="1" smtClean="0">
                                  <a:latin typeface="Cambria Math" charset="0"/>
                                  <a:ea typeface="Cambria Math" charset="0"/>
                                  <a:cs typeface="Cambria Math" charset="0"/>
                                </a:rPr>
                              </m:ctrlPr>
                            </m:sSupPr>
                            <m:e>
                              <m:r>
                                <a:rPr kumimoji="1" lang="mr-IN" altLang="zh-CN" sz="2400" b="1" i="0" smtClean="0">
                                  <a:latin typeface="Cambria Math" charset="0"/>
                                  <a:ea typeface="Cambria Math" charset="0"/>
                                  <a:cs typeface="Cambria Math" charset="0"/>
                                </a:rPr>
                                <m:t>𝛉</m:t>
                              </m:r>
                            </m:e>
                            <m:sup>
                              <m:r>
                                <a:rPr kumimoji="1" lang="en-US" altLang="zh-CN" sz="2400" b="0" i="1" smtClean="0">
                                  <a:latin typeface="Cambria Math" charset="0"/>
                                  <a:ea typeface="Cambria Math" charset="0"/>
                                  <a:cs typeface="Cambria Math" charset="0"/>
                                </a:rPr>
                                <m:t>(0)</m:t>
                              </m:r>
                            </m:sup>
                          </m:sSup>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531052" y="3316955"/>
                <a:ext cx="1852687" cy="41684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995764" y="3031609"/>
                <a:ext cx="8353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charset="0"/>
                              <a:ea typeface="Cambria Math" charset="0"/>
                              <a:cs typeface="Cambria Math" charset="0"/>
                            </a:rPr>
                          </m:ctrlPr>
                        </m:dPr>
                        <m:e>
                          <m:r>
                            <a:rPr kumimoji="1" lang="mr-IN" altLang="zh-CN" sz="2400" b="1">
                              <a:latin typeface="Cambria Math" charset="0"/>
                              <a:ea typeface="Cambria Math" charset="0"/>
                              <a:cs typeface="Cambria Math" charset="0"/>
                            </a:rPr>
                            <m:t>𝛉</m:t>
                          </m:r>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995764" y="3031609"/>
                <a:ext cx="835357" cy="369332"/>
              </a:xfrm>
              <a:prstGeom prst="rect">
                <a:avLst/>
              </a:prstGeom>
              <a:blipFill rotWithShape="0">
                <a:blip r:embed="rId5"/>
                <a:stretch>
                  <a:fillRect l="-6569" b="-31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939427" y="3546754"/>
                <a:ext cx="2180597" cy="21139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sz="2400" i="1" smtClean="0">
                              <a:latin typeface="Cambria Math" charset="0"/>
                            </a:rPr>
                          </m:ctrlPr>
                        </m:dPr>
                        <m:e>
                          <m:m>
                            <m:mPr>
                              <m:mcs>
                                <m:mc>
                                  <m:mcPr>
                                    <m:count m:val="1"/>
                                    <m:mcJc m:val="center"/>
                                  </m:mcPr>
                                </m:mc>
                              </m:mcs>
                              <m:ctrlPr>
                                <a:rPr kumimoji="1" lang="mr-IN" altLang="zh-CN" sz="2400" i="1" smtClean="0">
                                  <a:latin typeface="Cambria Math" charset="0"/>
                                </a:rPr>
                              </m:ctrlPr>
                            </m:mPr>
                            <m:mr>
                              <m:e>
                                <m:m>
                                  <m:mPr>
                                    <m:mcs>
                                      <m:mc>
                                        <m:mcPr>
                                          <m:count m:val="1"/>
                                          <m:mcJc m:val="center"/>
                                        </m:mcPr>
                                      </m:mc>
                                    </m:mcs>
                                    <m:ctrlPr>
                                      <a:rPr kumimoji="1" lang="mr-IN" altLang="zh-CN" sz="2400" i="1" smtClean="0">
                                        <a:latin typeface="Cambria Math" charset="0"/>
                                      </a:rPr>
                                    </m:ctrlPr>
                                  </m:mPr>
                                  <m:mr>
                                    <m:e>
                                      <m:r>
                                        <m:rPr>
                                          <m:brk m:alnAt="7"/>
                                        </m:rPr>
                                        <a:rPr kumimoji="1" lang="mr-IN" altLang="zh-CN" sz="2400" i="1" smtClean="0">
                                          <a:latin typeface="Cambria Math" charset="0"/>
                                        </a:rPr>
                                        <m:t>𝜕</m:t>
                                      </m:r>
                                      <m:r>
                                        <a:rPr kumimoji="1" lang="en-US" altLang="zh-CN" sz="2400" b="0" i="1" smtClean="0">
                                          <a:latin typeface="Cambria Math" charset="0"/>
                                        </a:rPr>
                                        <m:t>𝐽</m:t>
                                      </m:r>
                                      <m:r>
                                        <a:rPr kumimoji="1" lang="en-US" altLang="zh-CN" sz="2400" b="0" i="1" smtClean="0">
                                          <a:latin typeface="Cambria Math" charset="0"/>
                                        </a:rPr>
                                        <m:t>(</m:t>
                                      </m:r>
                                      <m:r>
                                        <m:rPr>
                                          <m:brk m:alnAt="7"/>
                                        </m:rPr>
                                        <a:rPr kumimoji="1" lang="en-US" altLang="zh-CN" sz="2400" b="1" i="0" smtClean="0">
                                          <a:latin typeface="Cambria Math" charset="0"/>
                                          <a:ea typeface="Cambria Math" charset="0"/>
                                          <a:cs typeface="Cambria Math" charset="0"/>
                                        </a:rPr>
                                        <m:t>𝛉</m:t>
                                      </m:r>
                                      <m:r>
                                        <m:rPr>
                                          <m:brk m:alnAt="7"/>
                                        </m:rPr>
                                        <a:rPr kumimoji="1" lang="en-US" altLang="zh-CN" sz="2400" b="0" i="1" smtClean="0">
                                          <a:latin typeface="Cambria Math" charset="0"/>
                                        </a:rPr>
                                        <m:t>)</m:t>
                                      </m:r>
                                      <m:r>
                                        <a:rPr kumimoji="1" lang="mr-IN" altLang="zh-CN" sz="2400" i="1" smtClean="0">
                                          <a:latin typeface="Cambria Math" charset="0"/>
                                        </a:rPr>
                                        <m:t>/</m:t>
                                      </m:r>
                                      <m:r>
                                        <a:rPr kumimoji="1" lang="mr-IN" altLang="zh-CN" sz="2400" i="1" smtClean="0">
                                          <a:latin typeface="Cambria Math" charset="0"/>
                                        </a:rPr>
                                        <m:t>𝜕</m:t>
                                      </m:r>
                                      <m:r>
                                        <m:rPr>
                                          <m:brk m:alnAt="7"/>
                                        </m:rPr>
                                        <a:rPr kumimoji="1" lang="en-US" altLang="zh-CN" sz="2400" b="1" i="0" smtClean="0">
                                          <a:latin typeface="Cambria Math" charset="0"/>
                                        </a:rPr>
                                        <m:t>𝐖</m:t>
                                      </m:r>
                                      <m:r>
                                        <m:rPr>
                                          <m:brk m:alnAt="7"/>
                                        </m:rPr>
                                        <a:rPr kumimoji="1" lang="en-US" altLang="zh-CN" sz="2400" b="0" i="1" smtClean="0">
                                          <a:latin typeface="Cambria Math" charset="0"/>
                                        </a:rPr>
                                        <m:t>(</m:t>
                                      </m:r>
                                      <m:r>
                                        <a:rPr kumimoji="1" lang="en-US" altLang="zh-CN" sz="2400" b="0" i="1" smtClean="0">
                                          <a:latin typeface="Cambria Math" charset="0"/>
                                        </a:rPr>
                                        <m:t>1)</m:t>
                                      </m:r>
                                    </m:e>
                                  </m:m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a:rPr kumimoji="1" lang="en-US" altLang="zh-CN" sz="2400" b="0" i="1" smtClean="0">
                                          <a:latin typeface="Cambria Math" charset="0"/>
                                        </a:rPr>
                                        <m:t>𝑏</m:t>
                                      </m:r>
                                      <m:r>
                                        <a:rPr kumimoji="1" lang="en-US" altLang="zh-CN" sz="2400" b="0" i="1" smtClean="0">
                                          <a:latin typeface="Cambria Math" charset="0"/>
                                        </a:rPr>
                                        <m:t>(1) </m:t>
                                      </m:r>
                                    </m:e>
                                  </m:mr>
                                  <m:mr>
                                    <m:e>
                                      <m:r>
                                        <a:rPr kumimoji="1" lang="mr-IN" altLang="zh-CN" sz="2400" i="1" smtClean="0">
                                          <a:latin typeface="Cambria Math" charset="0"/>
                                        </a:rPr>
                                        <m:t>⋮</m:t>
                                      </m:r>
                                    </m:e>
                                  </m:mr>
                                </m:m>
                              </m:e>
                            </m:mr>
                            <m:mr>
                              <m:e>
                                <m:m>
                                  <m:mPr>
                                    <m:mcs>
                                      <m:mc>
                                        <m:mcPr>
                                          <m:count m:val="1"/>
                                          <m:mcJc m:val="center"/>
                                        </m:mcPr>
                                      </m:mc>
                                    </m:mcs>
                                    <m:ctrlPr>
                                      <a:rPr kumimoji="1" lang="mr-IN" altLang="zh-CN" sz="2400" i="1" smtClean="0">
                                        <a:latin typeface="Cambria Math" charset="0"/>
                                      </a:rPr>
                                    </m:ctrlPr>
                                  </m:mP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m:rPr>
                                          <m:brk m:alnAt="7"/>
                                        </m:rPr>
                                        <a:rPr kumimoji="1" lang="en-US" altLang="zh-CN" sz="2400" b="1">
                                          <a:latin typeface="Cambria Math" charset="0"/>
                                        </a:rPr>
                                        <m:t>𝐖</m:t>
                                      </m:r>
                                      <m:r>
                                        <m:rPr>
                                          <m:brk m:alnAt="7"/>
                                        </m:rP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r>
                                        <a:rPr kumimoji="1" lang="en-US" altLang="zh-CN" sz="2400" i="1" smtClean="0">
                                          <a:latin typeface="Cambria Math" charset="0"/>
                                        </a:rPr>
                                        <m:t> </m:t>
                                      </m:r>
                                    </m:e>
                                  </m:m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a:rPr kumimoji="1" lang="en-US" altLang="zh-CN" sz="2400" i="1">
                                          <a:latin typeface="Cambria Math" charset="0"/>
                                        </a:rPr>
                                        <m:t>𝑏</m:t>
                                      </m:r>
                                      <m:r>
                                        <a:rPr kumimoji="1" lang="en-US" altLang="zh-CN" sz="2400" i="1">
                                          <a:latin typeface="Cambria Math" charset="0"/>
                                        </a:rPr>
                                        <m:t>(1)</m:t>
                                      </m:r>
                                    </m:e>
                                  </m:mr>
                                  <m:mr>
                                    <m:e>
                                      <m:r>
                                        <a:rPr kumimoji="1" lang="mr-IN" altLang="zh-CN" sz="2400" i="1" smtClean="0">
                                          <a:latin typeface="Cambria Math" charset="0"/>
                                        </a:rPr>
                                        <m:t>⋮</m:t>
                                      </m:r>
                                    </m:e>
                                  </m:mr>
                                </m:m>
                              </m:e>
                            </m:mr>
                          </m:m>
                        </m:e>
                      </m:d>
                    </m:oMath>
                  </m:oMathPara>
                </a14:m>
                <a:endParaRPr kumimoji="1"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939427" y="3546754"/>
                <a:ext cx="2180597" cy="21139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475238" y="3270708"/>
                <a:ext cx="3168859"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1</m:t>
                          </m:r>
                          <m:r>
                            <a:rPr kumimoji="1" lang="en-US" altLang="zh-CN" sz="2400" i="1">
                              <a:latin typeface="Cambria Math" charset="0"/>
                            </a:rPr>
                            <m:t>)</m:t>
                          </m:r>
                        </m:sup>
                      </m:sSup>
                      <m:r>
                        <a:rPr kumimoji="1" lang="en-US" altLang="zh-CN" sz="2400" b="0" i="1" smtClean="0">
                          <a:latin typeface="Cambria Math" charset="0"/>
                        </a:rPr>
                        <m:t>=</m:t>
                      </m:r>
                      <m:sSup>
                        <m:sSupPr>
                          <m:ctrlPr>
                            <a:rPr kumimoji="1" lang="en-US" altLang="zh-CN" sz="2400" i="1" smtClean="0">
                              <a:latin typeface="Cambria Math"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(0)</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𝜂</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d>
                        <m:dPr>
                          <m:ctrlPr>
                            <a:rPr kumimoji="1" lang="mr-IN" altLang="zh-CN" sz="2400" i="1">
                              <a:latin typeface="Cambria Math" charset="0"/>
                              <a:ea typeface="Cambria Math" charset="0"/>
                              <a:cs typeface="Cambria Math" charset="0"/>
                            </a:rPr>
                          </m:ctrlPr>
                        </m:dPr>
                        <m:e>
                          <m:sSup>
                            <m:sSupPr>
                              <m:ctrlPr>
                                <a:rPr kumimoji="1" lang="mr-IN" altLang="zh-CN" sz="2400" i="1">
                                  <a:latin typeface="Cambria Math" charset="0"/>
                                  <a:ea typeface="Cambria Math" charset="0"/>
                                  <a:cs typeface="Cambria Math" charset="0"/>
                                </a:rPr>
                              </m:ctrlPr>
                            </m:sSupPr>
                            <m:e>
                              <m:r>
                                <a:rPr kumimoji="1" lang="mr-IN" altLang="zh-CN" sz="2400" b="1">
                                  <a:latin typeface="Cambria Math" charset="0"/>
                                  <a:ea typeface="Cambria Math" charset="0"/>
                                  <a:cs typeface="Cambria Math" charset="0"/>
                                </a:rPr>
                                <m:t>𝛉</m:t>
                              </m:r>
                            </m:e>
                            <m:sup>
                              <m:r>
                                <a:rPr kumimoji="1" lang="en-US" altLang="zh-CN" sz="2400" i="1">
                                  <a:latin typeface="Cambria Math" charset="0"/>
                                  <a:ea typeface="Cambria Math" charset="0"/>
                                  <a:cs typeface="Cambria Math" charset="0"/>
                                </a:rPr>
                                <m:t>(0)</m:t>
                              </m:r>
                            </m:sup>
                          </m:sSup>
                        </m:e>
                      </m:d>
                    </m:oMath>
                  </m:oMathPara>
                </a14:m>
                <a:endParaRPr kumimoji="1"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475238" y="3270708"/>
                <a:ext cx="3168859" cy="41684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747511" y="2379059"/>
                <a:ext cx="764889"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(1)</m:t>
                          </m:r>
                        </m:sup>
                      </m:sSup>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5747511" y="2379059"/>
                <a:ext cx="764889" cy="47699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502870" y="4182609"/>
                <a:ext cx="184723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Microsoft YaHei" charset="-122"/>
                          <a:cs typeface="Microsoft YaHei" charset="-122"/>
                        </a:rPr>
                        <m:t>计算</m:t>
                      </m:r>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charset="0"/>
                              <a:ea typeface="Cambria Math" charset="0"/>
                              <a:cs typeface="Cambria Math" charset="0"/>
                            </a:rPr>
                          </m:ctrlPr>
                        </m:dPr>
                        <m:e>
                          <m:sSup>
                            <m:sSupPr>
                              <m:ctrlPr>
                                <a:rPr kumimoji="1" lang="mr-IN" altLang="zh-CN" sz="2400" b="0" i="1" smtClean="0">
                                  <a:latin typeface="Cambria Math" charset="0"/>
                                  <a:ea typeface="Cambria Math" charset="0"/>
                                  <a:cs typeface="Cambria Math" charset="0"/>
                                </a:rPr>
                              </m:ctrlPr>
                            </m:sSupPr>
                            <m:e>
                              <m:r>
                                <a:rPr kumimoji="1" lang="mr-IN" altLang="zh-CN" sz="2400" b="1" i="0" smtClean="0">
                                  <a:latin typeface="Cambria Math" charset="0"/>
                                  <a:ea typeface="Cambria Math" charset="0"/>
                                  <a:cs typeface="Cambria Math" charset="0"/>
                                </a:rPr>
                                <m:t>𝛉</m:t>
                              </m:r>
                            </m:e>
                            <m:sup>
                              <m:r>
                                <a:rPr kumimoji="1" lang="en-US" altLang="zh-CN" sz="2400" b="0" i="1" smtClean="0">
                                  <a:latin typeface="Cambria Math" charset="0"/>
                                  <a:ea typeface="Cambria Math" charset="0"/>
                                  <a:cs typeface="Cambria Math" charset="0"/>
                                </a:rPr>
                                <m:t>(1)</m:t>
                              </m:r>
                            </m:sup>
                          </m:sSup>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502870" y="4182609"/>
                <a:ext cx="1847237" cy="41684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438711" y="4156662"/>
                <a:ext cx="3168859"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sup>
                      </m:sSup>
                      <m:r>
                        <a:rPr kumimoji="1" lang="en-US" altLang="zh-CN" sz="2400" b="0" i="1" smtClean="0">
                          <a:latin typeface="Cambria Math" charset="0"/>
                        </a:rPr>
                        <m:t>=</m:t>
                      </m:r>
                      <m:sSup>
                        <m:sSupPr>
                          <m:ctrlPr>
                            <a:rPr kumimoji="1" lang="en-US" altLang="zh-CN" sz="2400" i="1" smtClean="0">
                              <a:latin typeface="Cambria Math"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(1)</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𝜂</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d>
                        <m:dPr>
                          <m:ctrlPr>
                            <a:rPr kumimoji="1" lang="mr-IN" altLang="zh-CN" sz="2400" i="1">
                              <a:latin typeface="Cambria Math" charset="0"/>
                              <a:ea typeface="Cambria Math" charset="0"/>
                              <a:cs typeface="Cambria Math" charset="0"/>
                            </a:rPr>
                          </m:ctrlPr>
                        </m:dPr>
                        <m:e>
                          <m:sSup>
                            <m:sSupPr>
                              <m:ctrlPr>
                                <a:rPr kumimoji="1" lang="mr-IN" altLang="zh-CN" sz="2400" i="1">
                                  <a:latin typeface="Cambria Math" charset="0"/>
                                  <a:ea typeface="Cambria Math" charset="0"/>
                                  <a:cs typeface="Cambria Math" charset="0"/>
                                </a:rPr>
                              </m:ctrlPr>
                            </m:sSupPr>
                            <m:e>
                              <m:r>
                                <a:rPr kumimoji="1" lang="mr-IN" altLang="zh-CN" sz="2400" b="1">
                                  <a:latin typeface="Cambria Math" charset="0"/>
                                  <a:ea typeface="Cambria Math" charset="0"/>
                                  <a:cs typeface="Cambria Math" charset="0"/>
                                </a:rPr>
                                <m:t>𝛉</m:t>
                              </m:r>
                            </m:e>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p>
                        </m:e>
                      </m:d>
                    </m:oMath>
                  </m:oMathPara>
                </a14:m>
                <a:endParaRPr kumimoji="1" lang="zh-CN" altLang="en-US" sz="24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438711" y="4156662"/>
                <a:ext cx="3168859" cy="41684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521486" y="2350718"/>
                <a:ext cx="764889"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sup>
                      </m:sSup>
                    </m:oMath>
                  </m:oMathPara>
                </a14:m>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7521486" y="2350718"/>
                <a:ext cx="764889" cy="476990"/>
              </a:xfrm>
              <a:prstGeom prst="rect">
                <a:avLst/>
              </a:prstGeom>
              <a:blipFill rotWithShape="0">
                <a:blip r:embed="rId11"/>
                <a:stretch>
                  <a:fillRect/>
                </a:stretch>
              </a:blipFill>
            </p:spPr>
            <p:txBody>
              <a:bodyPr/>
              <a:lstStyle/>
              <a:p>
                <a:r>
                  <a:rPr lang="zh-CN" altLang="en-US">
                    <a:noFill/>
                  </a:rPr>
                  <a:t> </a:t>
                </a:r>
              </a:p>
            </p:txBody>
          </p:sp>
        </mc:Fallback>
      </mc:AlternateContent>
      <p:sp>
        <p:nvSpPr>
          <p:cNvPr id="18" name="矩形 17"/>
          <p:cNvSpPr/>
          <p:nvPr/>
        </p:nvSpPr>
        <p:spPr>
          <a:xfrm>
            <a:off x="1561946" y="6392009"/>
            <a:ext cx="8716873"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很多工具都支持</a:t>
            </a:r>
            <a:r>
              <a:rPr lang="zh-CN" altLang="en-US" sz="2400" dirty="0" smtClean="0">
                <a:latin typeface="Microsoft YaHei" charset="-122"/>
                <a:ea typeface="Microsoft YaHei" charset="-122"/>
                <a:cs typeface="Microsoft YaHei" charset="-122"/>
              </a:rPr>
              <a:t>自动微分来计算梯度：</a:t>
            </a:r>
            <a:r>
              <a:rPr lang="en-US" altLang="zh-CN" sz="2400" dirty="0" err="1" smtClean="0">
                <a:latin typeface="Microsoft YaHei" charset="-122"/>
                <a:ea typeface="Microsoft YaHei" charset="-122"/>
                <a:cs typeface="Microsoft YaHei" charset="-122"/>
              </a:rPr>
              <a:t>TensorFlow</a:t>
            </a:r>
            <a:r>
              <a:rPr lang="en-US" altLang="zh-CN" sz="2400" dirty="0" smtClean="0">
                <a:latin typeface="Microsoft YaHei" charset="-122"/>
                <a:ea typeface="Microsoft YaHei" charset="-122"/>
                <a:cs typeface="Microsoft YaHei" charset="-122"/>
              </a:rPr>
              <a:t>, </a:t>
            </a:r>
            <a:r>
              <a:rPr lang="en-US" altLang="zh-CN" sz="2400" dirty="0" err="1" smtClean="0">
                <a:latin typeface="Microsoft YaHei" charset="-122"/>
                <a:ea typeface="Microsoft YaHei" charset="-122"/>
                <a:cs typeface="Microsoft YaHei" charset="-122"/>
              </a:rPr>
              <a:t>PyTorch</a:t>
            </a:r>
            <a:r>
              <a:rPr lang="en-US" altLang="zh-CN" sz="2400" dirty="0" smtClean="0">
                <a:latin typeface="Microsoft YaHei" charset="-122"/>
                <a:ea typeface="Microsoft YaHei" charset="-122"/>
                <a:cs typeface="Microsoft YaHei" charset="-122"/>
              </a:rPr>
              <a:t>, </a:t>
            </a:r>
            <a:r>
              <a:rPr lang="mr-IN" altLang="zh-CN"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7" name="文字方塊 2"/>
              <p:cNvSpPr txBox="1"/>
              <p:nvPr/>
            </p:nvSpPr>
            <p:spPr>
              <a:xfrm>
                <a:off x="4903620" y="1241587"/>
                <a:ext cx="6186116" cy="484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0" smtClean="0">
                          <a:latin typeface="Cambria Math" charset="0"/>
                          <a:ea typeface="Cambria Math" charset="0"/>
                          <a:cs typeface="Cambria Math" charset="0"/>
                        </a:rPr>
                        <m:t>𝛉</m:t>
                      </m:r>
                      <m:r>
                        <a:rPr lang="en-US" altLang="zh-TW" sz="2800" i="1">
                          <a:latin typeface="Cambria Math" charset="0"/>
                          <a:ea typeface="Cambria Math" charset="0"/>
                          <a:cs typeface="Cambria Math" charset="0"/>
                        </a:rPr>
                        <m:t>=</m:t>
                      </m:r>
                      <m:d>
                        <m:dPr>
                          <m:begChr m:val="{"/>
                          <m:endChr m:val="}"/>
                          <m:ctrlPr>
                            <a:rPr lang="en-US" altLang="zh-TW" sz="2800" i="1">
                              <a:latin typeface="Cambria Math" charset="0"/>
                              <a:ea typeface="Cambria Math" charset="0"/>
                              <a:cs typeface="Cambria Math" charset="0"/>
                            </a:rPr>
                          </m:ctrlPr>
                        </m:dPr>
                        <m:e>
                          <m:sSup>
                            <m:sSupPr>
                              <m:ctrlPr>
                                <a:rPr lang="en-US" altLang="zh-TW" sz="2800" i="1" smtClean="0">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(1)</m:t>
                              </m:r>
                            </m:sup>
                          </m:sSup>
                          <m:r>
                            <a:rPr lang="en-US" altLang="zh-TW" sz="2800" i="1">
                              <a:latin typeface="Cambria Math" charset="0"/>
                              <a:ea typeface="Cambria Math" charset="0"/>
                              <a:cs typeface="Cambria Math" charset="0"/>
                            </a:rPr>
                            <m:t>,</m:t>
                          </m:r>
                          <m:sSup>
                            <m:sSupPr>
                              <m:ctrlPr>
                                <a:rPr lang="en-US" altLang="zh-TW" sz="2800" i="1" smtClean="0">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a:latin typeface="Cambria Math" charset="0"/>
                                  <a:ea typeface="Cambria Math" charset="0"/>
                                  <a:cs typeface="Cambria Math" charset="0"/>
                                </a:rPr>
                                <m:t>𝟏</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2</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i="0" smtClean="0">
                                  <a:latin typeface="Cambria Math" charset="0"/>
                                  <a:ea typeface="Cambria Math" charset="0"/>
                                  <a:cs typeface="Cambria Math" charset="0"/>
                                </a:rPr>
                                <m:t>𝟐</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b="1">
                                  <a:latin typeface="Cambria Math" charset="0"/>
                                  <a:ea typeface="Cambria Math" charset="0"/>
                                  <a:cs typeface="Cambria Math" charset="0"/>
                                </a:rPr>
                                <m:t>)</m:t>
                              </m:r>
                            </m:sup>
                          </m:sSup>
                        </m:e>
                      </m:d>
                    </m:oMath>
                  </m:oMathPara>
                </a14:m>
                <a:endParaRPr lang="zh-TW" altLang="en-US" sz="2800" dirty="0">
                  <a:latin typeface="Cambria Math" charset="0"/>
                  <a:ea typeface="Cambria Math" charset="0"/>
                  <a:cs typeface="Cambria Math" charset="0"/>
                </a:endParaRPr>
              </a:p>
            </p:txBody>
          </p:sp>
        </mc:Choice>
        <mc:Fallback xmlns="">
          <p:sp>
            <p:nvSpPr>
              <p:cNvPr id="37" name="文字方塊 2"/>
              <p:cNvSpPr txBox="1">
                <a:spLocks noRot="1" noChangeAspect="1" noMove="1" noResize="1" noEditPoints="1" noAdjustHandles="1" noChangeArrowheads="1" noChangeShapeType="1" noTextEdit="1"/>
              </p:cNvSpPr>
              <p:nvPr/>
            </p:nvSpPr>
            <p:spPr>
              <a:xfrm>
                <a:off x="4903620" y="1241587"/>
                <a:ext cx="6186116" cy="484235"/>
              </a:xfrm>
              <a:prstGeom prst="rect">
                <a:avLst/>
              </a:prstGeom>
              <a:blipFill rotWithShape="0">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2718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9" grpId="0"/>
      <p:bldP spid="40" grpId="0"/>
      <p:bldP spid="21" grpId="0"/>
      <p:bldP spid="7" grpId="0"/>
      <p:bldP spid="9" grpId="0"/>
      <p:bldP spid="26" grpId="0"/>
      <p:bldP spid="14" grpId="0"/>
      <p:bldP spid="31" grpId="0"/>
      <p:bldP spid="15" grpId="0"/>
      <p:bldP spid="33" grpId="0"/>
      <p:bldP spid="34"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神经网络符号</a:t>
            </a:r>
            <a:r>
              <a:rPr lang="zh-CN" altLang="en-US" dirty="0" smtClean="0"/>
              <a:t>表示</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746125" y="983171"/>
                <a:ext cx="7515409" cy="5237271"/>
              </a:xfrm>
            </p:spPr>
            <p:txBody>
              <a:bodyPr/>
              <a:lstStyle/>
              <a:p>
                <a14:m>
                  <m:oMath xmlns:m="http://schemas.openxmlformats.org/officeDocument/2006/math">
                    <m:r>
                      <a:rPr lang="en-US" altLang="zh-CN" sz="2800" dirty="0" smtClean="0">
                        <a:latin typeface="Cambria Math" charset="0"/>
                      </a:rPr>
                      <m:t>𝐱</m:t>
                    </m:r>
                  </m:oMath>
                </a14:m>
                <a:r>
                  <a:rPr lang="zh-CN" altLang="en-US" sz="2800" dirty="0"/>
                  <a:t>：输入</a:t>
                </a:r>
                <a:r>
                  <a:rPr lang="zh-CN" altLang="en-US" sz="2800" dirty="0" smtClean="0"/>
                  <a:t>向量</a:t>
                </a:r>
                <a:endParaRPr lang="en-US" altLang="zh-CN" dirty="0"/>
              </a:p>
              <a:p>
                <a14:m>
                  <m:oMath xmlns:m="http://schemas.openxmlformats.org/officeDocument/2006/math">
                    <m:sSubSup>
                      <m:sSubSupPr>
                        <m:ctrlPr>
                          <a:rPr lang="en-US" altLang="zh-CN" i="1">
                            <a:latin typeface="Cambria Math" charset="0"/>
                          </a:rPr>
                        </m:ctrlPr>
                      </m:sSubSupPr>
                      <m:e>
                        <m:r>
                          <a:rPr lang="en-US" altLang="zh-CN" i="1">
                            <a:latin typeface="Cambria Math" charset="0"/>
                          </a:rPr>
                          <m:t>𝑤</m:t>
                        </m:r>
                      </m:e>
                      <m:sub>
                        <m:r>
                          <a:rPr lang="en-US" altLang="zh-CN" i="1">
                            <a:latin typeface="Cambria Math" charset="0"/>
                          </a:rPr>
                          <m:t>𝑖</m:t>
                        </m:r>
                        <m:r>
                          <a:rPr lang="en-US" altLang="zh-CN" b="0" i="1" smtClean="0">
                            <a:latin typeface="Cambria Math" charset="0"/>
                          </a:rPr>
                          <m:t>,</m:t>
                        </m:r>
                        <m:r>
                          <a:rPr lang="en-US" altLang="zh-CN" i="1">
                            <a:latin typeface="Cambria Math" charset="0"/>
                          </a:rPr>
                          <m:t>𝑗</m:t>
                        </m:r>
                      </m:sub>
                      <m:sup>
                        <m:r>
                          <a:rPr lang="en-US" altLang="zh-CN" i="1">
                            <a:latin typeface="Cambria Math" charset="0"/>
                          </a:rPr>
                          <m:t>(</m:t>
                        </m:r>
                        <m:r>
                          <a:rPr lang="en-US" altLang="zh-CN" i="1">
                            <a:latin typeface="Cambria Math" charset="0"/>
                          </a:rPr>
                          <m:t>𝑙</m:t>
                        </m:r>
                        <m:r>
                          <a:rPr lang="en-US" altLang="zh-CN" i="1">
                            <a:latin typeface="Cambria Math" charset="0"/>
                          </a:rPr>
                          <m:t>)</m:t>
                        </m:r>
                      </m:sup>
                    </m:sSubSup>
                  </m:oMath>
                </a14:m>
                <a:r>
                  <a:rPr lang="zh-CN" altLang="en-US" sz="2800" dirty="0" smtClean="0"/>
                  <a:t>：</a:t>
                </a:r>
                <a:r>
                  <a:rPr lang="zh-CN" altLang="en-US" sz="2800" dirty="0"/>
                  <a:t>连接第</a:t>
                </a:r>
                <a14:m>
                  <m:oMath xmlns:m="http://schemas.openxmlformats.org/officeDocument/2006/math">
                    <m:d>
                      <m:dPr>
                        <m:ctrlPr>
                          <a:rPr lang="mr-IN" altLang="zh-CN" sz="2800" i="1">
                            <a:latin typeface="Cambria Math" charset="0"/>
                          </a:rPr>
                        </m:ctrlPr>
                      </m:dPr>
                      <m:e>
                        <m:r>
                          <a:rPr lang="en-US" altLang="zh-CN" sz="2800" dirty="0">
                            <a:latin typeface="Cambria Math" charset="0"/>
                          </a:rPr>
                          <m:t>𝑙</m:t>
                        </m:r>
                        <m:r>
                          <a:rPr lang="en-US" altLang="zh-CN" sz="2800" dirty="0">
                            <a:latin typeface="Cambria Math" charset="0"/>
                          </a:rPr>
                          <m:t>−1</m:t>
                        </m:r>
                      </m:e>
                    </m:d>
                  </m:oMath>
                </a14:m>
                <a:r>
                  <a:rPr lang="zh-CN" altLang="en-US" sz="2800" dirty="0"/>
                  <a:t>层的第</a:t>
                </a:r>
                <a14:m>
                  <m:oMath xmlns:m="http://schemas.openxmlformats.org/officeDocument/2006/math">
                    <m:r>
                      <a:rPr lang="en-US" altLang="zh-CN" sz="2800" b="0" i="1" dirty="0" smtClean="0">
                        <a:latin typeface="Cambria Math" charset="0"/>
                      </a:rPr>
                      <m:t>𝑗</m:t>
                    </m:r>
                  </m:oMath>
                </a14:m>
                <a:r>
                  <a:rPr lang="zh-CN" altLang="en-US" sz="2800" dirty="0"/>
                  <a:t>个神经元到第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sz="2800" b="0" i="1" dirty="0" smtClean="0">
                        <a:latin typeface="Cambria Math" charset="0"/>
                      </a:rPr>
                      <m:t>𝑖</m:t>
                    </m:r>
                  </m:oMath>
                </a14:m>
                <a:r>
                  <a:rPr lang="zh-CN" altLang="en-US" sz="2800" dirty="0"/>
                  <a:t>个神经元的</a:t>
                </a:r>
                <a:r>
                  <a:rPr lang="zh-CN" altLang="en-US" sz="2800" dirty="0" smtClean="0"/>
                  <a:t>权重</a:t>
                </a:r>
                <a:endParaRPr lang="en-US" altLang="zh-CN" dirty="0" smtClean="0"/>
              </a:p>
              <a:p>
                <a14:m>
                  <m:oMath xmlns:m="http://schemas.openxmlformats.org/officeDocument/2006/math">
                    <m:sSubSup>
                      <m:sSubSupPr>
                        <m:ctrlPr>
                          <a:rPr lang="en-US" altLang="zh-CN" sz="2800" i="1" dirty="0" smtClean="0">
                            <a:latin typeface="Cambria Math" charset="0"/>
                          </a:rPr>
                        </m:ctrlPr>
                      </m:sSubSupPr>
                      <m:e>
                        <m:r>
                          <a:rPr lang="en-US" altLang="zh-CN" sz="2800" b="0" i="1" dirty="0" smtClean="0">
                            <a:latin typeface="Cambria Math" charset="0"/>
                          </a:rPr>
                          <m:t>𝑏</m:t>
                        </m:r>
                      </m:e>
                      <m:sub>
                        <m:r>
                          <a:rPr lang="en-US" altLang="zh-CN" sz="2800" b="0" i="1" dirty="0" smtClean="0">
                            <a:latin typeface="Cambria Math" charset="0"/>
                          </a:rPr>
                          <m:t>𝑖</m:t>
                        </m:r>
                      </m:sub>
                      <m:sup>
                        <m:r>
                          <a:rPr lang="en-US" altLang="zh-CN" sz="2800" b="0" i="1" dirty="0" smtClean="0">
                            <a:latin typeface="Cambria Math" charset="0"/>
                          </a:rPr>
                          <m:t>(</m:t>
                        </m:r>
                        <m:r>
                          <a:rPr lang="en-US" altLang="zh-CN" sz="2800" b="0" i="1" dirty="0" smtClean="0">
                            <a:latin typeface="Cambria Math" charset="0"/>
                          </a:rPr>
                          <m:t>𝑙</m:t>
                        </m:r>
                        <m:r>
                          <a:rPr lang="en-US" altLang="zh-CN" sz="2800" b="0" i="1" dirty="0" smtClean="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a:t>
                </a:r>
                <a:r>
                  <a:rPr lang="zh-CN" altLang="en-US" sz="2800" dirty="0" smtClean="0"/>
                  <a:t>第</a:t>
                </a:r>
                <a14:m>
                  <m:oMath xmlns:m="http://schemas.openxmlformats.org/officeDocument/2006/math">
                    <m:r>
                      <a:rPr lang="en-US" altLang="zh-CN" sz="2800" b="0" i="1" smtClean="0">
                        <a:latin typeface="Cambria Math" charset="0"/>
                      </a:rPr>
                      <m:t>𝑖</m:t>
                    </m:r>
                  </m:oMath>
                </a14:m>
                <a:r>
                  <a:rPr lang="zh-CN" altLang="en-US" sz="2800" dirty="0" smtClean="0"/>
                  <a:t>个</a:t>
                </a:r>
                <a:r>
                  <a:rPr lang="zh-CN" altLang="en-US" sz="2800" dirty="0"/>
                  <a:t>神经元的</a:t>
                </a:r>
                <a:r>
                  <a:rPr lang="zh-CN" altLang="en-US" sz="2800" dirty="0" smtClean="0"/>
                  <a:t>权重</a:t>
                </a:r>
                <a:endParaRPr lang="en-US" altLang="zh-CN" dirty="0" smtClean="0"/>
              </a:p>
              <a:p>
                <a14:m>
                  <m:oMath xmlns:m="http://schemas.openxmlformats.org/officeDocument/2006/math">
                    <m:sSubSup>
                      <m:sSubSupPr>
                        <m:ctrlPr>
                          <a:rPr lang="en-US" altLang="zh-CN" i="1" dirty="0">
                            <a:latin typeface="Cambria Math" charset="0"/>
                          </a:rPr>
                        </m:ctrlPr>
                      </m:sSubSupPr>
                      <m:e>
                        <m:r>
                          <a:rPr lang="en-US" altLang="zh-CN" b="0" i="1" dirty="0" smtClean="0">
                            <a:latin typeface="Cambria Math" charset="0"/>
                          </a:rPr>
                          <m:t>𝑧</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a:t>
                </a:r>
                <a:r>
                  <a:rPr lang="zh-CN" altLang="en-US" sz="2800" dirty="0" smtClean="0"/>
                  <a:t>第</a:t>
                </a:r>
                <a14:m>
                  <m:oMath xmlns:m="http://schemas.openxmlformats.org/officeDocument/2006/math">
                    <m:r>
                      <a:rPr lang="en-US" altLang="zh-CN" sz="2800" b="0" i="1" smtClean="0">
                        <a:latin typeface="Cambria Math" charset="0"/>
                      </a:rPr>
                      <m:t>𝑖</m:t>
                    </m:r>
                  </m:oMath>
                </a14:m>
                <a:r>
                  <a:rPr lang="zh-CN" altLang="en-US" sz="2800" dirty="0" smtClean="0"/>
                  <a:t>个</a:t>
                </a:r>
                <a:r>
                  <a:rPr lang="zh-CN" altLang="en-US" sz="2800" dirty="0"/>
                  <a:t>神经元的激活函数的输</a:t>
                </a:r>
                <a:r>
                  <a:rPr lang="zh-CN" altLang="en-US" sz="2800" dirty="0" smtClean="0"/>
                  <a:t>入</a:t>
                </a:r>
                <a:endParaRPr lang="en-US" altLang="zh-CN" sz="2800" dirty="0" smtClean="0"/>
              </a:p>
              <a:p>
                <a14:m>
                  <m:oMath xmlns:m="http://schemas.openxmlformats.org/officeDocument/2006/math">
                    <m:r>
                      <a:rPr lang="zh-CN" altLang="en-US" sz="2800" dirty="0">
                        <a:latin typeface="Cambria Math" charset="0"/>
                      </a:rPr>
                      <m:t>𝜎</m:t>
                    </m:r>
                    <m:r>
                      <a:rPr lang="en-US" altLang="zh-CN" sz="2800" dirty="0">
                        <a:latin typeface="Cambria Math" charset="0"/>
                      </a:rPr>
                      <m:t>(.)</m:t>
                    </m:r>
                  </m:oMath>
                </a14:m>
                <a:r>
                  <a:rPr lang="en-US" altLang="zh-CN" sz="2800" dirty="0"/>
                  <a:t> </a:t>
                </a:r>
                <a:r>
                  <a:rPr lang="zh-CN" altLang="en-US" sz="2800" dirty="0"/>
                  <a:t>：激活</a:t>
                </a:r>
                <a:r>
                  <a:rPr lang="zh-CN" altLang="en-US" sz="2800" dirty="0" smtClean="0"/>
                  <a:t>函数</a:t>
                </a:r>
                <a:endParaRPr lang="en-US" altLang="zh-CN" dirty="0" smtClean="0"/>
              </a:p>
              <a:p>
                <a14:m>
                  <m:oMath xmlns:m="http://schemas.openxmlformats.org/officeDocument/2006/math">
                    <m:sSubSup>
                      <m:sSubSupPr>
                        <m:ctrlPr>
                          <a:rPr lang="en-US" altLang="zh-CN" i="1" dirty="0">
                            <a:latin typeface="Cambria Math" charset="0"/>
                          </a:rPr>
                        </m:ctrlPr>
                      </m:sSubSupPr>
                      <m:e>
                        <m:r>
                          <a:rPr lang="en-US" altLang="zh-CN" b="0" i="1" dirty="0" smtClean="0">
                            <a:latin typeface="Cambria Math" charset="0"/>
                          </a:rPr>
                          <m:t>𝑎</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i="1">
                        <a:latin typeface="Cambria Math" charset="0"/>
                      </a:rPr>
                      <m:t>𝑖</m:t>
                    </m:r>
                  </m:oMath>
                </a14:m>
                <a:r>
                  <a:rPr lang="zh-CN" altLang="en-US" sz="2800" dirty="0"/>
                  <a:t>个神经元的激活函数的输出</a:t>
                </a:r>
                <a:endParaRPr lang="en-US" altLang="zh-CN" dirty="0" smtClean="0"/>
              </a:p>
              <a:p>
                <a14:m>
                  <m:oMath xmlns:m="http://schemas.openxmlformats.org/officeDocument/2006/math">
                    <m:acc>
                      <m:accPr>
                        <m:chr m:val="̂"/>
                        <m:ctrlPr>
                          <a:rPr lang="en-US" altLang="zh-CN" sz="2800" i="1" dirty="0" smtClean="0">
                            <a:latin typeface="Cambria Math" charset="0"/>
                          </a:rPr>
                        </m:ctrlPr>
                      </m:accPr>
                      <m:e>
                        <m:r>
                          <a:rPr lang="en-US" altLang="zh-CN" b="1" i="1" dirty="0" smtClean="0">
                            <a:latin typeface="Cambria Math" charset="0"/>
                          </a:rPr>
                          <m:t>𝒚</m:t>
                        </m:r>
                      </m:e>
                    </m:acc>
                  </m:oMath>
                </a14:m>
                <a:r>
                  <a:rPr lang="zh-CN" altLang="en-US" sz="2800" dirty="0" smtClean="0"/>
                  <a:t>：</a:t>
                </a:r>
                <a:r>
                  <a:rPr lang="zh-CN" altLang="en-US" sz="2800" dirty="0"/>
                  <a:t>输出</a:t>
                </a:r>
                <a:r>
                  <a:rPr lang="zh-CN" altLang="en-US" sz="2800" dirty="0" smtClean="0"/>
                  <a:t>向量</a:t>
                </a:r>
                <a:endParaRPr lang="en-US" altLang="zh-CN" sz="2800" dirty="0" smtClean="0"/>
              </a:p>
              <a:p>
                <a14:m>
                  <m:oMath xmlns:m="http://schemas.openxmlformats.org/officeDocument/2006/math">
                    <m:r>
                      <a:rPr lang="en-US" altLang="zh-CN" b="1" i="1" dirty="0" smtClean="0">
                        <a:latin typeface="Cambria Math" charset="0"/>
                      </a:rPr>
                      <m:t>𝒚</m:t>
                    </m:r>
                  </m:oMath>
                </a14:m>
                <a:r>
                  <a:rPr lang="zh-CN" altLang="en-US" dirty="0" smtClean="0"/>
                  <a:t>：真实标签</a:t>
                </a:r>
                <a:endParaRPr lang="en-US" altLang="zh-CN" dirty="0"/>
              </a:p>
              <a:p>
                <a:r>
                  <a:rPr lang="zh-CN" altLang="en-US" sz="2800" dirty="0" smtClean="0"/>
                  <a:t> </a:t>
                </a:r>
                <a14:m>
                  <m:oMath xmlns:m="http://schemas.openxmlformats.org/officeDocument/2006/math">
                    <m:r>
                      <a:rPr lang="en-US" altLang="zh-CN" sz="2800" dirty="0">
                        <a:latin typeface="Cambria Math" charset="0"/>
                      </a:rPr>
                      <m:t>𝐽</m:t>
                    </m:r>
                  </m:oMath>
                </a14:m>
                <a:r>
                  <a:rPr lang="zh-CN" altLang="en-US" sz="2800" dirty="0"/>
                  <a:t>：目标</a:t>
                </a:r>
                <a:r>
                  <a:rPr lang="zh-CN" altLang="en-US" sz="2800" dirty="0" smtClean="0"/>
                  <a:t>函数</a:t>
                </a:r>
                <a:endParaRPr lang="en-US" altLang="zh-CN" dirty="0" smtClean="0"/>
              </a:p>
              <a:p>
                <a14:m>
                  <m:oMath xmlns:m="http://schemas.openxmlformats.org/officeDocument/2006/math">
                    <m:sSubSup>
                      <m:sSubSupPr>
                        <m:ctrlPr>
                          <a:rPr lang="en-US" altLang="zh-CN" i="1" dirty="0">
                            <a:latin typeface="Cambria Math" charset="0"/>
                          </a:rPr>
                        </m:ctrlPr>
                      </m:sSubSupPr>
                      <m:e>
                        <m:r>
                          <a:rPr lang="en-US" altLang="zh-CN" i="1" dirty="0" smtClean="0">
                            <a:latin typeface="Cambria Math" charset="0"/>
                            <a:ea typeface="Cambria Math" charset="0"/>
                            <a:cs typeface="Cambria Math" charset="0"/>
                          </a:rPr>
                          <m:t>𝛿</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i="1">
                        <a:latin typeface="Cambria Math" charset="0"/>
                      </a:rPr>
                      <m:t>𝑖</m:t>
                    </m:r>
                  </m:oMath>
                </a14:m>
                <a:r>
                  <a:rPr lang="zh-CN" altLang="en-US" sz="2800" dirty="0"/>
                  <a:t>个神经元的误差</a:t>
                </a:r>
                <a:r>
                  <a:rPr lang="zh-CN" altLang="en-US" sz="2800" dirty="0" smtClean="0"/>
                  <a:t>函数</a:t>
                </a: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746125" y="983171"/>
                <a:ext cx="7515409" cy="5237271"/>
              </a:xfrm>
              <a:blipFill rotWithShape="0">
                <a:blip r:embed="rId3"/>
                <a:stretch>
                  <a:fillRect l="-1379" t="-1164" b="-6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601630" y="5729089"/>
                <a:ext cx="2035350" cy="982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charset="0"/>
                            </a:rPr>
                          </m:ctrlPr>
                        </m:sSubSupPr>
                        <m:e>
                          <m:r>
                            <a:rPr lang="en-US" altLang="zh-CN" sz="2400" i="1" dirty="0">
                              <a:latin typeface="Cambria Math" charset="0"/>
                              <a:ea typeface="Cambria Math" charset="0"/>
                              <a:cs typeface="Cambria Math" charset="0"/>
                            </a:rPr>
                            <m:t>𝛿</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r>
                        <a:rPr lang="en-US" altLang="zh-CN" sz="2400" b="0" i="1" smtClean="0">
                          <a:latin typeface="Cambria Math" charset="0"/>
                        </a:rPr>
                        <m:t>=</m:t>
                      </m:r>
                      <m:f>
                        <m:fPr>
                          <m:ctrlPr>
                            <a:rPr lang="mr-IN" altLang="zh-CN" sz="2400" b="0" i="1" smtClean="0">
                              <a:latin typeface="Cambria Math" charset="0"/>
                            </a:rPr>
                          </m:ctrlPr>
                        </m:fPr>
                        <m:num>
                          <m:r>
                            <a:rPr lang="mr-IN" altLang="zh-CN" sz="2400" b="0" i="1" smtClean="0">
                              <a:latin typeface="Cambria Math" charset="0"/>
                              <a:ea typeface="Cambria Math" charset="0"/>
                              <a:cs typeface="Cambria Math" charset="0"/>
                            </a:rPr>
                            <m:t>𝜕</m:t>
                          </m:r>
                          <m:r>
                            <a:rPr lang="en-US" altLang="zh-CN" sz="2400" b="0" i="1" smtClean="0">
                              <a:latin typeface="Cambria Math" charset="0"/>
                              <a:ea typeface="Cambria Math" charset="0"/>
                              <a:cs typeface="Cambria Math" charset="0"/>
                            </a:rPr>
                            <m:t>𝐽</m:t>
                          </m:r>
                        </m:num>
                        <m:den>
                          <m:sSubSup>
                            <m:sSubSupPr>
                              <m:ctrlPr>
                                <a:rPr lang="en-US" altLang="zh-CN" sz="2400" i="1" dirty="0">
                                  <a:latin typeface="Cambria Math" charset="0"/>
                                </a:rPr>
                              </m:ctrlPr>
                            </m:sSubSupPr>
                            <m:e>
                              <m:r>
                                <a:rPr lang="en-US" altLang="zh-CN" sz="2400" i="1" dirty="0">
                                  <a:latin typeface="Cambria Math" charset="0"/>
                                </a:rPr>
                                <m:t>𝑧</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den>
                      </m:f>
                    </m:oMath>
                  </m:oMathPara>
                </a14:m>
                <a:endParaRPr lang="en-US" altLang="zh-CN" sz="2400" dirty="0" smtClean="0"/>
              </a:p>
            </p:txBody>
          </p:sp>
        </mc:Choice>
        <mc:Fallback xmlns="">
          <p:sp>
            <p:nvSpPr>
              <p:cNvPr id="5" name="文本框 4"/>
              <p:cNvSpPr txBox="1">
                <a:spLocks noRot="1" noChangeAspect="1" noMove="1" noResize="1" noEditPoints="1" noAdjustHandles="1" noChangeArrowheads="1" noChangeShapeType="1" noTextEdit="1"/>
              </p:cNvSpPr>
              <p:nvPr/>
            </p:nvSpPr>
            <p:spPr>
              <a:xfrm>
                <a:off x="6601630" y="5729089"/>
                <a:ext cx="2035350" cy="98270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10988" y="3995601"/>
                <a:ext cx="2106859"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i="1">
                          <a:latin typeface="Cambria Math" charset="0"/>
                        </a:rPr>
                        <m:t>=</m:t>
                      </m:r>
                      <m:r>
                        <a:rPr kumimoji="1" lang="en-US" altLang="zh-CN" sz="2400" i="1">
                          <a:latin typeface="Cambria Math" charset="0"/>
                          <a:ea typeface="Cambria Math" charset="0"/>
                          <a:cs typeface="Cambria Math" charset="0"/>
                        </a:rPr>
                        <m:t>𝜎</m:t>
                      </m:r>
                      <m:d>
                        <m:dPr>
                          <m:ctrlPr>
                            <a:rPr kumimoji="1" lang="mr-IN" altLang="zh-CN" sz="2400" i="1">
                              <a:latin typeface="Cambria Math" charset="0"/>
                              <a:ea typeface="Cambria Math" charset="0"/>
                              <a:cs typeface="Cambria Math" charset="0"/>
                            </a:rPr>
                          </m:ctrlPr>
                        </m:dP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d>
                    </m:oMath>
                  </m:oMathPara>
                </a14:m>
                <a:endParaRPr kumimoji="1"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910988" y="3995601"/>
                <a:ext cx="2106859" cy="6450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92700" y="2933608"/>
                <a:ext cx="4177490"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i="1">
                          <a:latin typeface="Cambria Math" charset="0"/>
                        </a:rPr>
                        <m:t>=</m:t>
                      </m:r>
                      <m:nary>
                        <m:naryPr>
                          <m:chr m:val="∑"/>
                          <m:limLoc m:val="subSup"/>
                          <m:ctrlPr>
                            <a:rPr kumimoji="1" lang="is-IS" altLang="zh-CN" sz="2400" i="1">
                              <a:latin typeface="Cambria Math" charset="0"/>
                            </a:rPr>
                          </m:ctrlPr>
                        </m:naryPr>
                        <m:sub>
                          <m:r>
                            <m:rPr>
                              <m:brk m:alnAt="25"/>
                            </m:rPr>
                            <a:rPr kumimoji="1" lang="en-US" altLang="zh-CN" sz="2400" i="1">
                              <a:latin typeface="Cambria Math" charset="0"/>
                            </a:rPr>
                            <m:t>𝑗</m:t>
                          </m:r>
                          <m:r>
                            <a:rPr kumimoji="1" lang="en-US" altLang="zh-CN" sz="2400" i="1">
                              <a:latin typeface="Cambria Math" charset="0"/>
                            </a:rPr>
                            <m:t>=1</m:t>
                          </m:r>
                        </m:sub>
                        <m:sup>
                          <m:sSub>
                            <m:sSubPr>
                              <m:ctrlPr>
                                <a:rPr kumimoji="1" lang="en-US" altLang="zh-CN" sz="2400" i="1">
                                  <a:latin typeface="Cambria Math" charset="0"/>
                                </a:rPr>
                              </m:ctrlPr>
                            </m:sSubPr>
                            <m:e>
                              <m:r>
                                <a:rPr kumimoji="1" lang="en-US" altLang="zh-CN" sz="2400" i="1">
                                  <a:latin typeface="Cambria Math" charset="0"/>
                                </a:rPr>
                                <m:t>𝑁</m:t>
                              </m:r>
                            </m:e>
                            <m:sub>
                              <m:r>
                                <a:rPr kumimoji="1" lang="en-US" altLang="zh-CN" sz="2400" i="1">
                                  <a:latin typeface="Cambria Math" charset="0"/>
                                </a:rPr>
                                <m:t>𝑙</m:t>
                              </m:r>
                              <m:r>
                                <a:rPr kumimoji="1" lang="en-US" altLang="zh-CN" sz="2400" i="1">
                                  <a:latin typeface="Cambria Math" charset="0"/>
                                </a:rPr>
                                <m:t>−1</m:t>
                              </m:r>
                            </m:sub>
                          </m:sSub>
                        </m:sup>
                        <m:e>
                          <m:sSubSup>
                            <m:sSubSupPr>
                              <m:ctrlPr>
                                <a:rPr kumimoji="1" lang="en-US" altLang="zh-CN" sz="2400" i="1">
                                  <a:latin typeface="Cambria Math"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e>
                              </m:d>
                            </m:sup>
                          </m:sSubSup>
                          <m:sSubSup>
                            <m:sSubSupPr>
                              <m:ctrlPr>
                                <a:rPr kumimoji="1" lang="en-US" altLang="zh-CN" sz="2400" i="1">
                                  <a:latin typeface="Cambria Math"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i="1">
                          <a:latin typeface="Cambria Math" charset="0"/>
                        </a:rPr>
                        <m:t>+</m:t>
                      </m:r>
                      <m:sSubSup>
                        <m:sSubSupPr>
                          <m:ctrlPr>
                            <a:rPr kumimoji="1" lang="en-US" altLang="zh-CN" sz="2400" i="1">
                              <a:latin typeface="Cambria Math"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7892700" y="2933608"/>
                <a:ext cx="4177490" cy="89005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08089" y="5003129"/>
                <a:ext cx="1981312" cy="957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charset="0"/>
                        </a:rPr>
                        <m:t>𝐽</m:t>
                      </m:r>
                      <m:r>
                        <a:rPr lang="en-US" altLang="zh-CN" sz="2000" b="0" i="1" smtClean="0">
                          <a:latin typeface="Cambria Math" charset="0"/>
                        </a:rPr>
                        <m:t>=</m:t>
                      </m:r>
                      <m:nary>
                        <m:naryPr>
                          <m:chr m:val="∑"/>
                          <m:ctrlPr>
                            <a:rPr lang="en-US" altLang="zh-TW" sz="2000" i="1">
                              <a:latin typeface="Cambria Math" charset="0"/>
                            </a:rPr>
                          </m:ctrlPr>
                        </m:naryPr>
                        <m:sub>
                          <m:r>
                            <a:rPr lang="en-US" altLang="zh-TW" sz="2000" b="0" i="1" smtClean="0">
                              <a:latin typeface="Cambria Math" charset="0"/>
                            </a:rPr>
                            <m:t>𝑛</m:t>
                          </m:r>
                          <m:r>
                            <a:rPr lang="en-US" altLang="zh-TW" sz="2000" i="1">
                              <a:latin typeface="Cambria Math" panose="02040503050406030204" pitchFamily="18" charset="0"/>
                            </a:rPr>
                            <m:t>=1</m:t>
                          </m:r>
                        </m:sub>
                        <m:sup>
                          <m:r>
                            <a:rPr lang="en-US" altLang="zh-TW" sz="2000" i="1">
                              <a:latin typeface="Cambria Math" charset="0"/>
                            </a:rPr>
                            <m:t>𝑁</m:t>
                          </m:r>
                        </m:sup>
                        <m:e>
                          <m:sSub>
                            <m:sSubPr>
                              <m:ctrlPr>
                                <a:rPr lang="en-US" altLang="zh-TW" sz="2000" i="1">
                                  <a:latin typeface="Cambria Math" charset="0"/>
                                </a:rPr>
                              </m:ctrlPr>
                            </m:sSubPr>
                            <m:e>
                              <m:r>
                                <a:rPr lang="en-US" altLang="zh-TW" sz="2000" i="1">
                                  <a:latin typeface="Cambria Math" charset="0"/>
                                </a:rPr>
                                <m:t>𝐿</m:t>
                              </m:r>
                            </m:e>
                            <m:sub>
                              <m:r>
                                <a:rPr lang="en-US" altLang="zh-TW" sz="2000" b="0" i="1" smtClean="0">
                                  <a:latin typeface="Cambria Math" charset="0"/>
                                </a:rPr>
                                <m:t>𝑛</m:t>
                              </m:r>
                            </m:sub>
                          </m:sSub>
                          <m:d>
                            <m:dPr>
                              <m:ctrlPr>
                                <a:rPr lang="en-US" altLang="zh-TW" sz="2000" i="1">
                                  <a:latin typeface="Cambria Math" charset="0"/>
                                </a:rPr>
                              </m:ctrlPr>
                            </m:dPr>
                            <m:e>
                              <m:acc>
                                <m:accPr>
                                  <m:chr m:val="̂"/>
                                  <m:ctrlPr>
                                    <a:rPr lang="en-US" altLang="zh-CN" sz="2000" i="1" dirty="0">
                                      <a:latin typeface="Cambria Math" charset="0"/>
                                    </a:rPr>
                                  </m:ctrlPr>
                                </m:accPr>
                                <m:e>
                                  <m:r>
                                    <a:rPr lang="en-US" altLang="zh-CN" sz="2000" b="1" i="1" dirty="0">
                                      <a:latin typeface="Cambria Math" charset="0"/>
                                    </a:rPr>
                                    <m:t>𝒚</m:t>
                                  </m:r>
                                </m:e>
                              </m:acc>
                              <m:r>
                                <a:rPr lang="en-US" altLang="zh-CN" sz="2000" b="1" i="1" dirty="0" smtClean="0">
                                  <a:latin typeface="Cambria Math" charset="0"/>
                                </a:rPr>
                                <m:t>,</m:t>
                              </m:r>
                              <m:r>
                                <a:rPr lang="en-US" altLang="zh-CN" sz="2000" b="1" i="1" dirty="0" smtClean="0">
                                  <a:latin typeface="Cambria Math" charset="0"/>
                                </a:rPr>
                                <m:t>𝒚</m:t>
                              </m:r>
                            </m:e>
                          </m:d>
                        </m:e>
                      </m:nary>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3208089" y="5003129"/>
                <a:ext cx="1981312" cy="95776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07608" y="4440667"/>
                <a:ext cx="142218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acc>
                            <m:accPr>
                              <m:chr m:val="̂"/>
                              <m:ctrlPr>
                                <a:rPr kumimoji="1" lang="en-US" altLang="zh-CN" sz="2400" i="1" smtClean="0">
                                  <a:latin typeface="Cambria Math" charset="0"/>
                                </a:rPr>
                              </m:ctrlPr>
                            </m:accPr>
                            <m:e>
                              <m:r>
                                <a:rPr kumimoji="1" lang="en-US" altLang="zh-CN" sz="2400" i="1">
                                  <a:latin typeface="Cambria Math" charset="0"/>
                                </a:rPr>
                                <m:t>𝑦</m:t>
                              </m:r>
                            </m:e>
                          </m:acc>
                        </m:e>
                        <m:sub>
                          <m:r>
                            <a:rPr kumimoji="1" lang="en-US" altLang="zh-CN" sz="2400" b="0" i="1" smtClean="0">
                              <a:latin typeface="Cambria Math" charset="0"/>
                            </a:rPr>
                            <m:t>𝑖</m:t>
                          </m:r>
                        </m:sub>
                      </m:sSub>
                      <m:r>
                        <a:rPr kumimoji="1" lang="en-US" altLang="zh-CN" sz="2400" i="1">
                          <a:latin typeface="Cambria Math" charset="0"/>
                        </a:rPr>
                        <m:t>=</m:t>
                      </m:r>
                      <m:sSubSup>
                        <m:sSubSupPr>
                          <m:ctrlPr>
                            <a:rPr lang="en-US" altLang="zh-CN" sz="2400" i="1" dirty="0">
                              <a:latin typeface="Cambria Math" charset="0"/>
                            </a:rPr>
                          </m:ctrlPr>
                        </m:sSubSupPr>
                        <m:e>
                          <m:r>
                            <a:rPr lang="en-US" altLang="zh-CN" sz="2400" i="1" dirty="0">
                              <a:latin typeface="Cambria Math" charset="0"/>
                            </a:rPr>
                            <m:t>𝑎</m:t>
                          </m:r>
                        </m:e>
                        <m:sub>
                          <m:r>
                            <a:rPr lang="en-US" altLang="zh-CN" sz="2400" b="0" i="1" dirty="0" smtClean="0">
                              <a:latin typeface="Cambria Math" charset="0"/>
                            </a:rPr>
                            <m:t>𝑖</m:t>
                          </m:r>
                        </m:sub>
                        <m:sup>
                          <m:r>
                            <a:rPr lang="en-US" altLang="zh-CN" sz="2400" i="1" dirty="0">
                              <a:latin typeface="Cambria Math" charset="0"/>
                            </a:rPr>
                            <m:t>(</m:t>
                          </m:r>
                          <m:r>
                            <a:rPr lang="en-US" altLang="zh-CN" sz="2400" b="0" i="1" dirty="0" smtClean="0">
                              <a:latin typeface="Cambria Math" charset="0"/>
                            </a:rPr>
                            <m:t>𝐿</m:t>
                          </m:r>
                          <m:r>
                            <a:rPr lang="en-US" altLang="zh-CN" sz="2400" i="1" dirty="0">
                              <a:latin typeface="Cambria Math" charset="0"/>
                            </a:rPr>
                            <m:t>)</m:t>
                          </m:r>
                        </m:sup>
                      </m:sSubSup>
                    </m:oMath>
                  </m:oMathPara>
                </a14:m>
                <a:endParaRPr kumimoji="1"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207608" y="4440667"/>
                <a:ext cx="1422184" cy="562462"/>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633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 name="文字方塊 64"/>
              <p:cNvSpPr txBox="1"/>
              <p:nvPr/>
            </p:nvSpPr>
            <p:spPr>
              <a:xfrm>
                <a:off x="5948151" y="835081"/>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charset="0"/>
                            </a:rPr>
                          </m:ctrlPr>
                        </m:fPr>
                        <m:num>
                          <m:r>
                            <a:rPr lang="zh-TW" altLang="en-US" sz="2800" i="1">
                              <a:latin typeface="Cambria Math" panose="02040503050406030204" pitchFamily="18" charset="0"/>
                            </a:rPr>
                            <m:t>𝜕</m:t>
                          </m:r>
                          <m:r>
                            <a:rPr lang="en-US" altLang="zh-TW" sz="2800" b="0" i="1" smtClean="0">
                              <a:latin typeface="Cambria Math" charset="0"/>
                            </a:rPr>
                            <m:t>𝐽</m:t>
                          </m:r>
                        </m:num>
                        <m:den>
                          <m:r>
                            <a:rPr lang="zh-TW" altLang="en-US" sz="2800" i="1">
                              <a:latin typeface="Cambria Math" panose="02040503050406030204" pitchFamily="18" charset="0"/>
                            </a:rPr>
                            <m:t>𝜕</m:t>
                          </m:r>
                          <m:sSubSup>
                            <m:sSubSupPr>
                              <m:ctrlPr>
                                <a:rPr lang="en-US" altLang="zh-CN" sz="2800" i="1">
                                  <a:latin typeface="Cambria Math" charset="0"/>
                                </a:rPr>
                              </m:ctrlPr>
                            </m:sSubSupPr>
                            <m:e>
                              <m:r>
                                <a:rPr lang="en-US" altLang="zh-CN" sz="2800" i="1">
                                  <a:latin typeface="Cambria Math" charset="0"/>
                                </a:rPr>
                                <m:t>𝑤</m:t>
                              </m:r>
                            </m:e>
                            <m:sub>
                              <m:r>
                                <a:rPr lang="en-US" altLang="zh-CN" sz="2800" i="1">
                                  <a:latin typeface="Cambria Math" charset="0"/>
                                </a:rPr>
                                <m:t>𝑖</m:t>
                              </m:r>
                              <m:r>
                                <a:rPr lang="en-US" altLang="zh-CN" sz="2800" b="0" i="1" smtClean="0">
                                  <a:latin typeface="Cambria Math" charset="0"/>
                                </a:rPr>
                                <m:t>,</m:t>
                              </m:r>
                              <m:r>
                                <a:rPr lang="en-US" altLang="zh-CN" sz="2800" i="1">
                                  <a:latin typeface="Cambria Math" charset="0"/>
                                </a:rPr>
                                <m:t>𝑗</m:t>
                              </m:r>
                            </m:sub>
                            <m:sup>
                              <m:r>
                                <a:rPr lang="en-US" altLang="zh-CN" sz="2800" i="1">
                                  <a:latin typeface="Cambria Math" charset="0"/>
                                </a:rPr>
                                <m:t>(</m:t>
                              </m:r>
                              <m:r>
                                <a:rPr lang="en-US" altLang="zh-CN" sz="2800" i="1">
                                  <a:latin typeface="Cambria Math" charset="0"/>
                                </a:rPr>
                                <m:t>𝑙</m:t>
                              </m:r>
                              <m:r>
                                <a:rPr lang="en-US" altLang="zh-CN" sz="2800" i="1">
                                  <a:latin typeface="Cambria Math" charset="0"/>
                                </a:rPr>
                                <m:t>)</m:t>
                              </m:r>
                            </m:sup>
                          </m:sSubSup>
                        </m:den>
                      </m:f>
                      <m:r>
                        <a:rPr lang="en-US" altLang="zh-TW" sz="2800" i="1">
                          <a:latin typeface="Cambria Math" panose="02040503050406030204" pitchFamily="18" charset="0"/>
                        </a:rPr>
                        <m:t>=</m:t>
                      </m:r>
                      <m:f>
                        <m:fPr>
                          <m:ctrlPr>
                            <a:rPr lang="en-US" altLang="zh-TW" sz="2800" i="1">
                              <a:latin typeface="Cambria Math" charset="0"/>
                            </a:rPr>
                          </m:ctrlPr>
                        </m:fPr>
                        <m:num>
                          <m:r>
                            <a:rPr lang="zh-TW" altLang="en-US" sz="2800" i="1">
                              <a:latin typeface="Cambria Math" panose="02040503050406030204" pitchFamily="18" charset="0"/>
                            </a:rPr>
                            <m:t>𝜕</m:t>
                          </m:r>
                          <m:sSubSup>
                            <m:sSubSupPr>
                              <m:ctrlPr>
                                <a:rPr lang="en-US" altLang="zh-CN" sz="2800" i="1" dirty="0">
                                  <a:latin typeface="Cambria Math" charset="0"/>
                                </a:rPr>
                              </m:ctrlPr>
                            </m:sSubSupPr>
                            <m:e>
                              <m:r>
                                <a:rPr lang="en-US" altLang="zh-CN" sz="2800" i="1" dirty="0">
                                  <a:latin typeface="Cambria Math" charset="0"/>
                                </a:rPr>
                                <m:t>𝑧</m:t>
                              </m:r>
                            </m:e>
                            <m:sub>
                              <m:r>
                                <a:rPr lang="en-US" altLang="zh-CN" sz="2800" i="1" dirty="0">
                                  <a:latin typeface="Cambria Math" charset="0"/>
                                </a:rPr>
                                <m:t>𝑖</m:t>
                              </m:r>
                            </m:sub>
                            <m:sup>
                              <m:r>
                                <a:rPr lang="en-US" altLang="zh-CN" sz="2800" i="1" dirty="0">
                                  <a:latin typeface="Cambria Math" charset="0"/>
                                </a:rPr>
                                <m:t>(</m:t>
                              </m:r>
                              <m:r>
                                <a:rPr lang="en-US" altLang="zh-CN" sz="2800" i="1" dirty="0">
                                  <a:latin typeface="Cambria Math" charset="0"/>
                                </a:rPr>
                                <m:t>𝑙</m:t>
                              </m:r>
                              <m:r>
                                <a:rPr lang="en-US" altLang="zh-CN" sz="2800" i="1" dirty="0">
                                  <a:latin typeface="Cambria Math" charset="0"/>
                                </a:rPr>
                                <m:t>)</m:t>
                              </m:r>
                            </m:sup>
                          </m:sSubSup>
                        </m:num>
                        <m:den>
                          <m:r>
                            <a:rPr lang="zh-TW" altLang="en-US" sz="2800" i="1">
                              <a:latin typeface="Cambria Math" panose="02040503050406030204" pitchFamily="18" charset="0"/>
                            </a:rPr>
                            <m:t>𝜕</m:t>
                          </m:r>
                          <m:sSubSup>
                            <m:sSubSupPr>
                              <m:ctrlPr>
                                <a:rPr lang="en-US" altLang="zh-CN" sz="2800" i="1">
                                  <a:latin typeface="Cambria Math" charset="0"/>
                                </a:rPr>
                              </m:ctrlPr>
                            </m:sSubSupPr>
                            <m:e>
                              <m:r>
                                <a:rPr lang="en-US" altLang="zh-CN" sz="2800" i="1">
                                  <a:latin typeface="Cambria Math" charset="0"/>
                                </a:rPr>
                                <m:t>𝑤</m:t>
                              </m:r>
                            </m:e>
                            <m:sub>
                              <m:r>
                                <a:rPr lang="en-US" altLang="zh-CN" sz="2800" i="1">
                                  <a:latin typeface="Cambria Math" charset="0"/>
                                </a:rPr>
                                <m:t>𝑖</m:t>
                              </m:r>
                              <m:r>
                                <a:rPr lang="en-US" altLang="zh-CN" sz="2800" b="0" i="1" smtClean="0">
                                  <a:latin typeface="Cambria Math" charset="0"/>
                                </a:rPr>
                                <m:t>,</m:t>
                              </m:r>
                              <m:r>
                                <a:rPr lang="en-US" altLang="zh-CN" sz="2800" i="1">
                                  <a:latin typeface="Cambria Math" charset="0"/>
                                </a:rPr>
                                <m:t>𝑗</m:t>
                              </m:r>
                            </m:sub>
                            <m:sup>
                              <m:r>
                                <a:rPr lang="en-US" altLang="zh-CN" sz="2800" i="1">
                                  <a:latin typeface="Cambria Math" charset="0"/>
                                </a:rPr>
                                <m:t>(</m:t>
                              </m:r>
                              <m:r>
                                <a:rPr lang="en-US" altLang="zh-CN" sz="2800" i="1">
                                  <a:latin typeface="Cambria Math" charset="0"/>
                                </a:rPr>
                                <m:t>𝑙</m:t>
                              </m:r>
                              <m:r>
                                <a:rPr lang="en-US" altLang="zh-CN" sz="2800" i="1">
                                  <a:latin typeface="Cambria Math" charset="0"/>
                                </a:rPr>
                                <m:t>)</m:t>
                              </m:r>
                            </m:sup>
                          </m:sSubSup>
                        </m:den>
                      </m:f>
                      <m:f>
                        <m:fPr>
                          <m:ctrlPr>
                            <a:rPr lang="en-US" altLang="zh-TW" sz="2800" i="1">
                              <a:latin typeface="Cambria Math" charset="0"/>
                            </a:rPr>
                          </m:ctrlPr>
                        </m:fPr>
                        <m:num>
                          <m:r>
                            <a:rPr lang="zh-TW" altLang="en-US" sz="2800" i="1">
                              <a:latin typeface="Cambria Math" panose="02040503050406030204" pitchFamily="18" charset="0"/>
                            </a:rPr>
                            <m:t>𝜕</m:t>
                          </m:r>
                          <m:r>
                            <a:rPr lang="en-US" altLang="zh-TW" sz="2800" b="0" i="1" smtClean="0">
                              <a:latin typeface="Cambria Math" charset="0"/>
                            </a:rPr>
                            <m:t>𝐽</m:t>
                          </m:r>
                        </m:num>
                        <m:den>
                          <m:r>
                            <a:rPr lang="zh-TW" altLang="en-US" sz="2800" i="1">
                              <a:latin typeface="Cambria Math" panose="02040503050406030204" pitchFamily="18" charset="0"/>
                            </a:rPr>
                            <m:t>𝜕</m:t>
                          </m:r>
                          <m:sSubSup>
                            <m:sSubSupPr>
                              <m:ctrlPr>
                                <a:rPr lang="en-US" altLang="zh-CN" sz="2800" i="1" dirty="0">
                                  <a:latin typeface="Cambria Math" charset="0"/>
                                </a:rPr>
                              </m:ctrlPr>
                            </m:sSubSupPr>
                            <m:e>
                              <m:r>
                                <a:rPr lang="en-US" altLang="zh-CN" sz="2800" i="1" dirty="0">
                                  <a:latin typeface="Cambria Math" charset="0"/>
                                </a:rPr>
                                <m:t>𝑧</m:t>
                              </m:r>
                            </m:e>
                            <m:sub>
                              <m:r>
                                <a:rPr lang="en-US" altLang="zh-CN" sz="2800" i="1" dirty="0">
                                  <a:latin typeface="Cambria Math" charset="0"/>
                                </a:rPr>
                                <m:t>𝑖</m:t>
                              </m:r>
                            </m:sub>
                            <m:sup>
                              <m:r>
                                <a:rPr lang="en-US" altLang="zh-CN" sz="2800" i="1" dirty="0">
                                  <a:latin typeface="Cambria Math" charset="0"/>
                                </a:rPr>
                                <m:t>(</m:t>
                              </m:r>
                              <m:r>
                                <a:rPr lang="en-US" altLang="zh-CN" sz="2800" i="1" dirty="0">
                                  <a:latin typeface="Cambria Math" charset="0"/>
                                </a:rPr>
                                <m:t>𝑙</m:t>
                              </m:r>
                              <m:r>
                                <a:rPr lang="en-US" altLang="zh-CN" sz="2800" i="1" dirty="0">
                                  <a:latin typeface="Cambria Math" charset="0"/>
                                </a:rPr>
                                <m:t>)</m:t>
                              </m:r>
                            </m:sup>
                          </m:sSubSup>
                        </m:den>
                      </m:f>
                    </m:oMath>
                  </m:oMathPara>
                </a14:m>
                <a:endParaRPr lang="zh-TW" altLang="en-US" sz="2800" dirty="0"/>
              </a:p>
            </p:txBody>
          </p:sp>
        </mc:Choice>
        <mc:Fallback xmlns="">
          <p:sp>
            <p:nvSpPr>
              <p:cNvPr id="74" name="文字方塊 64"/>
              <p:cNvSpPr txBox="1">
                <a:spLocks noRot="1" noChangeAspect="1" noMove="1" noResize="1" noEditPoints="1" noAdjustHandles="1" noChangeArrowheads="1" noChangeShapeType="1" noTextEdit="1"/>
              </p:cNvSpPr>
              <p:nvPr/>
            </p:nvSpPr>
            <p:spPr>
              <a:xfrm>
                <a:off x="5948151" y="835081"/>
                <a:ext cx="3005118" cy="1219501"/>
              </a:xfrm>
              <a:prstGeom prst="rect">
                <a:avLst/>
              </a:prstGeom>
              <a:blipFill rotWithShape="0">
                <a:blip r:embed="rId3"/>
                <a:stretch>
                  <a:fillRect/>
                </a:stretch>
              </a:blipFill>
            </p:spPr>
            <p:txBody>
              <a:bodyPr/>
              <a:lstStyle/>
              <a:p>
                <a:r>
                  <a:rPr lang="zh-CN" altLang="en-US">
                    <a:noFill/>
                  </a:rPr>
                  <a:t> </a:t>
                </a:r>
              </a:p>
            </p:txBody>
          </p:sp>
        </mc:Fallback>
      </mc:AlternateContent>
      <p:sp>
        <p:nvSpPr>
          <p:cNvPr id="94" name="矩形 93"/>
          <p:cNvSpPr/>
          <p:nvPr/>
        </p:nvSpPr>
        <p:spPr>
          <a:xfrm>
            <a:off x="8325407" y="3659454"/>
            <a:ext cx="3775153"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矩形 92"/>
          <p:cNvSpPr/>
          <p:nvPr/>
        </p:nvSpPr>
        <p:spPr>
          <a:xfrm>
            <a:off x="8521284" y="2448059"/>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矩形 91"/>
          <p:cNvSpPr/>
          <p:nvPr/>
        </p:nvSpPr>
        <p:spPr>
          <a:xfrm>
            <a:off x="5081121" y="2269090"/>
            <a:ext cx="1652556" cy="1077890"/>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矩形 90"/>
          <p:cNvSpPr/>
          <p:nvPr/>
        </p:nvSpPr>
        <p:spPr>
          <a:xfrm>
            <a:off x="4594698" y="3659454"/>
            <a:ext cx="3449174" cy="2980139"/>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746126" y="158524"/>
            <a:ext cx="11104498" cy="674233"/>
          </a:xfrm>
        </p:spPr>
        <p:txBody>
          <a:bodyPr/>
          <a:lstStyle/>
          <a:p>
            <a:r>
              <a:rPr lang="zh-CN" altLang="en-US" dirty="0" smtClean="0"/>
              <a:t>反向传播</a:t>
            </a:r>
            <a:endParaRPr lang="zh-TW" altLang="en-US" dirty="0"/>
          </a:p>
        </p:txBody>
      </p:sp>
      <p:sp>
        <p:nvSpPr>
          <p:cNvPr id="5" name="文字方塊 4"/>
          <p:cNvSpPr txBox="1"/>
          <p:nvPr/>
        </p:nvSpPr>
        <p:spPr>
          <a:xfrm>
            <a:off x="4872987" y="3636351"/>
            <a:ext cx="2026140" cy="461665"/>
          </a:xfrm>
          <a:prstGeom prst="rect">
            <a:avLst/>
          </a:prstGeom>
          <a:noFill/>
        </p:spPr>
        <p:txBody>
          <a:bodyPr wrap="square" rtlCol="0">
            <a:spAutoFit/>
          </a:bodyPr>
          <a:lstStyle/>
          <a:p>
            <a:pPr algn="ctr"/>
            <a:r>
              <a:rPr lang="zh-CN" altLang="en-US" sz="2400" u="sng" dirty="0" smtClean="0">
                <a:latin typeface="Microsoft YaHei" charset="-122"/>
                <a:ea typeface="Microsoft YaHei" charset="-122"/>
                <a:cs typeface="Microsoft YaHei" charset="-122"/>
              </a:rPr>
              <a:t>前向计算</a:t>
            </a:r>
            <a:endParaRPr lang="zh-TW" altLang="en-US" sz="2400" u="sng" dirty="0">
              <a:latin typeface="Microsoft YaHei" charset="-122"/>
              <a:ea typeface="Microsoft YaHei" charset="-122"/>
              <a:cs typeface="Microsoft YaHei" charset="-122"/>
            </a:endParaRPr>
          </a:p>
        </p:txBody>
      </p:sp>
      <p:sp>
        <p:nvSpPr>
          <p:cNvPr id="6" name="文字方塊 5"/>
          <p:cNvSpPr txBox="1"/>
          <p:nvPr/>
        </p:nvSpPr>
        <p:spPr>
          <a:xfrm>
            <a:off x="8395821" y="3635949"/>
            <a:ext cx="2556668" cy="461665"/>
          </a:xfrm>
          <a:prstGeom prst="rect">
            <a:avLst/>
          </a:prstGeom>
          <a:noFill/>
        </p:spPr>
        <p:txBody>
          <a:bodyPr wrap="square" rtlCol="0">
            <a:spAutoFit/>
          </a:bodyPr>
          <a:lstStyle/>
          <a:p>
            <a:pPr algn="ctr"/>
            <a:r>
              <a:rPr lang="zh-CN" altLang="en-US" sz="2400" u="sng" dirty="0" smtClean="0">
                <a:latin typeface="Microsoft YaHei" charset="-122"/>
                <a:ea typeface="Microsoft YaHei" charset="-122"/>
                <a:cs typeface="Microsoft YaHei" charset="-122"/>
              </a:rPr>
              <a:t>反向传播</a:t>
            </a:r>
            <a:endParaRPr lang="zh-TW" altLang="en-US" sz="2400" u="sng" dirty="0">
              <a:latin typeface="Microsoft YaHei" charset="-122"/>
              <a:ea typeface="Microsoft YaHei" charset="-122"/>
              <a:cs typeface="Microsoft YaHei" charset="-122"/>
            </a:endParaRPr>
          </a:p>
        </p:txBody>
      </p:sp>
      <p:cxnSp>
        <p:nvCxnSpPr>
          <p:cNvPr id="8" name="直線單箭頭接點 7"/>
          <p:cNvCxnSpPr>
            <a:endCxn id="93" idx="0"/>
          </p:cNvCxnSpPr>
          <p:nvPr/>
        </p:nvCxnSpPr>
        <p:spPr>
          <a:xfrm>
            <a:off x="8498451" y="2048465"/>
            <a:ext cx="428572" cy="3995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163207" y="846934"/>
            <a:ext cx="749194" cy="11965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a:endCxn id="94" idx="0"/>
          </p:cNvCxnSpPr>
          <p:nvPr/>
        </p:nvCxnSpPr>
        <p:spPr>
          <a:xfrm>
            <a:off x="9769533" y="3174310"/>
            <a:ext cx="443451"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5927827" y="1979719"/>
            <a:ext cx="1226211" cy="2958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191270" y="848936"/>
            <a:ext cx="908886" cy="1194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p:cNvGrpSpPr/>
          <p:nvPr/>
        </p:nvGrpSpPr>
        <p:grpSpPr>
          <a:xfrm>
            <a:off x="1430686" y="2257729"/>
            <a:ext cx="2940203" cy="3538700"/>
            <a:chOff x="63069" y="2257729"/>
            <a:chExt cx="2940203" cy="3538700"/>
          </a:xfrm>
        </p:grpSpPr>
        <p:cxnSp>
          <p:nvCxnSpPr>
            <p:cNvPr id="25" name="直線單箭頭接點 24"/>
            <p:cNvCxnSpPr/>
            <p:nvPr/>
          </p:nvCxnSpPr>
          <p:spPr>
            <a:xfrm>
              <a:off x="2652643" y="3812499"/>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2628340" y="3044184"/>
              <a:ext cx="3749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p:cNvSpPr/>
            <p:nvPr/>
          </p:nvSpPr>
          <p:spPr>
            <a:xfrm>
              <a:off x="576753" y="2769955"/>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8" name="橢圓 27"/>
            <p:cNvSpPr/>
            <p:nvPr/>
          </p:nvSpPr>
          <p:spPr>
            <a:xfrm>
              <a:off x="570735" y="3525420"/>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9" name="橢圓 28"/>
            <p:cNvSpPr/>
            <p:nvPr/>
          </p:nvSpPr>
          <p:spPr>
            <a:xfrm>
              <a:off x="578139" y="4595236"/>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0" name="文字方塊 29"/>
            <p:cNvSpPr txBox="1"/>
            <p:nvPr/>
          </p:nvSpPr>
          <p:spPr>
            <a:xfrm rot="5400000">
              <a:off x="593771" y="51501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590421" y="4105569"/>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graphicFrame>
              <p:nvGraphicFramePr>
                <p:cNvPr id="33" name="Object 12"/>
                <p:cNvGraphicFramePr>
                  <a:graphicFrameLocks noChangeAspect="1"/>
                </p:cNvGraphicFramePr>
                <p:nvPr>
                  <p:extLst/>
                </p:nvPr>
              </p:nvGraphicFramePr>
              <p:xfrm>
                <a:off x="762563" y="2853549"/>
                <a:ext cx="190501" cy="352425"/>
              </p:xfrm>
              <a:graphic>
                <a:graphicData uri="http://schemas.openxmlformats.org/presentationml/2006/ole">
                  <mc:AlternateContent>
                    <mc:Choice xmlns:v="urn:schemas-microsoft-com:vml" Requires="v">
                      <p:oleObj spid="_x0000_s1043"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762563" y="2853549"/>
                              <a:ext cx="190501"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12"/>
                <p:cNvGraphicFramePr>
                  <a:graphicFrameLocks noChangeAspect="1"/>
                </p:cNvGraphicFramePr>
                <p:nvPr>
                  <p:extLst/>
                </p:nvPr>
              </p:nvGraphicFramePr>
              <p:xfrm>
                <a:off x="762563" y="2853549"/>
                <a:ext cx="190501" cy="352425"/>
              </p:xfrm>
              <a:graphic>
                <a:graphicData uri="http://schemas.openxmlformats.org/presentationml/2006/ole">
                  <mc:AlternateContent>
                    <mc:Choice xmlns:v="urn:schemas-microsoft-com:vml" Requires="v">
                      <p:oleObj spid="_x0000_s245283" name="方程式" r:id="rId6" imgW="88560" imgH="164880" progId="Equation.3">
                        <p:embed/>
                      </p:oleObj>
                    </mc:Choice>
                    <mc:Fallback>
                      <p:oleObj name="方程式" r:id="rId6" imgW="88560" imgH="164880" progId="Equation.3">
                        <p:embed/>
                        <p:pic>
                          <p:nvPicPr>
                            <p:cNvPr id="0" name=""/>
                            <p:cNvPicPr>
                              <a:picLocks noChangeAspect="1" noChangeArrowheads="1"/>
                            </p:cNvPicPr>
                            <p:nvPr/>
                          </p:nvPicPr>
                          <p:blipFill>
                            <a:blip r:embed="rId7"/>
                            <a:srcRect/>
                            <a:stretch>
                              <a:fillRect/>
                            </a:stretch>
                          </p:blipFill>
                          <p:spPr bwMode="auto">
                            <a:xfrm>
                              <a:off x="762563" y="2853549"/>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 name="Object 12"/>
                <p:cNvGraphicFramePr>
                  <a:graphicFrameLocks noChangeAspect="1"/>
                </p:cNvGraphicFramePr>
                <p:nvPr>
                  <p:extLst/>
                </p:nvPr>
              </p:nvGraphicFramePr>
              <p:xfrm>
                <a:off x="729486" y="3590576"/>
                <a:ext cx="271463" cy="352425"/>
              </p:xfrm>
              <a:graphic>
                <a:graphicData uri="http://schemas.openxmlformats.org/presentationml/2006/ole">
                  <mc:AlternateContent>
                    <mc:Choice xmlns:v="urn:schemas-microsoft-com:vml" Requires="v">
                      <p:oleObj spid="_x0000_s1044" name="方程式" r:id="rId8" imgW="126720" imgH="164880" progId="Equation.3">
                        <p:embed/>
                      </p:oleObj>
                    </mc:Choice>
                    <mc:Fallback>
                      <p:oleObj name="方程式" r:id="rId8" imgW="126720" imgH="164880" progId="Equation.3">
                        <p:embed/>
                        <p:pic>
                          <p:nvPicPr>
                            <p:cNvPr id="0" name=""/>
                            <p:cNvPicPr>
                              <a:picLocks noChangeAspect="1" noChangeArrowheads="1"/>
                            </p:cNvPicPr>
                            <p:nvPr/>
                          </p:nvPicPr>
                          <p:blipFill>
                            <a:blip r:embed="rId9"/>
                            <a:srcRect/>
                            <a:stretch>
                              <a:fillRect/>
                            </a:stretch>
                          </p:blipFill>
                          <p:spPr bwMode="auto">
                            <a:xfrm>
                              <a:off x="729486" y="3590576"/>
                              <a:ext cx="27146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4" name="Object 12"/>
                <p:cNvGraphicFramePr>
                  <a:graphicFrameLocks noChangeAspect="1"/>
                </p:cNvGraphicFramePr>
                <p:nvPr>
                  <p:extLst/>
                </p:nvPr>
              </p:nvGraphicFramePr>
              <p:xfrm>
                <a:off x="729486" y="3590576"/>
                <a:ext cx="271463" cy="352425"/>
              </p:xfrm>
              <a:graphic>
                <a:graphicData uri="http://schemas.openxmlformats.org/presentationml/2006/ole">
                  <mc:AlternateContent>
                    <mc:Choice xmlns:v="urn:schemas-microsoft-com:vml" Requires="v">
                      <p:oleObj spid="_x0000_s245284"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11"/>
                            <a:srcRect/>
                            <a:stretch>
                              <a:fillRect/>
                            </a:stretch>
                          </p:blipFill>
                          <p:spPr bwMode="auto">
                            <a:xfrm>
                              <a:off x="729486" y="3590576"/>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5" name="Object 12"/>
                <p:cNvGraphicFramePr>
                  <a:graphicFrameLocks noChangeAspect="1"/>
                </p:cNvGraphicFramePr>
                <p:nvPr>
                  <p:extLst/>
                </p:nvPr>
              </p:nvGraphicFramePr>
              <p:xfrm>
                <a:off x="727842" y="4698683"/>
                <a:ext cx="271462" cy="406400"/>
              </p:xfrm>
              <a:graphic>
                <a:graphicData uri="http://schemas.openxmlformats.org/presentationml/2006/ole">
                  <mc:AlternateContent>
                    <mc:Choice xmlns:v="urn:schemas-microsoft-com:vml" Requires="v">
                      <p:oleObj spid="_x0000_s1045" name="方程式" r:id="rId12" imgW="126720" imgH="190440" progId="Equation.3">
                        <p:embed/>
                      </p:oleObj>
                    </mc:Choice>
                    <mc:Fallback>
                      <p:oleObj name="方程式" r:id="rId12" imgW="126720" imgH="190440" progId="Equation.3">
                        <p:embed/>
                        <p:pic>
                          <p:nvPicPr>
                            <p:cNvPr id="0" name=""/>
                            <p:cNvPicPr>
                              <a:picLocks noChangeAspect="1" noChangeArrowheads="1"/>
                            </p:cNvPicPr>
                            <p:nvPr/>
                          </p:nvPicPr>
                          <p:blipFill>
                            <a:blip r:embed="rId5"/>
                            <a:srcRect/>
                            <a:stretch>
                              <a:fillRect/>
                            </a:stretch>
                          </p:blipFill>
                          <p:spPr bwMode="auto">
                            <a:xfrm>
                              <a:off x="727842" y="4698683"/>
                              <a:ext cx="271462" cy="4064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5" name="Object 12"/>
                <p:cNvGraphicFramePr>
                  <a:graphicFrameLocks noChangeAspect="1"/>
                </p:cNvGraphicFramePr>
                <p:nvPr>
                  <p:extLst/>
                </p:nvPr>
              </p:nvGraphicFramePr>
              <p:xfrm>
                <a:off x="727842" y="4698683"/>
                <a:ext cx="271462" cy="406400"/>
              </p:xfrm>
              <a:graphic>
                <a:graphicData uri="http://schemas.openxmlformats.org/presentationml/2006/ole">
                  <mc:AlternateContent>
                    <mc:Choice xmlns:v="urn:schemas-microsoft-com:vml" Requires="v">
                      <p:oleObj spid="_x0000_s245285" name="方程式" r:id="rId14" imgW="126720" imgH="190440" progId="Equation.3">
                        <p:embed/>
                      </p:oleObj>
                    </mc:Choice>
                    <mc:Fallback>
                      <p:oleObj name="方程式" r:id="rId14" imgW="126720" imgH="190440" progId="Equation.3">
                        <p:embed/>
                        <p:pic>
                          <p:nvPicPr>
                            <p:cNvPr id="0" name=""/>
                            <p:cNvPicPr>
                              <a:picLocks noChangeAspect="1" noChangeArrowheads="1"/>
                            </p:cNvPicPr>
                            <p:nvPr/>
                          </p:nvPicPr>
                          <p:blipFill>
                            <a:blip r:embed="rId15"/>
                            <a:srcRect/>
                            <a:stretch>
                              <a:fillRect/>
                            </a:stretch>
                          </p:blipFill>
                          <p:spPr bwMode="auto">
                            <a:xfrm>
                              <a:off x="727842" y="4698683"/>
                              <a:ext cx="2714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36" name="橢圓 35"/>
            <p:cNvSpPr/>
            <p:nvPr/>
          </p:nvSpPr>
          <p:spPr>
            <a:xfrm>
              <a:off x="2084503" y="276995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橢圓 36"/>
            <p:cNvSpPr/>
            <p:nvPr/>
          </p:nvSpPr>
          <p:spPr>
            <a:xfrm>
              <a:off x="2078485" y="352542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橢圓 37"/>
            <p:cNvSpPr/>
            <p:nvPr/>
          </p:nvSpPr>
          <p:spPr>
            <a:xfrm>
              <a:off x="2085889" y="45952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38"/>
            <p:cNvSpPr txBox="1"/>
            <p:nvPr/>
          </p:nvSpPr>
          <p:spPr>
            <a:xfrm rot="5400000">
              <a:off x="2104226" y="514200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0" name="文字方塊 39"/>
            <p:cNvSpPr txBox="1"/>
            <p:nvPr/>
          </p:nvSpPr>
          <p:spPr>
            <a:xfrm rot="5400000">
              <a:off x="2098171" y="4105569"/>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graphicFrame>
              <p:nvGraphicFramePr>
                <p:cNvPr id="41" name="Object 12"/>
                <p:cNvGraphicFramePr>
                  <a:graphicFrameLocks noChangeAspect="1"/>
                </p:cNvGraphicFramePr>
                <p:nvPr>
                  <p:extLst/>
                </p:nvPr>
              </p:nvGraphicFramePr>
              <p:xfrm>
                <a:off x="2284827" y="2868063"/>
                <a:ext cx="190501" cy="352425"/>
              </p:xfrm>
              <a:graphic>
                <a:graphicData uri="http://schemas.openxmlformats.org/presentationml/2006/ole">
                  <mc:AlternateContent>
                    <mc:Choice xmlns:v="urn:schemas-microsoft-com:vml" Requires="v">
                      <p:oleObj spid="_x0000_s1046"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5"/>
                            <a:srcRect/>
                            <a:stretch>
                              <a:fillRect/>
                            </a:stretch>
                          </p:blipFill>
                          <p:spPr bwMode="auto">
                            <a:xfrm>
                              <a:off x="2284827" y="2868063"/>
                              <a:ext cx="190501"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1" name="Object 12"/>
                <p:cNvGraphicFramePr>
                  <a:graphicFrameLocks noChangeAspect="1"/>
                </p:cNvGraphicFramePr>
                <p:nvPr>
                  <p:extLst/>
                </p:nvPr>
              </p:nvGraphicFramePr>
              <p:xfrm>
                <a:off x="2284827" y="2868063"/>
                <a:ext cx="190501" cy="352425"/>
              </p:xfrm>
              <a:graphic>
                <a:graphicData uri="http://schemas.openxmlformats.org/presentationml/2006/ole">
                  <mc:AlternateContent>
                    <mc:Choice xmlns:v="urn:schemas-microsoft-com:vml" Requires="v">
                      <p:oleObj spid="_x0000_s245286" name="方程式" r:id="rId17" imgW="88560" imgH="164880" progId="Equation.3">
                        <p:embed/>
                      </p:oleObj>
                    </mc:Choice>
                    <mc:Fallback>
                      <p:oleObj name="方程式" r:id="rId17" imgW="88560" imgH="164880" progId="Equation.3">
                        <p:embed/>
                        <p:pic>
                          <p:nvPicPr>
                            <p:cNvPr id="0" name=""/>
                            <p:cNvPicPr>
                              <a:picLocks noChangeAspect="1" noChangeArrowheads="1"/>
                            </p:cNvPicPr>
                            <p:nvPr/>
                          </p:nvPicPr>
                          <p:blipFill>
                            <a:blip r:embed="rId7"/>
                            <a:srcRect/>
                            <a:stretch>
                              <a:fillRect/>
                            </a:stretch>
                          </p:blipFill>
                          <p:spPr bwMode="auto">
                            <a:xfrm>
                              <a:off x="2284827" y="2868063"/>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2" name="Object 12"/>
                <p:cNvGraphicFramePr>
                  <a:graphicFrameLocks noChangeAspect="1"/>
                </p:cNvGraphicFramePr>
                <p:nvPr>
                  <p:extLst/>
                </p:nvPr>
              </p:nvGraphicFramePr>
              <p:xfrm>
                <a:off x="2251750" y="3619604"/>
                <a:ext cx="271463" cy="352425"/>
              </p:xfrm>
              <a:graphic>
                <a:graphicData uri="http://schemas.openxmlformats.org/presentationml/2006/ole">
                  <mc:AlternateContent>
                    <mc:Choice xmlns:v="urn:schemas-microsoft-com:vml" Requires="v">
                      <p:oleObj spid="_x0000_s1047"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9"/>
                            <a:srcRect/>
                            <a:stretch>
                              <a:fillRect/>
                            </a:stretch>
                          </p:blipFill>
                          <p:spPr bwMode="auto">
                            <a:xfrm>
                              <a:off x="2251750" y="3619604"/>
                              <a:ext cx="27146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2" name="Object 12"/>
                <p:cNvGraphicFramePr>
                  <a:graphicFrameLocks noChangeAspect="1"/>
                </p:cNvGraphicFramePr>
                <p:nvPr>
                  <p:extLst/>
                </p:nvPr>
              </p:nvGraphicFramePr>
              <p:xfrm>
                <a:off x="2251750" y="3619604"/>
                <a:ext cx="271463" cy="352425"/>
              </p:xfrm>
              <a:graphic>
                <a:graphicData uri="http://schemas.openxmlformats.org/presentationml/2006/ole">
                  <mc:AlternateContent>
                    <mc:Choice xmlns:v="urn:schemas-microsoft-com:vml" Requires="v">
                      <p:oleObj spid="_x0000_s245287" name="方程式" r:id="rId19" imgW="126720" imgH="164880" progId="Equation.3">
                        <p:embed/>
                      </p:oleObj>
                    </mc:Choice>
                    <mc:Fallback>
                      <p:oleObj name="方程式" r:id="rId19" imgW="126720" imgH="164880" progId="Equation.3">
                        <p:embed/>
                        <p:pic>
                          <p:nvPicPr>
                            <p:cNvPr id="0" name=""/>
                            <p:cNvPicPr>
                              <a:picLocks noChangeAspect="1" noChangeArrowheads="1"/>
                            </p:cNvPicPr>
                            <p:nvPr/>
                          </p:nvPicPr>
                          <p:blipFill>
                            <a:blip r:embed="rId11"/>
                            <a:srcRect/>
                            <a:stretch>
                              <a:fillRect/>
                            </a:stretch>
                          </p:blipFill>
                          <p:spPr bwMode="auto">
                            <a:xfrm>
                              <a:off x="2251750" y="3619604"/>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3" name="Object 12"/>
                <p:cNvGraphicFramePr>
                  <a:graphicFrameLocks noChangeAspect="1"/>
                </p:cNvGraphicFramePr>
                <p:nvPr>
                  <p:extLst/>
                </p:nvPr>
              </p:nvGraphicFramePr>
              <p:xfrm>
                <a:off x="2278430" y="4740628"/>
                <a:ext cx="190500" cy="350837"/>
              </p:xfrm>
              <a:graphic>
                <a:graphicData uri="http://schemas.openxmlformats.org/presentationml/2006/ole">
                  <mc:AlternateContent>
                    <mc:Choice xmlns:v="urn:schemas-microsoft-com:vml" Requires="v">
                      <p:oleObj spid="_x0000_s1048" name="方程式" r:id="rId20" imgW="88560" imgH="164880" progId="Equation.3">
                        <p:embed/>
                      </p:oleObj>
                    </mc:Choice>
                    <mc:Fallback>
                      <p:oleObj name="方程式" r:id="rId20" imgW="88560" imgH="164880" progId="Equation.3">
                        <p:embed/>
                        <p:pic>
                          <p:nvPicPr>
                            <p:cNvPr id="0" name=""/>
                            <p:cNvPicPr>
                              <a:picLocks noChangeAspect="1" noChangeArrowheads="1"/>
                            </p:cNvPicPr>
                            <p:nvPr/>
                          </p:nvPicPr>
                          <p:blipFill>
                            <a:blip r:embed="rId11"/>
                            <a:srcRect/>
                            <a:stretch>
                              <a:fillRect/>
                            </a:stretch>
                          </p:blipFill>
                          <p:spPr bwMode="auto">
                            <a:xfrm>
                              <a:off x="2278430" y="4740628"/>
                              <a:ext cx="190500" cy="3508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3" name="Object 12"/>
                <p:cNvGraphicFramePr>
                  <a:graphicFrameLocks noChangeAspect="1"/>
                </p:cNvGraphicFramePr>
                <p:nvPr>
                  <p:extLst/>
                </p:nvPr>
              </p:nvGraphicFramePr>
              <p:xfrm>
                <a:off x="2278430" y="4740628"/>
                <a:ext cx="190500" cy="350837"/>
              </p:xfrm>
              <a:graphic>
                <a:graphicData uri="http://schemas.openxmlformats.org/presentationml/2006/ole">
                  <mc:AlternateContent>
                    <mc:Choice xmlns:v="urn:schemas-microsoft-com:vml" Requires="v">
                      <p:oleObj spid="_x0000_s245288" name="方程式" r:id="rId22" imgW="88560" imgH="164880" progId="Equation.3">
                        <p:embed/>
                      </p:oleObj>
                    </mc:Choice>
                    <mc:Fallback>
                      <p:oleObj name="方程式" r:id="rId22" imgW="88560" imgH="164880" progId="Equation.3">
                        <p:embed/>
                        <p:pic>
                          <p:nvPicPr>
                            <p:cNvPr id="0" name=""/>
                            <p:cNvPicPr>
                              <a:picLocks noChangeAspect="1" noChangeArrowheads="1"/>
                            </p:cNvPicPr>
                            <p:nvPr/>
                          </p:nvPicPr>
                          <p:blipFill>
                            <a:blip r:embed="rId23"/>
                            <a:srcRect/>
                            <a:stretch>
                              <a:fillRect/>
                            </a:stretch>
                          </p:blipFill>
                          <p:spPr bwMode="auto">
                            <a:xfrm>
                              <a:off x="2278430" y="4740628"/>
                              <a:ext cx="19050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cxnSp>
          <p:nvCxnSpPr>
            <p:cNvPr id="44" name="直線單箭頭接點 43"/>
            <p:cNvCxnSpPr>
              <a:endCxn id="38" idx="2"/>
            </p:cNvCxnSpPr>
            <p:nvPr/>
          </p:nvCxnSpPr>
          <p:spPr>
            <a:xfrm flipV="1">
              <a:off x="1169594" y="4882315"/>
              <a:ext cx="916295" cy="68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2652643" y="4903607"/>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8" idx="6"/>
              <a:endCxn id="38" idx="2"/>
            </p:cNvCxnSpPr>
            <p:nvPr/>
          </p:nvCxnSpPr>
          <p:spPr>
            <a:xfrm>
              <a:off x="1144893" y="3812499"/>
              <a:ext cx="940996"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7" idx="6"/>
              <a:endCxn id="38" idx="2"/>
            </p:cNvCxnSpPr>
            <p:nvPr/>
          </p:nvCxnSpPr>
          <p:spPr>
            <a:xfrm>
              <a:off x="1150911" y="3057034"/>
              <a:ext cx="934978"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29" idx="6"/>
              <a:endCxn id="37" idx="2"/>
            </p:cNvCxnSpPr>
            <p:nvPr/>
          </p:nvCxnSpPr>
          <p:spPr>
            <a:xfrm flipV="1">
              <a:off x="1152297" y="3812499"/>
              <a:ext cx="926188"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9" idx="6"/>
              <a:endCxn id="36" idx="2"/>
            </p:cNvCxnSpPr>
            <p:nvPr/>
          </p:nvCxnSpPr>
          <p:spPr>
            <a:xfrm flipV="1">
              <a:off x="1152297" y="3057034"/>
              <a:ext cx="932206"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8" idx="6"/>
              <a:endCxn id="37" idx="2"/>
            </p:cNvCxnSpPr>
            <p:nvPr/>
          </p:nvCxnSpPr>
          <p:spPr>
            <a:xfrm>
              <a:off x="1144893" y="3812499"/>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8" idx="6"/>
              <a:endCxn id="36" idx="2"/>
            </p:cNvCxnSpPr>
            <p:nvPr/>
          </p:nvCxnSpPr>
          <p:spPr>
            <a:xfrm flipV="1">
              <a:off x="1144893" y="3057034"/>
              <a:ext cx="939610"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7" idx="6"/>
              <a:endCxn id="37" idx="2"/>
            </p:cNvCxnSpPr>
            <p:nvPr/>
          </p:nvCxnSpPr>
          <p:spPr>
            <a:xfrm>
              <a:off x="1150911" y="3057034"/>
              <a:ext cx="927574"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27" idx="6"/>
              <a:endCxn id="36" idx="2"/>
            </p:cNvCxnSpPr>
            <p:nvPr/>
          </p:nvCxnSpPr>
          <p:spPr>
            <a:xfrm>
              <a:off x="1150911" y="3057034"/>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p:cNvSpPr txBox="1"/>
                <p:nvPr/>
              </p:nvSpPr>
              <p:spPr>
                <a:xfrm>
                  <a:off x="1618400" y="2257729"/>
                  <a:ext cx="13848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618400" y="2257729"/>
                  <a:ext cx="1384872" cy="461665"/>
                </a:xfrm>
                <a:prstGeom prst="rect">
                  <a:avLst/>
                </a:prstGeom>
                <a:blipFill rotWithShape="0">
                  <a:blip r:embed="rId24"/>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3069" y="2258912"/>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63069" y="2258912"/>
                  <a:ext cx="1526378" cy="461665"/>
                </a:xfrm>
                <a:prstGeom prst="rect">
                  <a:avLst/>
                </a:prstGeom>
                <a:blipFill rotWithShape="0">
                  <a:blip r:embed="rId25"/>
                  <a:stretch>
                    <a:fillRect l="-3600" t="-10667" b="-30667"/>
                  </a:stretch>
                </a:blipFill>
              </p:spPr>
              <p:txBody>
                <a:bodyPr/>
                <a:lstStyle/>
                <a:p>
                  <a:r>
                    <a:rPr lang="zh-CN" altLang="en-US">
                      <a:noFill/>
                    </a:rPr>
                    <a:t> </a:t>
                  </a:r>
                </a:p>
              </p:txBody>
            </p:sp>
          </mc:Fallback>
        </mc:AlternateContent>
      </p:grpSp>
      <p:graphicFrame>
        <p:nvGraphicFramePr>
          <p:cNvPr id="87" name="Object 12"/>
          <p:cNvGraphicFramePr>
            <a:graphicFrameLocks noChangeAspect="1"/>
          </p:cNvGraphicFramePr>
          <p:nvPr>
            <p:extLst/>
          </p:nvPr>
        </p:nvGraphicFramePr>
        <p:xfrm>
          <a:off x="5518439" y="5204713"/>
          <a:ext cx="654050" cy="155575"/>
        </p:xfrm>
        <a:graphic>
          <a:graphicData uri="http://schemas.openxmlformats.org/presentationml/2006/ole">
            <mc:AlternateContent xmlns:mc="http://schemas.openxmlformats.org/markup-compatibility/2006">
              <mc:Choice xmlns:v="urn:schemas-microsoft-com:vml" Requires="v">
                <p:oleObj spid="_x0000_s1049" name="方程式" r:id="rId26" imgW="317160" imgH="75960" progId="Equation.3">
                  <p:embed/>
                </p:oleObj>
              </mc:Choice>
              <mc:Fallback>
                <p:oleObj name="方程式" r:id="rId26" imgW="317160" imgH="75960" progId="Equation.3">
                  <p:embed/>
                  <p:pic>
                    <p:nvPicPr>
                      <p:cNvPr id="0" name=""/>
                      <p:cNvPicPr>
                        <a:picLocks noChangeAspect="1" noChangeArrowheads="1"/>
                      </p:cNvPicPr>
                      <p:nvPr/>
                    </p:nvPicPr>
                    <p:blipFill>
                      <a:blip r:embed="rId15"/>
                      <a:srcRect/>
                      <a:stretch>
                        <a:fillRect/>
                      </a:stretch>
                    </p:blipFill>
                    <p:spPr bwMode="auto">
                      <a:xfrm>
                        <a:off x="5518439" y="5204713"/>
                        <a:ext cx="654050" cy="155575"/>
                      </a:xfrm>
                      <a:prstGeom prst="rect">
                        <a:avLst/>
                      </a:prstGeom>
                      <a:noFill/>
                      <a:extLst/>
                    </p:spPr>
                  </p:pic>
                </p:oleObj>
              </mc:Fallback>
            </mc:AlternateContent>
          </a:graphicData>
        </a:graphic>
      </p:graphicFrame>
      <p:cxnSp>
        <p:nvCxnSpPr>
          <p:cNvPr id="97" name="直線單箭頭接點 96"/>
          <p:cNvCxnSpPr/>
          <p:nvPr/>
        </p:nvCxnSpPr>
        <p:spPr>
          <a:xfrm flipH="1">
            <a:off x="5915855" y="3330557"/>
            <a:ext cx="2495" cy="3346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8912401" y="1965587"/>
            <a:ext cx="1829930" cy="461665"/>
          </a:xfrm>
          <a:prstGeom prst="rect">
            <a:avLst/>
          </a:prstGeom>
          <a:noFill/>
        </p:spPr>
        <p:txBody>
          <a:bodyPr wrap="square" rtlCol="0">
            <a:spAutoFit/>
          </a:bodyPr>
          <a:lstStyle/>
          <a:p>
            <a:r>
              <a:rPr lang="zh-CN" altLang="en-US" sz="2400" smtClean="0">
                <a:solidFill>
                  <a:srgbClr val="00B050"/>
                </a:solidFill>
                <a:latin typeface="Microsoft YaHei" charset="-122"/>
                <a:ea typeface="Microsoft YaHei" charset="-122"/>
                <a:cs typeface="Microsoft YaHei" charset="-122"/>
              </a:rPr>
              <a:t>误差信号</a:t>
            </a:r>
            <a:endParaRPr lang="zh-TW" altLang="en-US" sz="2400" dirty="0">
              <a:solidFill>
                <a:srgbClr val="00B050"/>
              </a:solidFill>
              <a:latin typeface="Microsoft YaHei" charset="-122"/>
              <a:ea typeface="Microsoft YaHei" charset="-122"/>
              <a:cs typeface="Microsoft YaHei" charset="-122"/>
            </a:endParaRPr>
          </a:p>
        </p:txBody>
      </p:sp>
      <p:graphicFrame>
        <p:nvGraphicFramePr>
          <p:cNvPr id="72" name="Object 12"/>
          <p:cNvGraphicFramePr>
            <a:graphicFrameLocks noChangeAspect="1"/>
          </p:cNvGraphicFramePr>
          <p:nvPr>
            <p:extLst/>
          </p:nvPr>
        </p:nvGraphicFramePr>
        <p:xfrm>
          <a:off x="9396598" y="5253720"/>
          <a:ext cx="654050" cy="155575"/>
        </p:xfrm>
        <a:graphic>
          <a:graphicData uri="http://schemas.openxmlformats.org/presentationml/2006/ole">
            <mc:AlternateContent xmlns:mc="http://schemas.openxmlformats.org/markup-compatibility/2006">
              <mc:Choice xmlns:v="urn:schemas-microsoft-com:vml" Requires="v">
                <p:oleObj spid="_x0000_s1050" name="方程式" r:id="rId27" imgW="317160" imgH="75960" progId="Equation.3">
                  <p:embed/>
                </p:oleObj>
              </mc:Choice>
              <mc:Fallback>
                <p:oleObj name="方程式" r:id="rId27" imgW="317160" imgH="75960" progId="Equation.3">
                  <p:embed/>
                  <p:pic>
                    <p:nvPicPr>
                      <p:cNvPr id="0" name=""/>
                      <p:cNvPicPr>
                        <a:picLocks noChangeAspect="1" noChangeArrowheads="1"/>
                      </p:cNvPicPr>
                      <p:nvPr/>
                    </p:nvPicPr>
                    <p:blipFill>
                      <a:blip r:embed="rId23"/>
                      <a:srcRect/>
                      <a:stretch>
                        <a:fillRect/>
                      </a:stretch>
                    </p:blipFill>
                    <p:spPr bwMode="auto">
                      <a:xfrm>
                        <a:off x="9396598" y="5253720"/>
                        <a:ext cx="654050" cy="155575"/>
                      </a:xfrm>
                      <a:prstGeom prst="rect">
                        <a:avLst/>
                      </a:prstGeom>
                      <a:noFill/>
                      <a:extLst/>
                    </p:spPr>
                  </p:pic>
                </p:oleObj>
              </mc:Fallback>
            </mc:AlternateContent>
          </a:graphicData>
        </a:graphic>
      </p:graphicFrame>
      <p:graphicFrame>
        <p:nvGraphicFramePr>
          <p:cNvPr id="73" name="Object 12"/>
          <p:cNvGraphicFramePr>
            <a:graphicFrameLocks noChangeAspect="1"/>
          </p:cNvGraphicFramePr>
          <p:nvPr>
            <p:extLst/>
          </p:nvPr>
        </p:nvGraphicFramePr>
        <p:xfrm>
          <a:off x="9412628" y="6199239"/>
          <a:ext cx="654050" cy="155575"/>
        </p:xfrm>
        <a:graphic>
          <a:graphicData uri="http://schemas.openxmlformats.org/presentationml/2006/ole">
            <mc:AlternateContent xmlns:mc="http://schemas.openxmlformats.org/markup-compatibility/2006">
              <mc:Choice xmlns:v="urn:schemas-microsoft-com:vml" Requires="v">
                <p:oleObj spid="_x0000_s1051" name="方程式" r:id="rId28" imgW="317160" imgH="75960" progId="Equation.3">
                  <p:embed/>
                </p:oleObj>
              </mc:Choice>
              <mc:Fallback>
                <p:oleObj name="方程式" r:id="rId28" imgW="317160" imgH="75960" progId="Equation.3">
                  <p:embed/>
                  <p:pic>
                    <p:nvPicPr>
                      <p:cNvPr id="0" name=""/>
                      <p:cNvPicPr>
                        <a:picLocks noChangeAspect="1" noChangeArrowheads="1"/>
                      </p:cNvPicPr>
                      <p:nvPr/>
                    </p:nvPicPr>
                    <p:blipFill>
                      <a:blip r:embed="rId23"/>
                      <a:srcRect/>
                      <a:stretch>
                        <a:fillRect/>
                      </a:stretch>
                    </p:blipFill>
                    <p:spPr bwMode="auto">
                      <a:xfrm>
                        <a:off x="9412628" y="6199239"/>
                        <a:ext cx="654050" cy="155575"/>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16" name="矩形 15"/>
              <p:cNvSpPr/>
              <p:nvPr/>
            </p:nvSpPr>
            <p:spPr>
              <a:xfrm>
                <a:off x="8635527" y="2548723"/>
                <a:ext cx="721736"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charset="0"/>
                            </a:rPr>
                          </m:ctrlPr>
                        </m:sSubSupPr>
                        <m:e>
                          <m:r>
                            <a:rPr lang="en-US" altLang="zh-CN" sz="2400" i="1" dirty="0">
                              <a:latin typeface="Cambria Math" charset="0"/>
                              <a:ea typeface="Cambria Math" charset="0"/>
                              <a:cs typeface="Cambria Math" charset="0"/>
                            </a:rPr>
                            <m:t>𝛿</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8635527" y="2548723"/>
                <a:ext cx="721736" cy="562462"/>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066269" y="2295019"/>
                <a:ext cx="1665007" cy="982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charset="0"/>
                            </a:rPr>
                          </m:ctrlPr>
                        </m:dPr>
                        <m:e>
                          <m:m>
                            <m:mPr>
                              <m:mcs>
                                <m:mc>
                                  <m:mcPr>
                                    <m:count m:val="2"/>
                                    <m:mcJc m:val="center"/>
                                  </m:mcPr>
                                </m:mc>
                              </m:mcs>
                              <m:ctrlPr>
                                <a:rPr kumimoji="1" lang="mr-IN" altLang="zh-CN" sz="2000" i="1" smtClean="0">
                                  <a:latin typeface="Cambria Math" charset="0"/>
                                </a:rPr>
                              </m:ctrlPr>
                            </m:mPr>
                            <m:mr>
                              <m:e>
                                <m:sSubSup>
                                  <m:sSubSupPr>
                                    <m:ctrlPr>
                                      <a:rPr kumimoji="1" lang="en-US" altLang="zh-CN" sz="2000" i="1" smtClean="0">
                                        <a:latin typeface="Cambria Math" charset="0"/>
                                      </a:rPr>
                                    </m:ctrlPr>
                                  </m:sSubSupPr>
                                  <m:e>
                                    <m:r>
                                      <a:rPr kumimoji="1" lang="en-US" altLang="zh-CN" sz="2000" b="0" i="1" smtClean="0">
                                        <a:latin typeface="Cambria Math" charset="0"/>
                                      </a:rPr>
                                      <m:t>𝑎</m:t>
                                    </m:r>
                                  </m:e>
                                  <m:sub>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−1)</m:t>
                                    </m:r>
                                  </m:sup>
                                </m:sSubSup>
                              </m:e>
                              <m:e>
                                <m:r>
                                  <a:rPr kumimoji="1" lang="en-US" altLang="zh-CN" sz="2000" b="0" i="1" smtClean="0">
                                    <a:latin typeface="Cambria Math" charset="0"/>
                                  </a:rPr>
                                  <m:t>𝑙</m:t>
                                </m:r>
                                <m:r>
                                  <a:rPr kumimoji="1" lang="en-US" altLang="zh-CN" sz="2000" b="0" i="1" smtClean="0">
                                    <a:latin typeface="Cambria Math" charset="0"/>
                                  </a:rPr>
                                  <m:t>&gt;1</m:t>
                                </m:r>
                              </m:e>
                            </m:mr>
                            <m:mr>
                              <m:e>
                                <m:sSub>
                                  <m:sSubPr>
                                    <m:ctrlPr>
                                      <a:rPr kumimoji="1" lang="en-US" altLang="zh-CN" sz="2000" i="1" smtClean="0">
                                        <a:latin typeface="Cambria Math" charset="0"/>
                                      </a:rPr>
                                    </m:ctrlPr>
                                  </m:sSubPr>
                                  <m:e>
                                    <m:r>
                                      <a:rPr kumimoji="1" lang="en-US" altLang="zh-CN" sz="2000" b="0" i="1" smtClean="0">
                                        <a:latin typeface="Cambria Math" charset="0"/>
                                      </a:rPr>
                                      <m:t>𝑥</m:t>
                                    </m:r>
                                  </m:e>
                                  <m:sub>
                                    <m:r>
                                      <a:rPr kumimoji="1" lang="en-US" altLang="zh-CN" sz="2000" b="0" i="1" smtClean="0">
                                        <a:latin typeface="Cambria Math" charset="0"/>
                                      </a:rPr>
                                      <m:t>𝑗</m:t>
                                    </m:r>
                                  </m:sub>
                                </m:sSub>
                              </m:e>
                              <m:e>
                                <m:r>
                                  <a:rPr kumimoji="1" lang="en-US" altLang="zh-CN" sz="2000" b="0" i="1" smtClean="0">
                                    <a:latin typeface="Cambria Math" charset="0"/>
                                  </a:rPr>
                                  <m:t>𝑙</m:t>
                                </m:r>
                                <m:r>
                                  <a:rPr kumimoji="1" lang="en-US" altLang="zh-CN" sz="2000" b="0" i="1" smtClean="0">
                                    <a:latin typeface="Cambria Math" charset="0"/>
                                  </a:rPr>
                                  <m:t>=1</m:t>
                                </m:r>
                              </m:e>
                            </m:mr>
                          </m:m>
                        </m:e>
                      </m:d>
                    </m:oMath>
                  </m:oMathPara>
                </a14:m>
                <a:endParaRPr kumimoji="1"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066269" y="2295019"/>
                <a:ext cx="1665007" cy="982577"/>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3138272" y="4873179"/>
                <a:ext cx="430310" cy="39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3138272" y="4873179"/>
                <a:ext cx="430310" cy="391774"/>
              </a:xfrm>
              <a:prstGeom prst="rect">
                <a:avLst/>
              </a:prstGeom>
              <a:blipFill rotWithShape="0">
                <a:blip r:embed="rId33"/>
                <a:stretch>
                  <a:fillRect l="-8571" t="-3077" r="-12857"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2589632" y="4964619"/>
                <a:ext cx="499175"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77" name="文本框 76"/>
              <p:cNvSpPr txBox="1">
                <a:spLocks noRot="1" noChangeAspect="1" noMove="1" noResize="1" noEditPoints="1" noAdjustHandles="1" noChangeArrowheads="1" noChangeShapeType="1" noTextEdit="1"/>
              </p:cNvSpPr>
              <p:nvPr/>
            </p:nvSpPr>
            <p:spPr>
              <a:xfrm>
                <a:off x="2589632" y="4964619"/>
                <a:ext cx="499175" cy="426592"/>
              </a:xfrm>
              <a:prstGeom prst="rect">
                <a:avLst/>
              </a:prstGeom>
              <a:blipFill rotWithShape="0">
                <a:blip r:embed="rId34"/>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656777" y="4042194"/>
                <a:ext cx="236994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r>
                        <a:rPr kumimoji="1" lang="en-US" altLang="zh-CN" sz="2000" b="0" i="1" smtClean="0">
                          <a:latin typeface="Cambria Math" charset="0"/>
                        </a:rPr>
                        <m:t>=</m:t>
                      </m:r>
                      <m:sSup>
                        <m:sSupPr>
                          <m:ctrlPr>
                            <a:rPr kumimoji="1" lang="mr-IN" altLang="zh-CN" sz="2000" i="1">
                              <a:latin typeface="Cambria Math" charset="0"/>
                              <a:ea typeface="Cambria Math" charset="0"/>
                              <a:cs typeface="Cambria Math" charset="0"/>
                            </a:rPr>
                          </m:ctrlPr>
                        </m:sSupPr>
                        <m:e>
                          <m:r>
                            <a:rPr kumimoji="1" lang="en-US" altLang="zh-CN" sz="2000" b="1">
                              <a:latin typeface="Cambria Math" charset="0"/>
                              <a:ea typeface="Cambria Math" charset="0"/>
                              <a:cs typeface="Cambria Math" charset="0"/>
                            </a:rPr>
                            <m:t>𝐖</m:t>
                          </m:r>
                        </m:e>
                        <m:sup>
                          <m:r>
                            <a:rPr kumimoji="1" lang="en-US" altLang="zh-CN" sz="2000" i="1">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1</m:t>
                          </m:r>
                          <m:r>
                            <a:rPr kumimoji="1" lang="en-US" altLang="zh-CN" sz="2000" i="1">
                              <a:latin typeface="Cambria Math" charset="0"/>
                              <a:ea typeface="Cambria Math" charset="0"/>
                              <a:cs typeface="Cambria Math" charset="0"/>
                            </a:rPr>
                            <m:t>)</m:t>
                          </m:r>
                        </m:sup>
                      </m:sSup>
                      <m:r>
                        <a:rPr kumimoji="1" lang="en-US" altLang="zh-CN" sz="2000" b="1" i="0" smtClean="0">
                          <a:latin typeface="Cambria Math" charset="0"/>
                          <a:ea typeface="Cambria Math" charset="0"/>
                          <a:cs typeface="Cambria Math" charset="0"/>
                        </a:rPr>
                        <m:t>𝐱</m:t>
                      </m:r>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a:latin typeface="Cambria Math" charset="0"/>
                            </a:rPr>
                            <m:t>𝐛</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oMath>
                  </m:oMathPara>
                </a14:m>
                <a:endParaRPr lang="zh-CN" altLang="en-US" sz="2000" dirty="0"/>
              </a:p>
            </p:txBody>
          </p:sp>
        </mc:Choice>
        <mc:Fallback xmlns="">
          <p:sp>
            <p:nvSpPr>
              <p:cNvPr id="78" name="矩形 77"/>
              <p:cNvSpPr>
                <a:spLocks noRot="1" noChangeAspect="1" noMove="1" noResize="1" noEditPoints="1" noAdjustHandles="1" noChangeArrowheads="1" noChangeShapeType="1" noTextEdit="1"/>
              </p:cNvSpPr>
              <p:nvPr/>
            </p:nvSpPr>
            <p:spPr>
              <a:xfrm>
                <a:off x="4656777" y="4042194"/>
                <a:ext cx="2369944" cy="412934"/>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656777" y="4581446"/>
                <a:ext cx="1789401"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charset="0"/>
                              <a:ea typeface="Cambria Math" charset="0"/>
                              <a:cs typeface="Cambria Math" charset="0"/>
                            </a:rPr>
                          </m:ctrlPr>
                        </m:dPr>
                        <m:e>
                          <m:sSup>
                            <m:sSupPr>
                              <m:ctrlPr>
                                <a:rPr kumimoji="1" lang="en-US" altLang="zh-CN" sz="2000" i="1">
                                  <a:latin typeface="Cambria Math"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e>
                      </m:d>
                    </m:oMath>
                  </m:oMathPara>
                </a14:m>
                <a:endParaRPr lang="zh-CN" altLang="en-US" sz="2000" dirty="0"/>
              </a:p>
            </p:txBody>
          </p:sp>
        </mc:Choice>
        <mc:Fallback xmlns="">
          <p:sp>
            <p:nvSpPr>
              <p:cNvPr id="82" name="矩形 81"/>
              <p:cNvSpPr>
                <a:spLocks noRot="1" noChangeAspect="1" noMove="1" noResize="1" noEditPoints="1" noAdjustHandles="1" noChangeArrowheads="1" noChangeShapeType="1" noTextEdit="1"/>
              </p:cNvSpPr>
              <p:nvPr/>
            </p:nvSpPr>
            <p:spPr>
              <a:xfrm>
                <a:off x="4656777" y="4581446"/>
                <a:ext cx="1789401" cy="439736"/>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4641745" y="5403618"/>
                <a:ext cx="3474093"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−1)</m:t>
                          </m:r>
                        </m:sup>
                      </m:sSup>
                      <m:r>
                        <a:rPr kumimoji="1" lang="en-US" altLang="zh-CN" sz="2000" b="0" i="1" smtClean="0">
                          <a:latin typeface="Cambria Math" charset="0"/>
                        </a:rPr>
                        <m:t>=</m:t>
                      </m:r>
                      <m:sSup>
                        <m:sSupPr>
                          <m:ctrlPr>
                            <a:rPr kumimoji="1" lang="mr-IN" altLang="zh-CN" sz="2000" i="1">
                              <a:latin typeface="Cambria Math" charset="0"/>
                              <a:ea typeface="Cambria Math" charset="0"/>
                              <a:cs typeface="Cambria Math" charset="0"/>
                            </a:rPr>
                          </m:ctrlPr>
                        </m:sSupPr>
                        <m:e>
                          <m:r>
                            <a:rPr kumimoji="1" lang="en-US" altLang="zh-CN" sz="2000" b="1">
                              <a:latin typeface="Cambria Math" charset="0"/>
                              <a:ea typeface="Cambria Math" charset="0"/>
                              <a:cs typeface="Cambria Math" charset="0"/>
                            </a:rPr>
                            <m:t>𝐖</m:t>
                          </m:r>
                        </m:e>
                        <m:sup>
                          <m:r>
                            <a:rPr kumimoji="1" lang="en-US" altLang="zh-CN" sz="2000" i="1">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p>
                      <m:sSup>
                        <m:sSupPr>
                          <m:ctrlPr>
                            <a:rPr kumimoji="1" lang="en-US" altLang="zh-CN" sz="2000" i="1">
                              <a:latin typeface="Cambria Math"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−2)</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a:latin typeface="Cambria Math" charset="0"/>
                            </a:rPr>
                            <m:t>𝐛</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r>
                            <a:rPr kumimoji="1" lang="en-US" altLang="zh-CN" sz="2000" i="1">
                              <a:latin typeface="Cambria Math" charset="0"/>
                            </a:rPr>
                            <m:t>𝑙</m:t>
                          </m:r>
                          <m:r>
                            <a:rPr kumimoji="1" lang="en-US" altLang="zh-CN" sz="2000" i="1">
                              <a:latin typeface="Cambria Math" charset="0"/>
                            </a:rPr>
                            <m:t>)</m:t>
                          </m:r>
                        </m:sup>
                      </m:sSup>
                    </m:oMath>
                  </m:oMathPara>
                </a14:m>
                <a:endParaRPr lang="zh-CN" altLang="en-US" sz="2000" dirty="0"/>
              </a:p>
            </p:txBody>
          </p:sp>
        </mc:Choice>
        <mc:Fallback xmlns="">
          <p:sp>
            <p:nvSpPr>
              <p:cNvPr id="89" name="矩形 88"/>
              <p:cNvSpPr>
                <a:spLocks noRot="1" noChangeAspect="1" noMove="1" noResize="1" noEditPoints="1" noAdjustHandles="1" noChangeArrowheads="1" noChangeShapeType="1" noTextEdit="1"/>
              </p:cNvSpPr>
              <p:nvPr/>
            </p:nvSpPr>
            <p:spPr>
              <a:xfrm>
                <a:off x="4641745" y="5403618"/>
                <a:ext cx="3474093" cy="412934"/>
              </a:xfrm>
              <a:prstGeom prst="rect">
                <a:avLst/>
              </a:prstGeom>
              <a:blipFill rotWithShape="0">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700393" y="5923951"/>
                <a:ext cx="2206181"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−1)</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charset="0"/>
                              <a:ea typeface="Cambria Math" charset="0"/>
                              <a:cs typeface="Cambria Math" charset="0"/>
                            </a:rPr>
                          </m:ctrlPr>
                        </m:dPr>
                        <m:e>
                          <m:sSup>
                            <m:sSupPr>
                              <m:ctrlPr>
                                <a:rPr kumimoji="1" lang="en-US" altLang="zh-CN" sz="2000" i="1">
                                  <a:latin typeface="Cambria Math" charset="0"/>
                                </a:rPr>
                              </m:ctrlPr>
                            </m:sSupPr>
                            <m:e>
                              <m:r>
                                <a:rPr kumimoji="1" lang="en-US" altLang="zh-CN" sz="2000" b="1" i="0" smtClean="0">
                                  <a:latin typeface="Cambria Math" charset="0"/>
                                </a:rPr>
                                <m:t>𝐳</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−1)</m:t>
                              </m:r>
                            </m:sup>
                          </m:sSup>
                        </m:e>
                      </m:d>
                    </m:oMath>
                  </m:oMathPara>
                </a14:m>
                <a:endParaRPr lang="zh-CN" altLang="en-US" sz="2000" dirty="0"/>
              </a:p>
            </p:txBody>
          </p:sp>
        </mc:Choice>
        <mc:Fallback xmlns="">
          <p:sp>
            <p:nvSpPr>
              <p:cNvPr id="96" name="矩形 95"/>
              <p:cNvSpPr>
                <a:spLocks noRot="1" noChangeAspect="1" noMove="1" noResize="1" noEditPoints="1" noAdjustHandles="1" noChangeArrowheads="1" noChangeShapeType="1" noTextEdit="1"/>
              </p:cNvSpPr>
              <p:nvPr/>
            </p:nvSpPr>
            <p:spPr>
              <a:xfrm>
                <a:off x="4700393" y="5923951"/>
                <a:ext cx="2206181" cy="439736"/>
              </a:xfrm>
              <a:prstGeom prst="rect">
                <a:avLst/>
              </a:prstGeom>
              <a:blipFill rotWithShape="0">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8356088" y="4098589"/>
                <a:ext cx="2429704" cy="4482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a:latin typeface="Cambria Math"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m:t>
                          </m:r>
                        </m:e>
                        <m:sub>
                          <m:acc>
                            <m:accPr>
                              <m:chr m:val="̂"/>
                              <m:ctrlPr>
                                <a:rPr lang="en-US" altLang="zh-CN" sz="2000" i="1" dirty="0">
                                  <a:latin typeface="Cambria Math" charset="0"/>
                                </a:rPr>
                              </m:ctrlPr>
                            </m:accPr>
                            <m:e>
                              <m:r>
                                <a:rPr lang="en-US" altLang="zh-CN" sz="2000" i="1" dirty="0">
                                  <a:latin typeface="Cambria Math" charset="0"/>
                                </a:rPr>
                                <m:t>𝑦</m:t>
                              </m:r>
                            </m:e>
                          </m:acc>
                        </m:sub>
                      </m:sSub>
                      <m:r>
                        <a:rPr kumimoji="1" lang="en-US" altLang="zh-CN" sz="2000" i="1">
                          <a:latin typeface="Cambria Math" charset="0"/>
                        </a:rPr>
                        <m:t>𝐽</m:t>
                      </m:r>
                    </m:oMath>
                  </m:oMathPara>
                </a14:m>
                <a:endParaRPr kumimoji="1" lang="zh-CN" altLang="en-US" sz="2000" dirty="0"/>
              </a:p>
            </p:txBody>
          </p:sp>
        </mc:Choice>
        <mc:Fallback xmlns="">
          <p:sp>
            <p:nvSpPr>
              <p:cNvPr id="21" name="矩形 20"/>
              <p:cNvSpPr>
                <a:spLocks noRot="1" noChangeAspect="1" noMove="1" noResize="1" noEditPoints="1" noAdjustHandles="1" noChangeArrowheads="1" noChangeShapeType="1" noTextEdit="1"/>
              </p:cNvSpPr>
              <p:nvPr/>
            </p:nvSpPr>
            <p:spPr>
              <a:xfrm>
                <a:off x="8356088" y="4098589"/>
                <a:ext cx="2429704" cy="448200"/>
              </a:xfrm>
              <a:prstGeom prst="rect">
                <a:avLst/>
              </a:prstGeom>
              <a:blipFill rotWithShape="0">
                <a:blip r:embed="rId39"/>
                <a:stretch>
                  <a:fillRect r="-3015"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8355891" y="4744752"/>
                <a:ext cx="386894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lang="en-US" altLang="zh-CN" sz="2000" b="0" i="1" dirty="0" smtClean="0">
                          <a:latin typeface="Cambria Math" charset="0"/>
                        </a:rPr>
                        <m:t>=</m:t>
                      </m:r>
                      <m:sSup>
                        <m:sSupPr>
                          <m:ctrlPr>
                            <a:rPr kumimoji="1" lang="en-US" altLang="zh-CN" sz="2000" i="1">
                              <a:latin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p>
                        <m:sSupPr>
                          <m:ctrlPr>
                            <a:rPr kumimoji="1" lang="en-US" altLang="zh-CN" sz="2000" i="1">
                              <a:latin typeface="Cambria Math" charset="0"/>
                            </a:rPr>
                          </m:ctrlPr>
                        </m:sSupPr>
                        <m:e>
                          <m:sSup>
                            <m:sSupPr>
                              <m:ctrlPr>
                                <a:rPr kumimoji="1" lang="en-US" altLang="zh-CN" sz="2000" i="1">
                                  <a:latin typeface="Cambria Math"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r>
                            <a:rPr kumimoji="1" lang="en-US" altLang="zh-CN" sz="2000" i="1">
                              <a:latin typeface="Cambria Math" charset="0"/>
                            </a:rPr>
                            <m:t>)</m:t>
                          </m:r>
                        </m:e>
                        <m:sup>
                          <m:r>
                            <a:rPr kumimoji="1" lang="en-US" altLang="zh-CN" sz="2000" i="1">
                              <a:latin typeface="Cambria Math" charset="0"/>
                            </a:rPr>
                            <m:t>𝑇</m:t>
                          </m:r>
                        </m:sup>
                      </m:sSup>
                      <m:sSup>
                        <m:sSupPr>
                          <m:ctrlPr>
                            <a:rPr kumimoji="1" lang="en-US" altLang="zh-CN" sz="2000" i="1">
                              <a:latin typeface="Cambria Math"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oMath>
                  </m:oMathPara>
                </a14:m>
                <a:endParaRPr kumimoji="1" lang="zh-CN" altLang="en-US" sz="2000" dirty="0"/>
              </a:p>
            </p:txBody>
          </p:sp>
        </mc:Choice>
        <mc:Fallback xmlns="">
          <p:sp>
            <p:nvSpPr>
              <p:cNvPr id="98" name="矩形 97"/>
              <p:cNvSpPr>
                <a:spLocks noRot="1" noChangeAspect="1" noMove="1" noResize="1" noEditPoints="1" noAdjustHandles="1" noChangeArrowheads="1" noChangeShapeType="1" noTextEdit="1"/>
              </p:cNvSpPr>
              <p:nvPr/>
            </p:nvSpPr>
            <p:spPr>
              <a:xfrm>
                <a:off x="8355891" y="4744752"/>
                <a:ext cx="3868944" cy="412934"/>
              </a:xfrm>
              <a:prstGeom prst="rect">
                <a:avLst/>
              </a:prstGeom>
              <a:blipFill rotWithShape="0">
                <a:blip r:embed="rId40"/>
                <a:stretch>
                  <a:fillRect b="-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395821" y="5598357"/>
                <a:ext cx="3727111"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p>
                        <m:sSupPr>
                          <m:ctrlPr>
                            <a:rPr kumimoji="1" lang="en-US" altLang="zh-CN" sz="2000" i="1">
                              <a:latin typeface="Cambria Math" charset="0"/>
                            </a:rPr>
                          </m:ctrlPr>
                        </m:sSupPr>
                        <m:e>
                          <m:sSup>
                            <m:sSupPr>
                              <m:ctrlPr>
                                <a:rPr kumimoji="1" lang="en-US" altLang="zh-CN" sz="2000" i="1">
                                  <a:latin typeface="Cambria Math"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r>
                            <a:rPr kumimoji="1" lang="en-US" altLang="zh-CN" sz="2000" i="1">
                              <a:latin typeface="Cambria Math" charset="0"/>
                            </a:rPr>
                            <m:t>)</m:t>
                          </m:r>
                        </m:e>
                        <m:sup>
                          <m:r>
                            <a:rPr kumimoji="1" lang="en-US" altLang="zh-CN" sz="2000" i="1">
                              <a:latin typeface="Cambria Math" charset="0"/>
                            </a:rPr>
                            <m:t>𝑇</m:t>
                          </m:r>
                        </m:sup>
                      </m:sSup>
                      <m:sSup>
                        <m:sSupPr>
                          <m:ctrlPr>
                            <a:rPr kumimoji="1" lang="en-US" altLang="zh-CN" sz="2000" i="1">
                              <a:latin typeface="Cambria Math"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𝑙</m:t>
                          </m:r>
                          <m:r>
                            <a:rPr kumimoji="1" lang="en-US" altLang="zh-CN" sz="2000" b="0" i="1" smtClean="0">
                              <a:latin typeface="Cambria Math" charset="0"/>
                            </a:rPr>
                            <m:t>+1</m:t>
                          </m:r>
                          <m:r>
                            <a:rPr kumimoji="1" lang="en-US" altLang="zh-CN" sz="2000" i="1">
                              <a:latin typeface="Cambria Math" charset="0"/>
                            </a:rPr>
                            <m:t>)</m:t>
                          </m:r>
                        </m:sup>
                      </m:sSup>
                    </m:oMath>
                  </m:oMathPara>
                </a14:m>
                <a:endParaRPr kumimoji="1" lang="zh-CN" altLang="en-US" sz="2000" dirty="0"/>
              </a:p>
            </p:txBody>
          </p:sp>
        </mc:Choice>
        <mc:Fallback xmlns="">
          <p:sp>
            <p:nvSpPr>
              <p:cNvPr id="99" name="矩形 98"/>
              <p:cNvSpPr>
                <a:spLocks noRot="1" noChangeAspect="1" noMove="1" noResize="1" noEditPoints="1" noAdjustHandles="1" noChangeArrowheads="1" noChangeShapeType="1" noTextEdit="1"/>
              </p:cNvSpPr>
              <p:nvPr/>
            </p:nvSpPr>
            <p:spPr>
              <a:xfrm>
                <a:off x="8395821" y="5598357"/>
                <a:ext cx="3727111" cy="412934"/>
              </a:xfrm>
              <a:prstGeom prst="rect">
                <a:avLst/>
              </a:prstGeom>
              <a:blipFill rotWithShape="0">
                <a:blip r:embed="rId41"/>
                <a:stretch>
                  <a:fillRect b="-147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6432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3"/>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98"/>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94" grpId="0" animBg="1"/>
      <p:bldP spid="93" grpId="0" animBg="1"/>
      <p:bldP spid="92" grpId="0" animBg="1"/>
      <p:bldP spid="91" grpId="0" animBg="1"/>
      <p:bldP spid="5" grpId="0"/>
      <p:bldP spid="6" grpId="0"/>
      <p:bldP spid="9" grpId="0" animBg="1"/>
      <p:bldP spid="19" grpId="0" animBg="1"/>
      <p:bldP spid="3" grpId="0"/>
      <p:bldP spid="16" grpId="0"/>
      <p:bldP spid="20" grpId="0"/>
      <p:bldP spid="76" grpId="0"/>
      <p:bldP spid="78" grpId="0"/>
      <p:bldP spid="82" grpId="0"/>
      <p:bldP spid="89" grpId="0"/>
      <p:bldP spid="96" grpId="0"/>
      <p:bldP spid="21" grpId="0"/>
      <p:bldP spid="98" grpId="0"/>
      <p:bldP spid="9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smtClean="0"/>
                  <a:t>反向传播</a:t>
                </a:r>
                <a:r>
                  <a:rPr lang="en-US" altLang="zh-CN" dirty="0" smtClean="0"/>
                  <a:t> ——</a:t>
                </a:r>
                <a:r>
                  <a:rPr lang="zh-CN" altLang="en-US" dirty="0" smtClean="0"/>
                  <a:t> </a:t>
                </a:r>
                <a14:m>
                  <m:oMath xmlns:m="http://schemas.openxmlformats.org/officeDocument/2006/math">
                    <m:r>
                      <a:rPr lang="zh-CN" altLang="en-US"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𝐽</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m:t>
                    </m:r>
                    <m:sSubSup>
                      <m:sSubSupPr>
                        <m:ctrlPr>
                          <a:rPr lang="en-US" altLang="zh-CN" b="0" i="1" smtClean="0">
                            <a:latin typeface="Cambria Math" charset="0"/>
                            <a:ea typeface="Cambria Math" charset="0"/>
                            <a:cs typeface="Cambria Math" charset="0"/>
                          </a:rPr>
                        </m:ctrlPr>
                      </m:sSubSupPr>
                      <m:e>
                        <m:r>
                          <a:rPr lang="en-US" altLang="zh-CN" b="0" i="1" smtClean="0">
                            <a:latin typeface="Cambria Math" charset="0"/>
                            <a:ea typeface="Cambria Math" charset="0"/>
                            <a:cs typeface="Cambria Math" charset="0"/>
                          </a:rPr>
                          <m:t>𝑤</m:t>
                        </m:r>
                      </m:e>
                      <m:sub>
                        <m:r>
                          <a:rPr lang="en-US" altLang="zh-CN" b="0" i="1" smtClean="0">
                            <a:latin typeface="Cambria Math" charset="0"/>
                            <a:ea typeface="Cambria Math" charset="0"/>
                            <a:cs typeface="Cambria Math" charset="0"/>
                          </a:rPr>
                          <m:t>𝑖𝑗</m:t>
                        </m:r>
                      </m:sub>
                      <m:sup>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𝑙</m:t>
                        </m:r>
                        <m:r>
                          <a:rPr lang="en-US" altLang="zh-CN" b="0" i="1" smtClean="0">
                            <a:latin typeface="Cambria Math" charset="0"/>
                            <a:ea typeface="Cambria Math" charset="0"/>
                            <a:cs typeface="Cambria Math" charset="0"/>
                          </a:rPr>
                          <m:t>)</m:t>
                        </m:r>
                      </m:sup>
                    </m:sSubSup>
                  </m:oMath>
                </a14:m>
                <a:endParaRPr kumimoji="1" lang="zh-CN" altLang="en-US" b="0"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l="-1250" t="-2703" b="-8108"/>
                </a:stretch>
              </a:blipFill>
            </p:spPr>
            <p:txBody>
              <a:bodyPr/>
              <a:lstStyle/>
              <a:p>
                <a:r>
                  <a:rPr lang="zh-CN" altLang="en-US">
                    <a:noFill/>
                  </a:rPr>
                  <a:t> </a:t>
                </a:r>
              </a:p>
            </p:txBody>
          </p:sp>
        </mc:Fallback>
      </mc:AlternateContent>
      <p:cxnSp>
        <p:nvCxnSpPr>
          <p:cNvPr id="5" name="直線單箭頭接點 24"/>
          <p:cNvCxnSpPr/>
          <p:nvPr/>
        </p:nvCxnSpPr>
        <p:spPr>
          <a:xfrm>
            <a:off x="4018863" y="3496888"/>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25"/>
          <p:cNvCxnSpPr/>
          <p:nvPr/>
        </p:nvCxnSpPr>
        <p:spPr>
          <a:xfrm>
            <a:off x="3990200" y="2632437"/>
            <a:ext cx="442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26"/>
          <p:cNvSpPr/>
          <p:nvPr/>
        </p:nvSpPr>
        <p:spPr>
          <a:xfrm>
            <a:off x="1570478" y="2323895"/>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 name="橢圓 27"/>
          <p:cNvSpPr/>
          <p:nvPr/>
        </p:nvSpPr>
        <p:spPr>
          <a:xfrm>
            <a:off x="1563380" y="3173888"/>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 name="橢圓 28"/>
          <p:cNvSpPr/>
          <p:nvPr/>
        </p:nvSpPr>
        <p:spPr>
          <a:xfrm>
            <a:off x="1572113" y="4377566"/>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 name="文字方塊 29"/>
          <p:cNvSpPr txBox="1"/>
          <p:nvPr/>
        </p:nvSpPr>
        <p:spPr>
          <a:xfrm rot="5400000">
            <a:off x="1611440" y="4987752"/>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607489" y="381242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5" name="橢圓 35"/>
          <p:cNvSpPr/>
          <p:nvPr/>
        </p:nvSpPr>
        <p:spPr>
          <a:xfrm>
            <a:off x="3348777" y="2323895"/>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341679" y="3173888"/>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350412" y="437756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392929" y="497854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385788" y="3812420"/>
            <a:ext cx="865511" cy="617106"/>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43"/>
          <p:cNvCxnSpPr/>
          <p:nvPr/>
        </p:nvCxnSpPr>
        <p:spPr>
          <a:xfrm flipV="1">
            <a:off x="2269698" y="4700566"/>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4"/>
          <p:cNvCxnSpPr/>
          <p:nvPr/>
        </p:nvCxnSpPr>
        <p:spPr>
          <a:xfrm>
            <a:off x="4018863" y="4724523"/>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240564" y="3496888"/>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247662" y="2646895"/>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249297" y="3496888"/>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249297" y="2646895"/>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240564" y="3496888"/>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240564" y="2646895"/>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247662" y="2646895"/>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247662" y="2646895"/>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2978612" y="4690287"/>
                <a:ext cx="507524" cy="44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978612" y="4690287"/>
                <a:ext cx="507524" cy="440795"/>
              </a:xfrm>
              <a:prstGeom prst="rect">
                <a:avLst/>
              </a:prstGeom>
              <a:blipFill rotWithShape="0">
                <a:blip r:embed="rId4"/>
                <a:stretch>
                  <a:fillRect t="-2740" r="-3614" b="-5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331525" y="4669711"/>
                <a:ext cx="499176"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331525" y="4669711"/>
                <a:ext cx="499176" cy="426592"/>
              </a:xfrm>
              <a:prstGeom prst="rect">
                <a:avLst/>
              </a:prstGeom>
              <a:blipFill rotWithShape="0">
                <a:blip r:embed="rId5"/>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040257" y="4742618"/>
                <a:ext cx="522876" cy="44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𝑎</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040257" y="4742618"/>
                <a:ext cx="522876" cy="440795"/>
              </a:xfrm>
              <a:prstGeom prst="rect">
                <a:avLst/>
              </a:prstGeom>
              <a:blipFill rotWithShape="0">
                <a:blip r:embed="rId6"/>
                <a:stretch>
                  <a:fillRect t="-4167" r="-2326"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696078" y="2564477"/>
                <a:ext cx="320703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sSubSup>
                        <m:sSubSupPr>
                          <m:ctrlPr>
                            <a:rPr kumimoji="1" lang="en-US" altLang="zh-CN" sz="240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sSubSup>
                        <m:sSubSupPr>
                          <m:ctrlPr>
                            <a:rPr kumimoji="1" lang="en-US" altLang="zh-CN" sz="240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i="1" smtClean="0">
                          <a:latin typeface="Cambria Math" charset="0"/>
                          <a:ea typeface="Cambria Math" charset="0"/>
                          <a:cs typeface="Cambria Math" charset="0"/>
                        </a:rPr>
                        <m:t>⋯⋯</m:t>
                      </m:r>
                      <m:r>
                        <a:rPr kumimoji="1" lang="is-IS" altLang="zh-CN" sz="2400" i="1" smtClean="0">
                          <a:latin typeface="Cambria Math" charset="0"/>
                          <a:ea typeface="Cambria Math" charset="0"/>
                          <a:cs typeface="Cambria Math" charset="0"/>
                        </a:rPr>
                        <m:t>→∆</m:t>
                      </m:r>
                      <m:r>
                        <a:rPr kumimoji="1" lang="en-US" altLang="zh-CN" sz="2400" i="1" smtClean="0">
                          <a:latin typeface="Cambria Math" charset="0"/>
                          <a:ea typeface="Cambria Math" charset="0"/>
                          <a:cs typeface="Cambria Math" charset="0"/>
                        </a:rPr>
                        <m:t>𝐽</m:t>
                      </m:r>
                    </m:oMath>
                  </m:oMathPara>
                </a14:m>
                <a:endParaRPr kumimoji="1" lang="zh-CN" altLang="en-US" sz="2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696078" y="2564477"/>
                <a:ext cx="3207032" cy="51193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36"/>
                <a:stretch>
                  <a:fillRect/>
                </a:stretch>
              </a:blipFill>
            </p:spPr>
            <p:txBody>
              <a:bodyPr/>
              <a:lstStyle/>
              <a:p>
                <a:r>
                  <a:rPr lang="zh-CN" altLang="en-US">
                    <a:noFill/>
                  </a:rPr>
                  <a:t> </a:t>
                </a:r>
              </a:p>
            </p:txBody>
          </p:sp>
        </mc:Fallback>
      </mc:AlternateContent>
      <p:sp>
        <p:nvSpPr>
          <p:cNvPr id="44" name="矩形 43"/>
          <p:cNvSpPr/>
          <p:nvPr/>
        </p:nvSpPr>
        <p:spPr>
          <a:xfrm>
            <a:off x="8919651" y="4111428"/>
            <a:ext cx="1723549"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两项的</a:t>
            </a:r>
            <a:r>
              <a:rPr lang="zh-CN" altLang="en-US" sz="2400" smtClean="0">
                <a:latin typeface="Microsoft YaHei" charset="-122"/>
                <a:ea typeface="Microsoft YaHei" charset="-122"/>
                <a:cs typeface="Microsoft YaHei" charset="-122"/>
              </a:rPr>
              <a:t>乘积</a:t>
            </a:r>
            <a:endParaRPr lang="zh-CN" altLang="en-US" sz="2400" dirty="0">
              <a:latin typeface="Microsoft YaHei" charset="-122"/>
              <a:ea typeface="Microsoft YaHei" charset="-122"/>
              <a:cs typeface="Microsoft YaHei" charset="-122"/>
            </a:endParaRPr>
          </a:p>
        </p:txBody>
      </p:sp>
      <p:graphicFrame>
        <p:nvGraphicFramePr>
          <p:cNvPr id="46" name="Object 12"/>
          <p:cNvGraphicFramePr>
            <a:graphicFrameLocks noChangeAspect="1"/>
          </p:cNvGraphicFramePr>
          <p:nvPr>
            <p:extLst/>
          </p:nvPr>
        </p:nvGraphicFramePr>
        <p:xfrm>
          <a:off x="3578530" y="2400893"/>
          <a:ext cx="224684" cy="396523"/>
        </p:xfrm>
        <a:graphic>
          <a:graphicData uri="http://schemas.openxmlformats.org/presentationml/2006/ole">
            <mc:AlternateContent xmlns:mc="http://schemas.openxmlformats.org/markup-compatibility/2006">
              <mc:Choice xmlns:v="urn:schemas-microsoft-com:vml" Requires="v">
                <p:oleObj spid="_x0000_s373771" name="方程式" r:id="rId37" imgW="88560" imgH="164880" progId="Equation.3">
                  <p:embed/>
                </p:oleObj>
              </mc:Choice>
              <mc:Fallback>
                <p:oleObj name="方程式" r:id="rId37" imgW="88560" imgH="164880" progId="Equation.3">
                  <p:embed/>
                  <p:pic>
                    <p:nvPicPr>
                      <p:cNvPr id="0" name=""/>
                      <p:cNvPicPr>
                        <a:picLocks noChangeAspect="1" noChangeArrowheads="1"/>
                      </p:cNvPicPr>
                      <p:nvPr/>
                    </p:nvPicPr>
                    <p:blipFill>
                      <a:blip r:embed="rId38"/>
                      <a:srcRect/>
                      <a:stretch>
                        <a:fillRect/>
                      </a:stretch>
                    </p:blipFill>
                    <p:spPr bwMode="auto">
                      <a:xfrm>
                        <a:off x="3578530" y="24008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extLst/>
          </p:nvPr>
        </p:nvGraphicFramePr>
        <p:xfrm>
          <a:off x="3539518" y="3246471"/>
          <a:ext cx="320174" cy="396523"/>
        </p:xfrm>
        <a:graphic>
          <a:graphicData uri="http://schemas.openxmlformats.org/presentationml/2006/ole">
            <mc:AlternateContent xmlns:mc="http://schemas.openxmlformats.org/markup-compatibility/2006">
              <mc:Choice xmlns:v="urn:schemas-microsoft-com:vml" Requires="v">
                <p:oleObj spid="_x0000_s373772" name="方程式" r:id="rId39" imgW="126720" imgH="164880" progId="Equation.3">
                  <p:embed/>
                </p:oleObj>
              </mc:Choice>
              <mc:Fallback>
                <p:oleObj name="方程式" r:id="rId39" imgW="126720" imgH="164880" progId="Equation.3">
                  <p:embed/>
                  <p:pic>
                    <p:nvPicPr>
                      <p:cNvPr id="0" name=""/>
                      <p:cNvPicPr>
                        <a:picLocks noChangeAspect="1" noChangeArrowheads="1"/>
                      </p:cNvPicPr>
                      <p:nvPr/>
                    </p:nvPicPr>
                    <p:blipFill>
                      <a:blip r:embed="rId40"/>
                      <a:srcRect/>
                      <a:stretch>
                        <a:fillRect/>
                      </a:stretch>
                    </p:blipFill>
                    <p:spPr bwMode="auto">
                      <a:xfrm>
                        <a:off x="3539518" y="32464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nvPr>
        </p:nvGraphicFramePr>
        <p:xfrm>
          <a:off x="3570985" y="4507765"/>
          <a:ext cx="224683" cy="394736"/>
        </p:xfrm>
        <a:graphic>
          <a:graphicData uri="http://schemas.openxmlformats.org/presentationml/2006/ole">
            <mc:AlternateContent xmlns:mc="http://schemas.openxmlformats.org/markup-compatibility/2006">
              <mc:Choice xmlns:v="urn:schemas-microsoft-com:vml" Requires="v">
                <p:oleObj spid="_x0000_s373773" name="方程式" r:id="rId41" imgW="88560" imgH="164880" progId="Equation.3">
                  <p:embed/>
                </p:oleObj>
              </mc:Choice>
              <mc:Fallback>
                <p:oleObj name="方程式" r:id="rId41" imgW="88560" imgH="164880" progId="Equation.3">
                  <p:embed/>
                  <p:pic>
                    <p:nvPicPr>
                      <p:cNvPr id="0" name=""/>
                      <p:cNvPicPr>
                        <a:picLocks noChangeAspect="1" noChangeArrowheads="1"/>
                      </p:cNvPicPr>
                      <p:nvPr/>
                    </p:nvPicPr>
                    <p:blipFill>
                      <a:blip r:embed="rId42"/>
                      <a:srcRect/>
                      <a:stretch>
                        <a:fillRect/>
                      </a:stretch>
                    </p:blipFill>
                    <p:spPr bwMode="auto">
                      <a:xfrm>
                        <a:off x="3570985" y="4507765"/>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nvPr>
        </p:nvGraphicFramePr>
        <p:xfrm>
          <a:off x="1787761" y="2433102"/>
          <a:ext cx="224684" cy="396523"/>
        </p:xfrm>
        <a:graphic>
          <a:graphicData uri="http://schemas.openxmlformats.org/presentationml/2006/ole">
            <mc:AlternateContent xmlns:mc="http://schemas.openxmlformats.org/markup-compatibility/2006">
              <mc:Choice xmlns:v="urn:schemas-microsoft-com:vml" Requires="v">
                <p:oleObj spid="_x0000_s373774" name="方程式" r:id="rId43" imgW="88560" imgH="164880" progId="Equation.3">
                  <p:embed/>
                </p:oleObj>
              </mc:Choice>
              <mc:Fallback>
                <p:oleObj name="方程式" r:id="rId43" imgW="88560" imgH="164880" progId="Equation.3">
                  <p:embed/>
                  <p:pic>
                    <p:nvPicPr>
                      <p:cNvPr id="0" name=""/>
                      <p:cNvPicPr>
                        <a:picLocks noChangeAspect="1" noChangeArrowheads="1"/>
                      </p:cNvPicPr>
                      <p:nvPr/>
                    </p:nvPicPr>
                    <p:blipFill>
                      <a:blip r:embed="rId38"/>
                      <a:srcRect/>
                      <a:stretch>
                        <a:fillRect/>
                      </a:stretch>
                    </p:blipFill>
                    <p:spPr bwMode="auto">
                      <a:xfrm>
                        <a:off x="1787761" y="2433102"/>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nvPr>
        </p:nvGraphicFramePr>
        <p:xfrm>
          <a:off x="1783870" y="3264759"/>
          <a:ext cx="320174" cy="396523"/>
        </p:xfrm>
        <a:graphic>
          <a:graphicData uri="http://schemas.openxmlformats.org/presentationml/2006/ole">
            <mc:AlternateContent xmlns:mc="http://schemas.openxmlformats.org/markup-compatibility/2006">
              <mc:Choice xmlns:v="urn:schemas-microsoft-com:vml" Requires="v">
                <p:oleObj spid="_x0000_s373775" name="方程式" r:id="rId44" imgW="126720" imgH="164880" progId="Equation.3">
                  <p:embed/>
                </p:oleObj>
              </mc:Choice>
              <mc:Fallback>
                <p:oleObj name="方程式" r:id="rId44" imgW="126720" imgH="164880" progId="Equation.3">
                  <p:embed/>
                  <p:pic>
                    <p:nvPicPr>
                      <p:cNvPr id="0" name=""/>
                      <p:cNvPicPr>
                        <a:picLocks noChangeAspect="1" noChangeArrowheads="1"/>
                      </p:cNvPicPr>
                      <p:nvPr/>
                    </p:nvPicPr>
                    <p:blipFill>
                      <a:blip r:embed="rId40"/>
                      <a:srcRect/>
                      <a:stretch>
                        <a:fillRect/>
                      </a:stretch>
                    </p:blipFill>
                    <p:spPr bwMode="auto">
                      <a:xfrm>
                        <a:off x="1783870" y="326475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1835535" y="4506636"/>
                <a:ext cx="1847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𝑗</m:t>
                      </m:r>
                    </m:oMath>
                  </m:oMathPara>
                </a14:m>
                <a:endParaRPr kumimoji="1"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5535" y="4506636"/>
                <a:ext cx="184794" cy="369332"/>
              </a:xfrm>
              <a:prstGeom prst="rect">
                <a:avLst/>
              </a:prstGeom>
              <a:blipFill rotWithShape="0">
                <a:blip r:embed="rId45"/>
                <a:stretch>
                  <a:fillRect l="-53333" r="-56667" b="-32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69"/>
              <p:cNvSpPr txBox="1"/>
              <p:nvPr/>
            </p:nvSpPr>
            <p:spPr>
              <a:xfrm>
                <a:off x="2993597" y="1726654"/>
                <a:ext cx="13848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2" name="文字方塊 69"/>
              <p:cNvSpPr txBox="1">
                <a:spLocks noRot="1" noChangeAspect="1" noMove="1" noResize="1" noEditPoints="1" noAdjustHandles="1" noChangeArrowheads="1" noChangeShapeType="1" noTextEdit="1"/>
              </p:cNvSpPr>
              <p:nvPr/>
            </p:nvSpPr>
            <p:spPr>
              <a:xfrm>
                <a:off x="2993597" y="1726654"/>
                <a:ext cx="1384872" cy="461665"/>
              </a:xfrm>
              <a:prstGeom prst="rect">
                <a:avLst/>
              </a:prstGeom>
              <a:blipFill rotWithShape="0">
                <a:blip r:embed="rId4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78"/>
              <p:cNvSpPr txBox="1"/>
              <p:nvPr/>
            </p:nvSpPr>
            <p:spPr>
              <a:xfrm>
                <a:off x="1136914" y="1746248"/>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3" name="文字方塊 78"/>
              <p:cNvSpPr txBox="1">
                <a:spLocks noRot="1" noChangeAspect="1" noMove="1" noResize="1" noEditPoints="1" noAdjustHandles="1" noChangeArrowheads="1" noChangeShapeType="1" noTextEdit="1"/>
              </p:cNvSpPr>
              <p:nvPr/>
            </p:nvSpPr>
            <p:spPr>
              <a:xfrm>
                <a:off x="1136914" y="1746248"/>
                <a:ext cx="1526378" cy="461665"/>
              </a:xfrm>
              <a:prstGeom prst="rect">
                <a:avLst/>
              </a:prstGeom>
              <a:blipFill rotWithShape="0">
                <a:blip r:embed="rId47"/>
                <a:stretch>
                  <a:fillRect l="-3600"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17739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𝟏</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cxnSp>
        <p:nvCxnSpPr>
          <p:cNvPr id="5" name="直線單箭頭接點 24"/>
          <p:cNvCxnSpPr/>
          <p:nvPr/>
        </p:nvCxnSpPr>
        <p:spPr>
          <a:xfrm>
            <a:off x="3930748" y="4213243"/>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25"/>
          <p:cNvCxnSpPr/>
          <p:nvPr/>
        </p:nvCxnSpPr>
        <p:spPr>
          <a:xfrm>
            <a:off x="3902085" y="3348792"/>
            <a:ext cx="442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29"/>
          <p:cNvSpPr txBox="1"/>
          <p:nvPr/>
        </p:nvSpPr>
        <p:spPr>
          <a:xfrm rot="5400000">
            <a:off x="1523325" y="5704107"/>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519374" y="452877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5" name="橢圓 35"/>
          <p:cNvSpPr/>
          <p:nvPr/>
        </p:nvSpPr>
        <p:spPr>
          <a:xfrm>
            <a:off x="3260662" y="3040250"/>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253564" y="389024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262297" y="5093921"/>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304814" y="569490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297673" y="4528775"/>
            <a:ext cx="865511" cy="617106"/>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43"/>
          <p:cNvCxnSpPr/>
          <p:nvPr/>
        </p:nvCxnSpPr>
        <p:spPr>
          <a:xfrm flipV="1">
            <a:off x="2181583" y="5416921"/>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4"/>
          <p:cNvCxnSpPr/>
          <p:nvPr/>
        </p:nvCxnSpPr>
        <p:spPr>
          <a:xfrm>
            <a:off x="3930748" y="5440878"/>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152449" y="4213243"/>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159547" y="3363250"/>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161182" y="4213243"/>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161182" y="3363250"/>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152449" y="4213243"/>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152449" y="3363250"/>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159547" y="3363250"/>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159547" y="3363250"/>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69"/>
          <p:cNvSpPr txBox="1"/>
          <p:nvPr/>
        </p:nvSpPr>
        <p:spPr>
          <a:xfrm>
            <a:off x="2710922" y="2463931"/>
            <a:ext cx="16333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35" name="文字方塊 78"/>
          <p:cNvSpPr txBox="1"/>
          <p:nvPr/>
        </p:nvSpPr>
        <p:spPr>
          <a:xfrm>
            <a:off x="1221723" y="2502803"/>
            <a:ext cx="1338248"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输入</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9" name="文本框 38"/>
              <p:cNvSpPr txBox="1"/>
              <p:nvPr/>
            </p:nvSpPr>
            <p:spPr>
              <a:xfrm>
                <a:off x="2890498" y="5406642"/>
                <a:ext cx="467179" cy="391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890498" y="5406642"/>
                <a:ext cx="467179" cy="391775"/>
              </a:xfrm>
              <a:prstGeom prst="rect">
                <a:avLst/>
              </a:prstGeom>
              <a:blipFill rotWithShape="0">
                <a:blip r:embed="rId4"/>
                <a:stretch>
                  <a:fillRect l="-6494" t="-4688" r="-11688"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243410" y="5386066"/>
                <a:ext cx="536044"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243410" y="5386066"/>
                <a:ext cx="536044" cy="42659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952142" y="5458973"/>
                <a:ext cx="480196" cy="391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charset="0"/>
                            </a:rPr>
                          </m:ctrlPr>
                        </m:sSubSupPr>
                        <m:e>
                          <m:r>
                            <a:rPr kumimoji="1" lang="en-US" altLang="zh-CN" sz="2000" b="0" i="1" smtClean="0">
                              <a:latin typeface="Cambria Math" charset="0"/>
                            </a:rPr>
                            <m:t>𝑎</m:t>
                          </m:r>
                        </m:e>
                        <m:sub>
                          <m:r>
                            <a:rPr kumimoji="1" lang="en-US" altLang="zh-CN" sz="2000" b="0" i="1" smtClean="0">
                              <a:latin typeface="Cambria Math" charset="0"/>
                            </a:rPr>
                            <m:t>𝑖</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952142" y="5458973"/>
                <a:ext cx="480196" cy="391775"/>
              </a:xfrm>
              <a:prstGeom prst="rect">
                <a:avLst/>
              </a:prstGeom>
              <a:blipFill rotWithShape="0">
                <a:blip r:embed="rId6"/>
                <a:stretch>
                  <a:fillRect l="-6329" t="-4688" r="-11392" b="-18750"/>
                </a:stretch>
              </a:blipFill>
            </p:spPr>
            <p:txBody>
              <a:bodyPr/>
              <a:lstStyle/>
              <a:p>
                <a:r>
                  <a:rPr lang="zh-CN" altLang="en-US">
                    <a:noFill/>
                  </a:rPr>
                  <a:t> </a:t>
                </a:r>
              </a:p>
            </p:txBody>
          </p:sp>
        </mc:Fallback>
      </mc:AlternateContent>
      <p:grpSp>
        <p:nvGrpSpPr>
          <p:cNvPr id="46" name="组 45"/>
          <p:cNvGrpSpPr/>
          <p:nvPr/>
        </p:nvGrpSpPr>
        <p:grpSpPr>
          <a:xfrm>
            <a:off x="4348474" y="1084256"/>
            <a:ext cx="2552942" cy="1045286"/>
            <a:chOff x="5530016" y="3669043"/>
            <a:chExt cx="2552942" cy="1045286"/>
          </a:xfrm>
        </p:grpSpPr>
        <mc:AlternateContent xmlns:mc="http://schemas.openxmlformats.org/markup-compatibility/2006" xmlns:a14="http://schemas.microsoft.com/office/drawing/2010/main">
          <mc:Choice Requires="a14">
            <p:sp>
              <p:nvSpPr>
                <p:cNvPr id="43" name="文本框 42"/>
                <p:cNvSpPr txBox="1"/>
                <p:nvPr/>
              </p:nvSpPr>
              <p:spPr>
                <a:xfrm>
                  <a:off x="5530016" y="3669043"/>
                  <a:ext cx="2552942"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530016" y="3669043"/>
                  <a:ext cx="2552942" cy="1045286"/>
                </a:xfrm>
                <a:prstGeom prst="rect">
                  <a:avLst/>
                </a:prstGeom>
                <a:blipFill rotWithShape="0">
                  <a:blip r:embed="rId19"/>
                  <a:stretch>
                    <a:fillRect/>
                  </a:stretch>
                </a:blipFill>
              </p:spPr>
              <p:txBody>
                <a:bodyPr/>
                <a:lstStyle/>
                <a:p>
                  <a:r>
                    <a:rPr lang="zh-CN" altLang="en-US">
                      <a:noFill/>
                    </a:rPr>
                    <a:t> </a:t>
                  </a:r>
                </a:p>
              </p:txBody>
            </p:sp>
          </mc:Fallback>
        </mc:AlternateContent>
        <p:sp>
          <p:nvSpPr>
            <p:cNvPr id="2" name="矩形 1"/>
            <p:cNvSpPr/>
            <p:nvPr/>
          </p:nvSpPr>
          <p:spPr bwMode="auto">
            <a:xfrm>
              <a:off x="6650183" y="3689946"/>
              <a:ext cx="720436" cy="100348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47" name="文本框 46"/>
              <p:cNvSpPr txBox="1"/>
              <p:nvPr/>
            </p:nvSpPr>
            <p:spPr>
              <a:xfrm>
                <a:off x="5037325" y="2811110"/>
                <a:ext cx="6004747" cy="141461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𝐼𝑓</m:t>
                      </m:r>
                      <m:r>
                        <a:rPr kumimoji="1" lang="en-US" altLang="zh-CN" sz="2400" b="0" i="1" smtClean="0">
                          <a:latin typeface="Cambria Math" charset="0"/>
                        </a:rPr>
                        <m:t> </m:t>
                      </m:r>
                      <m:r>
                        <a:rPr kumimoji="1" lang="en-US" altLang="zh-CN" sz="2400" b="0" i="1" smtClean="0">
                          <a:latin typeface="Cambria Math" charset="0"/>
                        </a:rPr>
                        <m:t>𝑙</m:t>
                      </m:r>
                      <m:r>
                        <a:rPr kumimoji="1" lang="en-US" altLang="zh-CN" sz="2400" b="0" i="1" smtClean="0">
                          <a:latin typeface="Cambria Math" charset="0"/>
                        </a:rPr>
                        <m:t>&gt;1</m:t>
                      </m:r>
                    </m:oMath>
                  </m:oMathPara>
                </a14:m>
                <a:endParaRPr kumimoji="1" lang="en-US" altLang="zh-CN" sz="2400" b="0" dirty="0" smtClean="0"/>
              </a:p>
              <a:p>
                <a:pPr/>
                <a14:m>
                  <m:oMathPara xmlns:m="http://schemas.openxmlformats.org/officeDocument/2006/math">
                    <m:oMathParaPr>
                      <m:jc m:val="left"/>
                    </m:oMathParaPr>
                    <m:oMath xmlns:m="http://schemas.openxmlformats.org/officeDocument/2006/math">
                      <m:sSubSup>
                        <m:sSubSupPr>
                          <m:ctrlPr>
                            <a:rPr kumimoji="1" lang="en-US" altLang="zh-CN" sz="2400" b="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r>
                        <a:rPr kumimoji="1" lang="en-US" altLang="zh-CN" sz="2400" b="0" i="1" smtClean="0">
                          <a:latin typeface="Cambria Math" charset="0"/>
                        </a:rPr>
                        <m:t>=</m:t>
                      </m:r>
                      <m:nary>
                        <m:naryPr>
                          <m:chr m:val="∑"/>
                          <m:supHide m:val="on"/>
                          <m:ctrlPr>
                            <a:rPr kumimoji="1" lang="en-US" altLang="zh-CN" sz="2400" b="0" i="1" smtClean="0">
                              <a:latin typeface="Cambria Math" charset="0"/>
                            </a:rPr>
                          </m:ctrlPr>
                        </m:naryPr>
                        <m:sub>
                          <m:r>
                            <m:rPr>
                              <m:brk m:alnAt="7"/>
                            </m:rPr>
                            <a:rPr kumimoji="1" lang="en-US" altLang="zh-CN" sz="2400" b="0" i="1" smtClean="0">
                              <a:latin typeface="Cambria Math" charset="0"/>
                            </a:rPr>
                            <m:t>𝑗</m:t>
                          </m:r>
                        </m:sub>
                        <m:sup/>
                        <m:e>
                          <m:sSubSup>
                            <m:sSubSupPr>
                              <m:ctrlPr>
                                <a:rPr kumimoji="1" lang="en-US" altLang="zh-CN" sz="2400" i="1" smtClean="0">
                                  <a:solidFill>
                                    <a:srgbClr val="C00000"/>
                                  </a:solidFill>
                                  <a:latin typeface="Cambria Math" charset="0"/>
                                  <a:ea typeface="Cambria Math" charset="0"/>
                                  <a:cs typeface="Cambria Math" charset="0"/>
                                </a:rPr>
                              </m:ctrlPr>
                            </m:sSubSupPr>
                            <m:e>
                              <m:r>
                                <a:rPr kumimoji="1" lang="en-US" altLang="zh-CN" sz="2400" i="1">
                                  <a:solidFill>
                                    <a:srgbClr val="C00000"/>
                                  </a:solidFill>
                                  <a:latin typeface="Cambria Math" charset="0"/>
                                  <a:ea typeface="Cambria Math" charset="0"/>
                                  <a:cs typeface="Cambria Math" charset="0"/>
                                </a:rPr>
                                <m:t>𝑤</m:t>
                              </m:r>
                            </m:e>
                            <m:sub>
                              <m:r>
                                <a:rPr kumimoji="1" lang="en-US" altLang="zh-CN" sz="2400" i="1">
                                  <a:solidFill>
                                    <a:srgbClr val="C00000"/>
                                  </a:solidFill>
                                  <a:latin typeface="Cambria Math" charset="0"/>
                                  <a:ea typeface="Cambria Math" charset="0"/>
                                  <a:cs typeface="Cambria Math" charset="0"/>
                                </a:rPr>
                                <m:t>𝑖</m:t>
                              </m:r>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𝑗</m:t>
                              </m:r>
                            </m:sub>
                            <m:sup>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𝑙</m:t>
                              </m:r>
                              <m:r>
                                <a:rPr kumimoji="1" lang="en-US" altLang="zh-CN" sz="2400" b="0" i="1" smtClean="0">
                                  <a:solidFill>
                                    <a:srgbClr val="C00000"/>
                                  </a:solidFill>
                                  <a:latin typeface="Cambria Math" charset="0"/>
                                  <a:ea typeface="Cambria Math" charset="0"/>
                                  <a:cs typeface="Cambria Math" charset="0"/>
                                </a:rPr>
                                <m:t>)</m:t>
                              </m:r>
                            </m:sup>
                          </m:sSubSup>
                          <m:sSubSup>
                            <m:sSubSupPr>
                              <m:ctrlPr>
                                <a:rPr kumimoji="1" lang="en-US" altLang="zh-CN" sz="2400" i="1" smtClean="0">
                                  <a:solidFill>
                                    <a:srgbClr val="1F1EF1"/>
                                  </a:solidFill>
                                  <a:latin typeface="Cambria Math" charset="0"/>
                                  <a:ea typeface="Cambria Math" charset="0"/>
                                  <a:cs typeface="Cambria Math" charset="0"/>
                                </a:rPr>
                              </m:ctrlPr>
                            </m:sSubSupPr>
                            <m:e>
                              <m:r>
                                <a:rPr kumimoji="1" lang="en-US" altLang="zh-CN" sz="2400" b="0" i="1" smtClean="0">
                                  <a:solidFill>
                                    <a:srgbClr val="1F1EF1"/>
                                  </a:solidFill>
                                  <a:latin typeface="Cambria Math" charset="0"/>
                                  <a:ea typeface="Cambria Math" charset="0"/>
                                  <a:cs typeface="Cambria Math" charset="0"/>
                                </a:rPr>
                                <m:t>𝑎</m:t>
                              </m:r>
                            </m:e>
                            <m:sub>
                              <m:r>
                                <a:rPr kumimoji="1" lang="en-US" altLang="zh-CN" sz="2400" b="0" i="1" smtClean="0">
                                  <a:solidFill>
                                    <a:srgbClr val="1F1EF1"/>
                                  </a:solidFill>
                                  <a:latin typeface="Cambria Math" charset="0"/>
                                  <a:ea typeface="Cambria Math" charset="0"/>
                                  <a:cs typeface="Cambria Math" charset="0"/>
                                </a:rPr>
                                <m:t>𝑗</m:t>
                              </m:r>
                            </m:sub>
                            <m:sup>
                              <m:r>
                                <a:rPr kumimoji="1" lang="en-US" altLang="zh-CN" sz="2400" b="0" i="1" smtClean="0">
                                  <a:solidFill>
                                    <a:srgbClr val="1F1EF1"/>
                                  </a:solidFill>
                                  <a:latin typeface="Cambria Math" charset="0"/>
                                  <a:ea typeface="Cambria Math" charset="0"/>
                                  <a:cs typeface="Cambria Math" charset="0"/>
                                </a:rPr>
                                <m:t>(</m:t>
                              </m:r>
                              <m:r>
                                <a:rPr kumimoji="1" lang="en-US" altLang="zh-CN" sz="2400" b="0" i="1" smtClean="0">
                                  <a:solidFill>
                                    <a:srgbClr val="1F1EF1"/>
                                  </a:solidFill>
                                  <a:latin typeface="Cambria Math" charset="0"/>
                                  <a:ea typeface="Cambria Math" charset="0"/>
                                  <a:cs typeface="Cambria Math" charset="0"/>
                                </a:rPr>
                                <m:t>𝑙</m:t>
                              </m:r>
                              <m:r>
                                <a:rPr kumimoji="1" lang="en-US" altLang="zh-CN" sz="2400" b="0" i="1" smtClean="0">
                                  <a:solidFill>
                                    <a:srgbClr val="1F1EF1"/>
                                  </a:solidFill>
                                  <a:latin typeface="Cambria Math" charset="0"/>
                                  <a:ea typeface="Cambria Math" charset="0"/>
                                  <a:cs typeface="Cambria Math" charset="0"/>
                                </a:rPr>
                                <m:t>−1)</m:t>
                              </m:r>
                            </m:sup>
                          </m:sSubSup>
                          <m:r>
                            <a:rPr kumimoji="1" lang="en-US" altLang="zh-CN" sz="2400" b="0" i="1" smtClean="0">
                              <a:latin typeface="Cambria Math" charset="0"/>
                              <a:ea typeface="Cambria Math" charset="0"/>
                              <a:cs typeface="Cambria Math" charset="0"/>
                            </a:rPr>
                            <m:t>+</m:t>
                          </m:r>
                          <m:sSubSup>
                            <m:sSubSupPr>
                              <m:ctrlPr>
                                <a:rPr kumimoji="1" lang="en-US" altLang="zh-CN" sz="2400" b="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𝑏</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 </m:t>
                          </m:r>
                        </m:e>
                      </m:nary>
                      <m:r>
                        <a:rPr kumimoji="1" lang="en-US" altLang="zh-CN" sz="2400" b="0" i="1" smtClean="0">
                          <a:latin typeface="Cambria Math" charset="0"/>
                        </a:rPr>
                        <m:t>         </m:t>
                      </m:r>
                      <m:f>
                        <m:fPr>
                          <m:ctrlPr>
                            <a:rPr kumimoji="1" lang="mr-IN" altLang="zh-CN" sz="2400" i="1">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r>
                        <a:rPr kumimoji="1" lang="en-US" altLang="zh-CN" sz="2400" i="1">
                          <a:latin typeface="Cambria Math" charset="0"/>
                          <a:ea typeface="Cambria Math" charset="0"/>
                          <a:cs typeface="Cambria Math" charset="0"/>
                        </a:rPr>
                        <m:t>=</m:t>
                      </m:r>
                      <m:sSubSup>
                        <m:sSubSupPr>
                          <m:ctrlPr>
                            <a:rPr kumimoji="1" lang="en-US" altLang="zh-CN" sz="240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bSup>
                    </m:oMath>
                  </m:oMathPara>
                </a14:m>
                <a:endParaRPr kumimoji="1" lang="en-US" altLang="zh-CN" sz="2400" b="0" dirty="0" smtClean="0"/>
              </a:p>
            </p:txBody>
          </p:sp>
        </mc:Choice>
        <mc:Fallback xmlns="">
          <p:sp>
            <p:nvSpPr>
              <p:cNvPr id="47" name="文本框 46"/>
              <p:cNvSpPr txBox="1">
                <a:spLocks noRot="1" noChangeAspect="1" noMove="1" noResize="1" noEditPoints="1" noAdjustHandles="1" noChangeArrowheads="1" noChangeShapeType="1" noTextEdit="1"/>
              </p:cNvSpPr>
              <p:nvPr/>
            </p:nvSpPr>
            <p:spPr>
              <a:xfrm>
                <a:off x="5037325" y="2811110"/>
                <a:ext cx="6004747" cy="1414618"/>
              </a:xfrm>
              <a:prstGeom prst="rect">
                <a:avLst/>
              </a:prstGeom>
              <a:blipFill rotWithShape="0">
                <a:blip r:embed="rId20"/>
                <a:stretch>
                  <a:fillRect l="-2335" t="-370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037325" y="4489487"/>
                <a:ext cx="6004747" cy="141461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𝐼𝑓</m:t>
                      </m:r>
                      <m:r>
                        <a:rPr kumimoji="1" lang="en-US" altLang="zh-CN" sz="2400" b="0" i="1" smtClean="0">
                          <a:latin typeface="Cambria Math" charset="0"/>
                        </a:rPr>
                        <m:t> </m:t>
                      </m:r>
                      <m:r>
                        <a:rPr kumimoji="1" lang="en-US" altLang="zh-CN" sz="2400" b="0" i="1" smtClean="0">
                          <a:latin typeface="Cambria Math" charset="0"/>
                        </a:rPr>
                        <m:t>𝑙</m:t>
                      </m:r>
                      <m:r>
                        <a:rPr kumimoji="1" lang="en-US" altLang="zh-CN" sz="2400" b="0" i="1" smtClean="0">
                          <a:latin typeface="Cambria Math" charset="0"/>
                        </a:rPr>
                        <m:t>=1</m:t>
                      </m:r>
                    </m:oMath>
                  </m:oMathPara>
                </a14:m>
                <a:endParaRPr kumimoji="1" lang="en-US" altLang="zh-CN" sz="2400" b="0" dirty="0" smtClean="0"/>
              </a:p>
              <a:p>
                <a:pPr/>
                <a14:m>
                  <m:oMathPara xmlns:m="http://schemas.openxmlformats.org/officeDocument/2006/math">
                    <m:oMathParaPr>
                      <m:jc m:val="left"/>
                    </m:oMathParaPr>
                    <m:oMath xmlns:m="http://schemas.openxmlformats.org/officeDocument/2006/math">
                      <m:sSubSup>
                        <m:sSubSupPr>
                          <m:ctrlPr>
                            <a:rPr kumimoji="1" lang="en-US" altLang="zh-CN" sz="2400" b="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(1)</m:t>
                          </m:r>
                        </m:sup>
                      </m:sSubSup>
                      <m:r>
                        <a:rPr kumimoji="1" lang="en-US" altLang="zh-CN" sz="2400" b="0" i="1" smtClean="0">
                          <a:latin typeface="Cambria Math" charset="0"/>
                        </a:rPr>
                        <m:t>=</m:t>
                      </m:r>
                      <m:nary>
                        <m:naryPr>
                          <m:chr m:val="∑"/>
                          <m:supHide m:val="on"/>
                          <m:ctrlPr>
                            <a:rPr kumimoji="1" lang="en-US" altLang="zh-CN" sz="2400" b="0" i="1" smtClean="0">
                              <a:latin typeface="Cambria Math" charset="0"/>
                            </a:rPr>
                          </m:ctrlPr>
                        </m:naryPr>
                        <m:sub>
                          <m:r>
                            <m:rPr>
                              <m:brk m:alnAt="7"/>
                            </m:rPr>
                            <a:rPr kumimoji="1" lang="en-US" altLang="zh-CN" sz="2400" b="0" i="1" smtClean="0">
                              <a:latin typeface="Cambria Math" charset="0"/>
                            </a:rPr>
                            <m:t>𝑗</m:t>
                          </m:r>
                        </m:sub>
                        <m:sup/>
                        <m:e>
                          <m:sSubSup>
                            <m:sSubSupPr>
                              <m:ctrlPr>
                                <a:rPr kumimoji="1" lang="en-US" altLang="zh-CN" sz="2400" i="1" smtClean="0">
                                  <a:solidFill>
                                    <a:srgbClr val="C00000"/>
                                  </a:solidFill>
                                  <a:latin typeface="Cambria Math" charset="0"/>
                                  <a:ea typeface="Cambria Math" charset="0"/>
                                  <a:cs typeface="Cambria Math" charset="0"/>
                                </a:rPr>
                              </m:ctrlPr>
                            </m:sSubSupPr>
                            <m:e>
                              <m:r>
                                <a:rPr kumimoji="1" lang="en-US" altLang="zh-CN" sz="2400" i="1">
                                  <a:solidFill>
                                    <a:srgbClr val="C00000"/>
                                  </a:solidFill>
                                  <a:latin typeface="Cambria Math" charset="0"/>
                                  <a:ea typeface="Cambria Math" charset="0"/>
                                  <a:cs typeface="Cambria Math" charset="0"/>
                                </a:rPr>
                                <m:t>𝑤</m:t>
                              </m:r>
                            </m:e>
                            <m:sub>
                              <m:r>
                                <a:rPr kumimoji="1" lang="en-US" altLang="zh-CN" sz="2400" i="1">
                                  <a:solidFill>
                                    <a:srgbClr val="C00000"/>
                                  </a:solidFill>
                                  <a:latin typeface="Cambria Math" charset="0"/>
                                  <a:ea typeface="Cambria Math" charset="0"/>
                                  <a:cs typeface="Cambria Math" charset="0"/>
                                </a:rPr>
                                <m:t>𝑖</m:t>
                              </m:r>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𝑗</m:t>
                              </m:r>
                            </m:sub>
                            <m:sup>
                              <m:r>
                                <a:rPr kumimoji="1" lang="en-US" altLang="zh-CN" sz="2400" b="0" i="1" smtClean="0">
                                  <a:solidFill>
                                    <a:srgbClr val="C00000"/>
                                  </a:solidFill>
                                  <a:latin typeface="Cambria Math" charset="0"/>
                                  <a:ea typeface="Cambria Math" charset="0"/>
                                  <a:cs typeface="Cambria Math" charset="0"/>
                                </a:rPr>
                                <m:t>(1)</m:t>
                              </m:r>
                            </m:sup>
                          </m:sSubSup>
                          <m:sSub>
                            <m:sSubPr>
                              <m:ctrlPr>
                                <a:rPr kumimoji="1" lang="en-US" altLang="zh-CN" sz="2400" i="1" smtClean="0">
                                  <a:solidFill>
                                    <a:srgbClr val="1F1EF1"/>
                                  </a:solidFill>
                                  <a:latin typeface="Cambria Math" charset="0"/>
                                  <a:ea typeface="Cambria Math" charset="0"/>
                                  <a:cs typeface="Cambria Math" charset="0"/>
                                </a:rPr>
                              </m:ctrlPr>
                            </m:sSubPr>
                            <m:e>
                              <m:r>
                                <a:rPr kumimoji="1" lang="en-US" altLang="zh-CN" sz="2400" b="0" i="1" smtClean="0">
                                  <a:solidFill>
                                    <a:srgbClr val="1F1EF1"/>
                                  </a:solidFill>
                                  <a:latin typeface="Cambria Math" charset="0"/>
                                  <a:ea typeface="Cambria Math" charset="0"/>
                                  <a:cs typeface="Cambria Math" charset="0"/>
                                </a:rPr>
                                <m:t>𝑥</m:t>
                              </m:r>
                            </m:e>
                            <m:sub>
                              <m:r>
                                <a:rPr kumimoji="1" lang="en-US" altLang="zh-CN" sz="2400" b="0" i="1" smtClean="0">
                                  <a:solidFill>
                                    <a:srgbClr val="1F1EF1"/>
                                  </a:solidFill>
                                  <a:latin typeface="Cambria Math" charset="0"/>
                                  <a:ea typeface="Cambria Math" charset="0"/>
                                  <a:cs typeface="Cambria Math" charset="0"/>
                                </a:rPr>
                                <m:t>𝑗</m:t>
                              </m:r>
                            </m:sub>
                          </m:sSub>
                          <m:r>
                            <a:rPr kumimoji="1" lang="en-US" altLang="zh-CN" sz="2400" b="0" i="1" smtClean="0">
                              <a:latin typeface="Cambria Math" charset="0"/>
                              <a:ea typeface="Cambria Math" charset="0"/>
                              <a:cs typeface="Cambria Math" charset="0"/>
                            </a:rPr>
                            <m:t>+</m:t>
                          </m:r>
                          <m:sSubSup>
                            <m:sSubSupPr>
                              <m:ctrlPr>
                                <a:rPr kumimoji="1" lang="en-US" altLang="zh-CN" sz="2400" b="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𝑏</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(1)</m:t>
                              </m:r>
                            </m:sup>
                          </m:sSubSup>
                          <m:r>
                            <a:rPr kumimoji="1" lang="en-US" altLang="zh-CN" sz="2400" b="0" i="1" smtClean="0">
                              <a:latin typeface="Cambria Math" charset="0"/>
                              <a:ea typeface="Cambria Math" charset="0"/>
                              <a:cs typeface="Cambria Math" charset="0"/>
                            </a:rPr>
                            <m:t> </m:t>
                          </m:r>
                        </m:e>
                      </m:nary>
                      <m:r>
                        <a:rPr kumimoji="1" lang="en-US" altLang="zh-CN" sz="2400" b="0" i="1" smtClean="0">
                          <a:latin typeface="Cambria Math" charset="0"/>
                        </a:rPr>
                        <m:t>         </m:t>
                      </m:r>
                      <m:f>
                        <m:fPr>
                          <m:ctrlPr>
                            <a:rPr kumimoji="1" lang="mr-IN" altLang="zh-CN" sz="2400" i="1">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den>
                      </m:f>
                      <m:r>
                        <a:rPr kumimoji="1" lang="en-US"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𝑗</m:t>
                          </m:r>
                        </m:sub>
                      </m:sSub>
                    </m:oMath>
                  </m:oMathPara>
                </a14:m>
                <a:endParaRPr kumimoji="1" lang="en-US" altLang="zh-CN" sz="2400" b="0" dirty="0" smtClean="0"/>
              </a:p>
            </p:txBody>
          </p:sp>
        </mc:Choice>
        <mc:Fallback xmlns="">
          <p:sp>
            <p:nvSpPr>
              <p:cNvPr id="48" name="文本框 47"/>
              <p:cNvSpPr txBox="1">
                <a:spLocks noRot="1" noChangeAspect="1" noMove="1" noResize="1" noEditPoints="1" noAdjustHandles="1" noChangeArrowheads="1" noChangeShapeType="1" noTextEdit="1"/>
              </p:cNvSpPr>
              <p:nvPr/>
            </p:nvSpPr>
            <p:spPr>
              <a:xfrm>
                <a:off x="5037325" y="4489487"/>
                <a:ext cx="6004747" cy="1414618"/>
              </a:xfrm>
              <a:prstGeom prst="rect">
                <a:avLst/>
              </a:prstGeom>
              <a:blipFill rotWithShape="0">
                <a:blip r:embed="rId21"/>
                <a:stretch>
                  <a:fillRect l="-2335" t="-36910"/>
                </a:stretch>
              </a:blipFill>
            </p:spPr>
            <p:txBody>
              <a:bodyPr/>
              <a:lstStyle/>
              <a:p>
                <a:r>
                  <a:rPr lang="zh-CN" altLang="en-US">
                    <a:noFill/>
                  </a:rPr>
                  <a:t> </a:t>
                </a:r>
              </a:p>
            </p:txBody>
          </p:sp>
        </mc:Fallback>
      </mc:AlternateContent>
      <p:sp>
        <p:nvSpPr>
          <p:cNvPr id="49" name="矩形 48"/>
          <p:cNvSpPr/>
          <p:nvPr/>
        </p:nvSpPr>
        <p:spPr bwMode="auto">
          <a:xfrm>
            <a:off x="1655110" y="3185054"/>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0" name="矩形 49"/>
              <p:cNvSpPr/>
              <p:nvPr/>
            </p:nvSpPr>
            <p:spPr>
              <a:xfrm>
                <a:off x="1655110" y="315063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b="0" i="1" smtClean="0">
                              <a:latin typeface="Cambria Math" charset="0"/>
                              <a:ea typeface="Cambria Math" charset="0"/>
                              <a:cs typeface="Cambria Math" charset="0"/>
                            </a:rPr>
                            <m:t>1</m:t>
                          </m:r>
                        </m:sub>
                      </m:sSub>
                    </m:oMath>
                  </m:oMathPara>
                </a14:m>
                <a:endParaRPr lang="zh-CN" altLang="en-US" sz="2400" dirty="0"/>
              </a:p>
            </p:txBody>
          </p:sp>
        </mc:Choice>
        <mc:Fallback xmlns="">
          <p:sp>
            <p:nvSpPr>
              <p:cNvPr id="50" name="矩形 49"/>
              <p:cNvSpPr>
                <a:spLocks noRot="1" noChangeAspect="1" noMove="1" noResize="1" noEditPoints="1" noAdjustHandles="1" noChangeArrowheads="1" noChangeShapeType="1" noTextEdit="1"/>
              </p:cNvSpPr>
              <p:nvPr/>
            </p:nvSpPr>
            <p:spPr>
              <a:xfrm>
                <a:off x="1655110" y="3150634"/>
                <a:ext cx="549574" cy="461665"/>
              </a:xfrm>
              <a:prstGeom prst="rect">
                <a:avLst/>
              </a:prstGeom>
              <a:blipFill rotWithShape="0">
                <a:blip r:embed="rId22"/>
                <a:stretch>
                  <a:fillRect/>
                </a:stretch>
              </a:blipFill>
            </p:spPr>
            <p:txBody>
              <a:bodyPr/>
              <a:lstStyle/>
              <a:p>
                <a:r>
                  <a:rPr lang="zh-CN" altLang="en-US">
                    <a:noFill/>
                  </a:rPr>
                  <a:t> </a:t>
                </a:r>
              </a:p>
            </p:txBody>
          </p:sp>
        </mc:Fallback>
      </mc:AlternateContent>
      <p:sp>
        <p:nvSpPr>
          <p:cNvPr id="52" name="矩形 51"/>
          <p:cNvSpPr/>
          <p:nvPr/>
        </p:nvSpPr>
        <p:spPr bwMode="auto">
          <a:xfrm>
            <a:off x="1640543" y="3989358"/>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3" name="矩形 52"/>
          <p:cNvSpPr/>
          <p:nvPr/>
        </p:nvSpPr>
        <p:spPr bwMode="auto">
          <a:xfrm>
            <a:off x="1627611" y="5205318"/>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4" name="矩形 53"/>
              <p:cNvSpPr/>
              <p:nvPr/>
            </p:nvSpPr>
            <p:spPr>
              <a:xfrm>
                <a:off x="1650935" y="3936722"/>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2</m:t>
                          </m:r>
                        </m:sub>
                      </m:sSub>
                    </m:oMath>
                  </m:oMathPara>
                </a14:m>
                <a:endParaRPr lang="zh-CN" altLang="en-US" sz="2400" dirty="0"/>
              </a:p>
            </p:txBody>
          </p:sp>
        </mc:Choice>
        <mc:Fallback xmlns="">
          <p:sp>
            <p:nvSpPr>
              <p:cNvPr id="54" name="矩形 53"/>
              <p:cNvSpPr>
                <a:spLocks noRot="1" noChangeAspect="1" noMove="1" noResize="1" noEditPoints="1" noAdjustHandles="1" noChangeArrowheads="1" noChangeShapeType="1" noTextEdit="1"/>
              </p:cNvSpPr>
              <p:nvPr/>
            </p:nvSpPr>
            <p:spPr>
              <a:xfrm>
                <a:off x="1650935" y="3936722"/>
                <a:ext cx="556691"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692398" y="5149389"/>
                <a:ext cx="520976" cy="49141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𝑗</m:t>
                          </m:r>
                        </m:sub>
                      </m:sSub>
                    </m:oMath>
                  </m:oMathPara>
                </a14:m>
                <a:endParaRPr kumimoji="1" lang="zh-CN" altLang="en-US" sz="2400" dirty="0">
                  <a:latin typeface="Times New Roman" pitchFamily="18" charset="0"/>
                  <a:cs typeface="Times New Roman" pitchFamily="18" charset="0"/>
                </a:endParaRPr>
              </a:p>
            </p:txBody>
          </p:sp>
        </mc:Choice>
        <mc:Fallback xmlns="">
          <p:sp>
            <p:nvSpPr>
              <p:cNvPr id="55" name="矩形 54"/>
              <p:cNvSpPr>
                <a:spLocks noRot="1" noChangeAspect="1" noMove="1" noResize="1" noEditPoints="1" noAdjustHandles="1" noChangeArrowheads="1" noChangeShapeType="1" noTextEdit="1"/>
              </p:cNvSpPr>
              <p:nvPr/>
            </p:nvSpPr>
            <p:spPr>
              <a:xfrm>
                <a:off x="1692398" y="5149389"/>
                <a:ext cx="520976" cy="491417"/>
              </a:xfrm>
              <a:prstGeom prst="rect">
                <a:avLst/>
              </a:prstGeom>
              <a:blipFill rotWithShape="0">
                <a:blip r:embed="rId24"/>
                <a:stretch>
                  <a:fillRect b="-11250"/>
                </a:stretch>
              </a:blipFill>
            </p:spPr>
            <p:txBody>
              <a:bodyPr/>
              <a:lstStyle/>
              <a:p>
                <a:r>
                  <a:rPr lang="zh-CN" altLang="en-US">
                    <a:noFill/>
                  </a:rPr>
                  <a:t> </a:t>
                </a:r>
              </a:p>
            </p:txBody>
          </p:sp>
        </mc:Fallback>
      </mc:AlternateContent>
      <p:sp>
        <p:nvSpPr>
          <p:cNvPr id="44" name="矩形 43"/>
          <p:cNvSpPr/>
          <p:nvPr/>
        </p:nvSpPr>
        <p:spPr>
          <a:xfrm>
            <a:off x="8389299" y="1405506"/>
            <a:ext cx="1723549"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两</a:t>
            </a:r>
            <a:r>
              <a:rPr lang="zh-CN" altLang="en-US" sz="2400" smtClean="0">
                <a:latin typeface="Microsoft YaHei" charset="-122"/>
                <a:ea typeface="Microsoft YaHei" charset="-122"/>
                <a:cs typeface="Microsoft YaHei" charset="-122"/>
              </a:rPr>
              <a:t>项的乘积</a:t>
            </a:r>
            <a:endParaRPr lang="zh-CN" altLang="en-US" sz="2400" dirty="0">
              <a:latin typeface="Microsoft YaHei" charset="-122"/>
              <a:ea typeface="Microsoft YaHei" charset="-122"/>
              <a:cs typeface="Microsoft YaHei" charset="-122"/>
            </a:endParaRPr>
          </a:p>
        </p:txBody>
      </p:sp>
      <p:graphicFrame>
        <p:nvGraphicFramePr>
          <p:cNvPr id="51" name="Object 12"/>
          <p:cNvGraphicFramePr>
            <a:graphicFrameLocks noChangeAspect="1"/>
          </p:cNvGraphicFramePr>
          <p:nvPr>
            <p:extLst/>
          </p:nvPr>
        </p:nvGraphicFramePr>
        <p:xfrm>
          <a:off x="3523666" y="3150701"/>
          <a:ext cx="224684" cy="396523"/>
        </p:xfrm>
        <a:graphic>
          <a:graphicData uri="http://schemas.openxmlformats.org/presentationml/2006/ole">
            <mc:AlternateContent xmlns:mc="http://schemas.openxmlformats.org/markup-compatibility/2006">
              <mc:Choice xmlns:v="urn:schemas-microsoft-com:vml" Requires="v">
                <p:oleObj spid="_x0000_s374791" name="方程式" r:id="rId25" imgW="88560" imgH="164880" progId="Equation.3">
                  <p:embed/>
                </p:oleObj>
              </mc:Choice>
              <mc:Fallback>
                <p:oleObj name="方程式" r:id="rId25" imgW="88560" imgH="164880" progId="Equation.3">
                  <p:embed/>
                  <p:pic>
                    <p:nvPicPr>
                      <p:cNvPr id="0" name=""/>
                      <p:cNvPicPr>
                        <a:picLocks noChangeAspect="1" noChangeArrowheads="1"/>
                      </p:cNvPicPr>
                      <p:nvPr/>
                    </p:nvPicPr>
                    <p:blipFill>
                      <a:blip r:embed="rId26"/>
                      <a:srcRect/>
                      <a:stretch>
                        <a:fillRect/>
                      </a:stretch>
                    </p:blipFill>
                    <p:spPr bwMode="auto">
                      <a:xfrm>
                        <a:off x="3523666" y="3150701"/>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12"/>
          <p:cNvGraphicFramePr>
            <a:graphicFrameLocks noChangeAspect="1"/>
          </p:cNvGraphicFramePr>
          <p:nvPr>
            <p:extLst/>
          </p:nvPr>
        </p:nvGraphicFramePr>
        <p:xfrm>
          <a:off x="3484654" y="3996279"/>
          <a:ext cx="320174" cy="396523"/>
        </p:xfrm>
        <a:graphic>
          <a:graphicData uri="http://schemas.openxmlformats.org/presentationml/2006/ole">
            <mc:AlternateContent xmlns:mc="http://schemas.openxmlformats.org/markup-compatibility/2006">
              <mc:Choice xmlns:v="urn:schemas-microsoft-com:vml" Requires="v">
                <p:oleObj spid="_x0000_s374792" name="方程式" r:id="rId27" imgW="126720" imgH="164880" progId="Equation.3">
                  <p:embed/>
                </p:oleObj>
              </mc:Choice>
              <mc:Fallback>
                <p:oleObj name="方程式" r:id="rId27" imgW="126720" imgH="164880" progId="Equation.3">
                  <p:embed/>
                  <p:pic>
                    <p:nvPicPr>
                      <p:cNvPr id="0" name=""/>
                      <p:cNvPicPr>
                        <a:picLocks noChangeAspect="1" noChangeArrowheads="1"/>
                      </p:cNvPicPr>
                      <p:nvPr/>
                    </p:nvPicPr>
                    <p:blipFill>
                      <a:blip r:embed="rId28"/>
                      <a:srcRect/>
                      <a:stretch>
                        <a:fillRect/>
                      </a:stretch>
                    </p:blipFill>
                    <p:spPr bwMode="auto">
                      <a:xfrm>
                        <a:off x="3484654" y="399627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nvPr>
        </p:nvGraphicFramePr>
        <p:xfrm>
          <a:off x="3516121" y="5257573"/>
          <a:ext cx="224683" cy="394736"/>
        </p:xfrm>
        <a:graphic>
          <a:graphicData uri="http://schemas.openxmlformats.org/presentationml/2006/ole">
            <mc:AlternateContent xmlns:mc="http://schemas.openxmlformats.org/markup-compatibility/2006">
              <mc:Choice xmlns:v="urn:schemas-microsoft-com:vml" Requires="v">
                <p:oleObj spid="_x0000_s374793" name="方程式" r:id="rId29" imgW="88560" imgH="164880" progId="Equation.3">
                  <p:embed/>
                </p:oleObj>
              </mc:Choice>
              <mc:Fallback>
                <p:oleObj name="方程式" r:id="rId29" imgW="88560" imgH="164880" progId="Equation.3">
                  <p:embed/>
                  <p:pic>
                    <p:nvPicPr>
                      <p:cNvPr id="0" name=""/>
                      <p:cNvPicPr>
                        <a:picLocks noChangeAspect="1" noChangeArrowheads="1"/>
                      </p:cNvPicPr>
                      <p:nvPr/>
                    </p:nvPicPr>
                    <p:blipFill>
                      <a:blip r:embed="rId30"/>
                      <a:srcRect/>
                      <a:stretch>
                        <a:fillRect/>
                      </a:stretch>
                    </p:blipFill>
                    <p:spPr bwMode="auto">
                      <a:xfrm>
                        <a:off x="3516121" y="5257573"/>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03515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 117"/>
          <p:cNvGrpSpPr/>
          <p:nvPr/>
        </p:nvGrpSpPr>
        <p:grpSpPr>
          <a:xfrm>
            <a:off x="7089140" y="3277517"/>
            <a:ext cx="907047" cy="2796504"/>
            <a:chOff x="4860175" y="1557069"/>
            <a:chExt cx="523220" cy="2676311"/>
          </a:xfrm>
        </p:grpSpPr>
        <p:sp>
          <p:nvSpPr>
            <p:cNvPr id="119" name="矩形 11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0"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2" name="组 81"/>
          <p:cNvGrpSpPr/>
          <p:nvPr/>
        </p:nvGrpSpPr>
        <p:grpSpPr>
          <a:xfrm>
            <a:off x="3238425" y="353390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3337379" y="369877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3337379" y="3698770"/>
                <a:ext cx="500757" cy="46128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3299529" y="455748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299529" y="4557486"/>
                <a:ext cx="500757"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3240603" y="560845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3240603" y="5608456"/>
                <a:ext cx="500757" cy="470129"/>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95" name="组 94"/>
          <p:cNvGrpSpPr/>
          <p:nvPr/>
        </p:nvGrpSpPr>
        <p:grpSpPr>
          <a:xfrm>
            <a:off x="4789257" y="364047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5111567" y="371215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5111567" y="3712158"/>
                <a:ext cx="500757" cy="461280"/>
              </a:xfrm>
              <a:prstGeom prst="rect">
                <a:avLst/>
              </a:prstGeom>
              <a:blipFill rotWithShape="0">
                <a:blip r:embed="rId6"/>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5059728" y="461238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5059728" y="4612384"/>
                <a:ext cx="500757" cy="461665"/>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5368870" y="520314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5368870" y="5203148"/>
                <a:ext cx="677184" cy="646000"/>
              </a:xfrm>
              <a:prstGeom prst="ellipse">
                <a:avLst/>
              </a:prstGeom>
              <a:blipFill rotWithShape="0">
                <a:blip r:embed="rId8"/>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5363406" y="312379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9"/>
                <a:stretch>
                  <a:fillRect/>
                </a:stretch>
              </a:blipFill>
            </p:spPr>
            <p:txBody>
              <a:bodyPr/>
              <a:lstStyle/>
              <a:p>
                <a:r>
                  <a:rPr lang="zh-CN" altLang="en-US">
                    <a:noFill/>
                  </a:rPr>
                  <a:t> </a:t>
                </a:r>
              </a:p>
            </p:txBody>
          </p:sp>
        </mc:Fallback>
      </mc:AlternateContent>
      <p:sp>
        <p:nvSpPr>
          <p:cNvPr id="7" name="橢圓 26"/>
          <p:cNvSpPr/>
          <p:nvPr/>
        </p:nvSpPr>
        <p:spPr>
          <a:xfrm>
            <a:off x="1801705" y="3168333"/>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 name="橢圓 27"/>
          <p:cNvSpPr/>
          <p:nvPr/>
        </p:nvSpPr>
        <p:spPr>
          <a:xfrm>
            <a:off x="1794607" y="4018326"/>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 name="橢圓 28"/>
          <p:cNvSpPr/>
          <p:nvPr/>
        </p:nvSpPr>
        <p:spPr>
          <a:xfrm>
            <a:off x="1803340" y="5222004"/>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 name="文字方塊 29"/>
          <p:cNvSpPr txBox="1"/>
          <p:nvPr/>
        </p:nvSpPr>
        <p:spPr>
          <a:xfrm rot="5400000">
            <a:off x="1842667" y="583219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838716" y="465685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12" name="Object 12"/>
          <p:cNvGraphicFramePr>
            <a:graphicFrameLocks noChangeAspect="1"/>
          </p:cNvGraphicFramePr>
          <p:nvPr>
            <p:extLst/>
          </p:nvPr>
        </p:nvGraphicFramePr>
        <p:xfrm>
          <a:off x="2020856" y="3262387"/>
          <a:ext cx="224684" cy="396523"/>
        </p:xfrm>
        <a:graphic>
          <a:graphicData uri="http://schemas.openxmlformats.org/presentationml/2006/ole">
            <mc:AlternateContent xmlns:mc="http://schemas.openxmlformats.org/markup-compatibility/2006">
              <mc:Choice xmlns:v="urn:schemas-microsoft-com:vml" Requires="v">
                <p:oleObj spid="_x0000_s375829"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11"/>
                      <a:srcRect/>
                      <a:stretch>
                        <a:fillRect/>
                      </a:stretch>
                    </p:blipFill>
                    <p:spPr bwMode="auto">
                      <a:xfrm>
                        <a:off x="2020856" y="326238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1981844" y="4091635"/>
          <a:ext cx="320174" cy="396523"/>
        </p:xfrm>
        <a:graphic>
          <a:graphicData uri="http://schemas.openxmlformats.org/presentationml/2006/ole">
            <mc:AlternateContent xmlns:mc="http://schemas.openxmlformats.org/markup-compatibility/2006">
              <mc:Choice xmlns:v="urn:schemas-microsoft-com:vml" Requires="v">
                <p:oleObj spid="_x0000_s375830" name="方程式" r:id="rId12" imgW="126720" imgH="164880" progId="Equation.3">
                  <p:embed/>
                </p:oleObj>
              </mc:Choice>
              <mc:Fallback>
                <p:oleObj name="方程式" r:id="rId12" imgW="126720" imgH="164880" progId="Equation.3">
                  <p:embed/>
                  <p:pic>
                    <p:nvPicPr>
                      <p:cNvPr id="0" name=""/>
                      <p:cNvPicPr>
                        <a:picLocks noChangeAspect="1" noChangeArrowheads="1"/>
                      </p:cNvPicPr>
                      <p:nvPr/>
                    </p:nvPicPr>
                    <p:blipFill>
                      <a:blip r:embed="rId13"/>
                      <a:srcRect/>
                      <a:stretch>
                        <a:fillRect/>
                      </a:stretch>
                    </p:blipFill>
                    <p:spPr bwMode="auto">
                      <a:xfrm>
                        <a:off x="1981844" y="409163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nvPr>
        </p:nvGraphicFramePr>
        <p:xfrm>
          <a:off x="1979905" y="5338395"/>
          <a:ext cx="320173" cy="457251"/>
        </p:xfrm>
        <a:graphic>
          <a:graphicData uri="http://schemas.openxmlformats.org/presentationml/2006/ole">
            <mc:AlternateContent xmlns:mc="http://schemas.openxmlformats.org/markup-compatibility/2006">
              <mc:Choice xmlns:v="urn:schemas-microsoft-com:vml" Requires="v">
                <p:oleObj spid="_x0000_s375831" name="方程式" r:id="rId14" imgW="126720" imgH="190440" progId="Equation.3">
                  <p:embed/>
                </p:oleObj>
              </mc:Choice>
              <mc:Fallback>
                <p:oleObj name="方程式" r:id="rId14" imgW="126720" imgH="190440" progId="Equation.3">
                  <p:embed/>
                  <p:pic>
                    <p:nvPicPr>
                      <p:cNvPr id="0" name=""/>
                      <p:cNvPicPr>
                        <a:picLocks noChangeAspect="1" noChangeArrowheads="1"/>
                      </p:cNvPicPr>
                      <p:nvPr/>
                    </p:nvPicPr>
                    <p:blipFill>
                      <a:blip r:embed="rId15"/>
                      <a:srcRect/>
                      <a:stretch>
                        <a:fillRect/>
                      </a:stretch>
                    </p:blipFill>
                    <p:spPr bwMode="auto">
                      <a:xfrm>
                        <a:off x="1979905" y="5338395"/>
                        <a:ext cx="320173" cy="457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橢圓 35"/>
          <p:cNvSpPr/>
          <p:nvPr/>
        </p:nvSpPr>
        <p:spPr>
          <a:xfrm>
            <a:off x="3580004" y="316833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572906" y="401832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581639" y="522200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624156" y="582298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617015" y="465685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extLst/>
          </p:nvPr>
        </p:nvGraphicFramePr>
        <p:xfrm>
          <a:off x="3816274" y="3278717"/>
          <a:ext cx="224684" cy="396523"/>
        </p:xfrm>
        <a:graphic>
          <a:graphicData uri="http://schemas.openxmlformats.org/presentationml/2006/ole">
            <mc:AlternateContent xmlns:mc="http://schemas.openxmlformats.org/markup-compatibility/2006">
              <mc:Choice xmlns:v="urn:schemas-microsoft-com:vml" Requires="v">
                <p:oleObj spid="_x0000_s375832"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1"/>
                      <a:srcRect/>
                      <a:stretch>
                        <a:fillRect/>
                      </a:stretch>
                    </p:blipFill>
                    <p:spPr bwMode="auto">
                      <a:xfrm>
                        <a:off x="3816274" y="327871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3777262" y="4124295"/>
          <a:ext cx="320174" cy="396523"/>
        </p:xfrm>
        <a:graphic>
          <a:graphicData uri="http://schemas.openxmlformats.org/presentationml/2006/ole">
            <mc:AlternateContent xmlns:mc="http://schemas.openxmlformats.org/markup-compatibility/2006">
              <mc:Choice xmlns:v="urn:schemas-microsoft-com:vml" Requires="v">
                <p:oleObj spid="_x0000_s375833" name="方程式" r:id="rId17" imgW="126720" imgH="164880" progId="Equation.3">
                  <p:embed/>
                </p:oleObj>
              </mc:Choice>
              <mc:Fallback>
                <p:oleObj name="方程式" r:id="rId17" imgW="126720" imgH="164880" progId="Equation.3">
                  <p:embed/>
                  <p:pic>
                    <p:nvPicPr>
                      <p:cNvPr id="0" name=""/>
                      <p:cNvPicPr>
                        <a:picLocks noChangeAspect="1" noChangeArrowheads="1"/>
                      </p:cNvPicPr>
                      <p:nvPr/>
                    </p:nvPicPr>
                    <p:blipFill>
                      <a:blip r:embed="rId13"/>
                      <a:srcRect/>
                      <a:stretch>
                        <a:fillRect/>
                      </a:stretch>
                    </p:blipFill>
                    <p:spPr bwMode="auto">
                      <a:xfrm>
                        <a:off x="3777262" y="412429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nvPr>
        </p:nvGraphicFramePr>
        <p:xfrm>
          <a:off x="3808729" y="5385589"/>
          <a:ext cx="224683" cy="394736"/>
        </p:xfrm>
        <a:graphic>
          <a:graphicData uri="http://schemas.openxmlformats.org/presentationml/2006/ole">
            <mc:AlternateContent xmlns:mc="http://schemas.openxmlformats.org/markup-compatibility/2006">
              <mc:Choice xmlns:v="urn:schemas-microsoft-com:vml" Requires="v">
                <p:oleObj spid="_x0000_s375834" name="方程式" r:id="rId18" imgW="88560" imgH="164880" progId="Equation.3">
                  <p:embed/>
                </p:oleObj>
              </mc:Choice>
              <mc:Fallback>
                <p:oleObj name="方程式" r:id="rId18" imgW="88560" imgH="164880" progId="Equation.3">
                  <p:embed/>
                  <p:pic>
                    <p:nvPicPr>
                      <p:cNvPr id="0" name=""/>
                      <p:cNvPicPr>
                        <a:picLocks noChangeAspect="1" noChangeArrowheads="1"/>
                      </p:cNvPicPr>
                      <p:nvPr/>
                    </p:nvPicPr>
                    <p:blipFill>
                      <a:blip r:embed="rId19"/>
                      <a:srcRect/>
                      <a:stretch>
                        <a:fillRect/>
                      </a:stretch>
                    </p:blipFill>
                    <p:spPr bwMode="auto">
                      <a:xfrm>
                        <a:off x="3808729" y="538558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3" name="直線單箭頭接點 43"/>
          <p:cNvCxnSpPr/>
          <p:nvPr/>
        </p:nvCxnSpPr>
        <p:spPr>
          <a:xfrm flipV="1">
            <a:off x="2500925" y="5545004"/>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471791" y="4341326"/>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478889" y="3491333"/>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480524" y="4341326"/>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480524" y="3491333"/>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471791" y="4341326"/>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471791" y="3491333"/>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478889" y="3491333"/>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478889" y="3491333"/>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a:xfrm>
            <a:off x="1087823" y="1171592"/>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20"/>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2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smtClean="0">
                    <a:latin typeface="Microsoft YaHei" charset="-122"/>
                    <a:ea typeface="Microsoft YaHei" charset="-122"/>
                    <a:cs typeface="Microsoft YaHei" charset="-122"/>
                  </a:rPr>
                  <a:t>怎样计算</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smtClean="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和</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smtClean="0">
                    <a:latin typeface="Microsoft YaHei" charset="-122"/>
                    <a:ea typeface="Microsoft YaHei" charset="-122"/>
                    <a:cs typeface="Microsoft YaHei" charset="-122"/>
                  </a:rPr>
                  <a:t>之间的关系</a:t>
                </a:r>
                <a:r>
                  <a:rPr lang="en-US" altLang="zh-CN" sz="2800" dirty="0" smtClean="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22"/>
                <a:stretch>
                  <a:fillRect l="-2514" t="-3825" b="-14754"/>
                </a:stretch>
              </a:blipFill>
            </p:spPr>
            <p:txBody>
              <a:bodyPr/>
              <a:lstStyle/>
              <a:p>
                <a:r>
                  <a:rPr lang="zh-CN" altLang="en-US">
                    <a:noFill/>
                  </a:rPr>
                  <a:t> </a:t>
                </a:r>
              </a:p>
            </p:txBody>
          </p:sp>
        </mc:Fallback>
      </mc:AlternateContent>
      <p:cxnSp>
        <p:nvCxnSpPr>
          <p:cNvPr id="53" name="直線單箭頭接點 24"/>
          <p:cNvCxnSpPr>
            <a:endCxn id="78" idx="2"/>
          </p:cNvCxnSpPr>
          <p:nvPr/>
        </p:nvCxnSpPr>
        <p:spPr>
          <a:xfrm>
            <a:off x="7321796" y="4308702"/>
            <a:ext cx="56668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5"/>
          <p:cNvCxnSpPr/>
          <p:nvPr/>
        </p:nvCxnSpPr>
        <p:spPr>
          <a:xfrm>
            <a:off x="7321796" y="3446794"/>
            <a:ext cx="528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36"/>
          <p:cNvSpPr/>
          <p:nvPr/>
        </p:nvSpPr>
        <p:spPr>
          <a:xfrm>
            <a:off x="5346288" y="400447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5390397" y="464300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extLst/>
          </p:nvPr>
        </p:nvGraphicFramePr>
        <p:xfrm>
          <a:off x="5589656" y="3264863"/>
          <a:ext cx="224684" cy="396523"/>
        </p:xfrm>
        <a:graphic>
          <a:graphicData uri="http://schemas.openxmlformats.org/presentationml/2006/ole">
            <mc:AlternateContent xmlns:mc="http://schemas.openxmlformats.org/markup-compatibility/2006">
              <mc:Choice xmlns:v="urn:schemas-microsoft-com:vml" Requires="v">
                <p:oleObj spid="_x0000_s375835" name="方程式" r:id="rId23" imgW="88560" imgH="164880" progId="Equation.3">
                  <p:embed/>
                </p:oleObj>
              </mc:Choice>
              <mc:Fallback>
                <p:oleObj name="方程式" r:id="rId23" imgW="88560" imgH="164880" progId="Equation.3">
                  <p:embed/>
                  <p:pic>
                    <p:nvPicPr>
                      <p:cNvPr id="0" name=""/>
                      <p:cNvPicPr>
                        <a:picLocks noChangeAspect="1" noChangeArrowheads="1"/>
                      </p:cNvPicPr>
                      <p:nvPr/>
                    </p:nvPicPr>
                    <p:blipFill>
                      <a:blip r:embed="rId11"/>
                      <a:srcRect/>
                      <a:stretch>
                        <a:fillRect/>
                      </a:stretch>
                    </p:blipFill>
                    <p:spPr bwMode="auto">
                      <a:xfrm>
                        <a:off x="5589656"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5550644" y="4110441"/>
          <a:ext cx="320174" cy="396523"/>
        </p:xfrm>
        <a:graphic>
          <a:graphicData uri="http://schemas.openxmlformats.org/presentationml/2006/ole">
            <mc:AlternateContent xmlns:mc="http://schemas.openxmlformats.org/markup-compatibility/2006">
              <mc:Choice xmlns:v="urn:schemas-microsoft-com:vml" Requires="v">
                <p:oleObj spid="_x0000_s375836" name="方程式" r:id="rId24" imgW="126720" imgH="164880" progId="Equation.3">
                  <p:embed/>
                </p:oleObj>
              </mc:Choice>
              <mc:Fallback>
                <p:oleObj name="方程式" r:id="rId24" imgW="126720" imgH="164880" progId="Equation.3">
                  <p:embed/>
                  <p:pic>
                    <p:nvPicPr>
                      <p:cNvPr id="0" name=""/>
                      <p:cNvPicPr>
                        <a:picLocks noChangeAspect="1" noChangeArrowheads="1"/>
                      </p:cNvPicPr>
                      <p:nvPr/>
                    </p:nvPicPr>
                    <p:blipFill>
                      <a:blip r:embed="rId13"/>
                      <a:srcRect/>
                      <a:stretch>
                        <a:fillRect/>
                      </a:stretch>
                    </p:blipFill>
                    <p:spPr bwMode="auto">
                      <a:xfrm>
                        <a:off x="5550644"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4274307" y="553115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4"/>
          <p:cNvCxnSpPr>
            <a:endCxn id="76" idx="2"/>
          </p:cNvCxnSpPr>
          <p:nvPr/>
        </p:nvCxnSpPr>
        <p:spPr>
          <a:xfrm flipV="1">
            <a:off x="7321796" y="5499643"/>
            <a:ext cx="5767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4245173" y="432747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4252271" y="347747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4253906" y="432747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4253906" y="347747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4245173" y="432747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4245173" y="347747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4252271" y="347747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4252271" y="347747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bwMode="auto">
          <a:xfrm>
            <a:off x="6230245" y="3446794"/>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线连接符 73"/>
          <p:cNvCxnSpPr/>
          <p:nvPr/>
        </p:nvCxnSpPr>
        <p:spPr bwMode="auto">
          <a:xfrm>
            <a:off x="6230245" y="4347277"/>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线连接符 74"/>
          <p:cNvCxnSpPr/>
          <p:nvPr/>
        </p:nvCxnSpPr>
        <p:spPr bwMode="auto">
          <a:xfrm>
            <a:off x="6231126" y="5567020"/>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6" name="橢圓 35"/>
              <p:cNvSpPr/>
              <p:nvPr/>
            </p:nvSpPr>
            <p:spPr>
              <a:xfrm>
                <a:off x="7898508" y="5176643"/>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𝑛</m:t>
                      </m:r>
                    </m:oMath>
                  </m:oMathPara>
                </a14:m>
                <a:endParaRPr lang="zh-TW" altLang="en-US" sz="2400" dirty="0"/>
              </a:p>
            </p:txBody>
          </p:sp>
        </mc:Choice>
        <mc:Fallback xmlns="">
          <p:sp>
            <p:nvSpPr>
              <p:cNvPr id="76" name="橢圓 35"/>
              <p:cNvSpPr>
                <a:spLocks noRot="1" noChangeAspect="1" noMove="1" noResize="1" noEditPoints="1" noAdjustHandles="1" noChangeArrowheads="1" noChangeShapeType="1" noTextEdit="1"/>
              </p:cNvSpPr>
              <p:nvPr/>
            </p:nvSpPr>
            <p:spPr>
              <a:xfrm>
                <a:off x="7898508" y="5176643"/>
                <a:ext cx="677184" cy="646000"/>
              </a:xfrm>
              <a:prstGeom prst="ellipse">
                <a:avLst/>
              </a:prstGeom>
              <a:blipFill rotWithShape="0">
                <a:blip r:embed="rId25"/>
                <a:stretch>
                  <a:fillRect/>
                </a:stretch>
              </a:blipFill>
              <a:ln>
                <a:solidFill>
                  <a:srgbClr val="FFC000"/>
                </a:solidFill>
              </a:ln>
            </p:spPr>
            <p:txBody>
              <a:bodyPr/>
              <a:lstStyle/>
              <a:p>
                <a:r>
                  <a:rPr lang="zh-CN" altLang="en-US">
                    <a:noFill/>
                  </a:rPr>
                  <a:t> </a:t>
                </a:r>
              </a:p>
            </p:txBody>
          </p:sp>
        </mc:Fallback>
      </mc:AlternateContent>
      <p:sp>
        <p:nvSpPr>
          <p:cNvPr id="77" name="橢圓 35"/>
          <p:cNvSpPr/>
          <p:nvPr/>
        </p:nvSpPr>
        <p:spPr>
          <a:xfrm>
            <a:off x="7850181" y="3123794"/>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8" name="橢圓 36"/>
          <p:cNvSpPr/>
          <p:nvPr/>
        </p:nvSpPr>
        <p:spPr>
          <a:xfrm>
            <a:off x="7888482" y="3990618"/>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79" name="Object 12"/>
          <p:cNvGraphicFramePr>
            <a:graphicFrameLocks noChangeAspect="1"/>
          </p:cNvGraphicFramePr>
          <p:nvPr>
            <p:extLst/>
          </p:nvPr>
        </p:nvGraphicFramePr>
        <p:xfrm>
          <a:off x="8076431" y="3264863"/>
          <a:ext cx="224684" cy="396523"/>
        </p:xfrm>
        <a:graphic>
          <a:graphicData uri="http://schemas.openxmlformats.org/presentationml/2006/ole">
            <mc:AlternateContent xmlns:mc="http://schemas.openxmlformats.org/markup-compatibility/2006">
              <mc:Choice xmlns:v="urn:schemas-microsoft-com:vml" Requires="v">
                <p:oleObj spid="_x0000_s375837"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11"/>
                      <a:srcRect/>
                      <a:stretch>
                        <a:fillRect/>
                      </a:stretch>
                    </p:blipFill>
                    <p:spPr bwMode="auto">
                      <a:xfrm>
                        <a:off x="8076431"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12"/>
          <p:cNvGraphicFramePr>
            <a:graphicFrameLocks noChangeAspect="1"/>
          </p:cNvGraphicFramePr>
          <p:nvPr>
            <p:extLst/>
          </p:nvPr>
        </p:nvGraphicFramePr>
        <p:xfrm>
          <a:off x="8037419" y="4110441"/>
          <a:ext cx="320174" cy="396523"/>
        </p:xfrm>
        <a:graphic>
          <a:graphicData uri="http://schemas.openxmlformats.org/presentationml/2006/ole">
            <mc:AlternateContent xmlns:mc="http://schemas.openxmlformats.org/markup-compatibility/2006">
              <mc:Choice xmlns:v="urn:schemas-microsoft-com:vml" Requires="v">
                <p:oleObj spid="_x0000_s375838" name="方程式" r:id="rId27" imgW="126720" imgH="164880" progId="Equation.3">
                  <p:embed/>
                </p:oleObj>
              </mc:Choice>
              <mc:Fallback>
                <p:oleObj name="方程式" r:id="rId27" imgW="126720" imgH="164880" progId="Equation.3">
                  <p:embed/>
                  <p:pic>
                    <p:nvPicPr>
                      <p:cNvPr id="0" name=""/>
                      <p:cNvPicPr>
                        <a:picLocks noChangeAspect="1" noChangeArrowheads="1"/>
                      </p:cNvPicPr>
                      <p:nvPr/>
                    </p:nvPicPr>
                    <p:blipFill>
                      <a:blip r:embed="rId13"/>
                      <a:srcRect/>
                      <a:stretch>
                        <a:fillRect/>
                      </a:stretch>
                    </p:blipFill>
                    <p:spPr bwMode="auto">
                      <a:xfrm>
                        <a:off x="8037419"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8" name="文本框 97"/>
              <p:cNvSpPr txBox="1"/>
              <p:nvPr/>
            </p:nvSpPr>
            <p:spPr>
              <a:xfrm>
                <a:off x="4946667" y="566449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4946667" y="5664496"/>
                <a:ext cx="500757" cy="478016"/>
              </a:xfrm>
              <a:prstGeom prst="rect">
                <a:avLst/>
              </a:prstGeom>
              <a:blipFill rotWithShape="0">
                <a:blip r:embed="rId28"/>
                <a:stretch>
                  <a:fillRect r="-44578"/>
                </a:stretch>
              </a:blipFill>
            </p:spPr>
            <p:txBody>
              <a:bodyPr/>
              <a:lstStyle/>
              <a:p>
                <a:r>
                  <a:rPr lang="zh-CN" altLang="en-US">
                    <a:noFill/>
                  </a:rPr>
                  <a:t> </a:t>
                </a:r>
              </a:p>
            </p:txBody>
          </p:sp>
        </mc:Fallback>
      </mc:AlternateContent>
      <p:sp>
        <p:nvSpPr>
          <p:cNvPr id="102" name="文字方塊 29"/>
          <p:cNvSpPr txBox="1"/>
          <p:nvPr/>
        </p:nvSpPr>
        <p:spPr>
          <a:xfrm rot="5400000">
            <a:off x="5335103" y="5860465"/>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03" name="文本框 102"/>
              <p:cNvSpPr txBox="1"/>
              <p:nvPr/>
            </p:nvSpPr>
            <p:spPr>
              <a:xfrm>
                <a:off x="7393029" y="3491333"/>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7393029" y="3491333"/>
                <a:ext cx="500757"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7321796" y="4362345"/>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7321796" y="4362345"/>
                <a:ext cx="500757" cy="478016"/>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p:cNvSpPr txBox="1"/>
              <p:nvPr/>
            </p:nvSpPr>
            <p:spPr>
              <a:xfrm>
                <a:off x="7378697" y="561288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5" name="文本框 104"/>
              <p:cNvSpPr txBox="1">
                <a:spLocks noRot="1" noChangeAspect="1" noMove="1" noResize="1" noEditPoints="1" noAdjustHandles="1" noChangeArrowheads="1" noChangeShapeType="1" noTextEdit="1"/>
              </p:cNvSpPr>
              <p:nvPr/>
            </p:nvSpPr>
            <p:spPr>
              <a:xfrm>
                <a:off x="7378697" y="5612880"/>
                <a:ext cx="500757" cy="461280"/>
              </a:xfrm>
              <a:prstGeom prst="rect">
                <a:avLst/>
              </a:prstGeom>
              <a:blipFill rotWithShape="0">
                <a:blip r:embed="rId31"/>
                <a:stretch>
                  <a:fillRect/>
                </a:stretch>
              </a:blipFill>
            </p:spPr>
            <p:txBody>
              <a:bodyPr/>
              <a:lstStyle/>
              <a:p>
                <a:r>
                  <a:rPr lang="zh-CN" altLang="en-US">
                    <a:noFill/>
                  </a:rPr>
                  <a:t> </a:t>
                </a:r>
              </a:p>
            </p:txBody>
          </p:sp>
        </mc:Fallback>
      </mc:AlternateContent>
      <p:cxnSp>
        <p:nvCxnSpPr>
          <p:cNvPr id="106" name="直線單箭頭接點 24"/>
          <p:cNvCxnSpPr>
            <a:stCxn id="78" idx="6"/>
          </p:cNvCxnSpPr>
          <p:nvPr/>
        </p:nvCxnSpPr>
        <p:spPr>
          <a:xfrm flipV="1">
            <a:off x="8565666" y="4262187"/>
            <a:ext cx="5175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25"/>
          <p:cNvCxnSpPr>
            <a:cxnSpLocks/>
            <a:stCxn id="77" idx="6"/>
          </p:cNvCxnSpPr>
          <p:nvPr/>
        </p:nvCxnSpPr>
        <p:spPr>
          <a:xfrm flipV="1">
            <a:off x="8527365" y="3419085"/>
            <a:ext cx="55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44"/>
          <p:cNvCxnSpPr/>
          <p:nvPr/>
        </p:nvCxnSpPr>
        <p:spPr>
          <a:xfrm>
            <a:off x="8575692" y="5510557"/>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文字方塊 29"/>
          <p:cNvSpPr txBox="1"/>
          <p:nvPr/>
        </p:nvSpPr>
        <p:spPr>
          <a:xfrm rot="5400000">
            <a:off x="7954858" y="5832191"/>
            <a:ext cx="865511" cy="617106"/>
          </a:xfrm>
          <a:prstGeom prst="rect">
            <a:avLst/>
          </a:prstGeom>
          <a:noFill/>
        </p:spPr>
        <p:txBody>
          <a:bodyPr wrap="square" rtlCol="0">
            <a:spAutoFit/>
          </a:bodyPr>
          <a:lstStyle/>
          <a:p>
            <a:pPr algn="ctr"/>
            <a:r>
              <a:rPr lang="en-US" altLang="zh-TW" sz="2800" dirty="0"/>
              <a:t>…</a:t>
            </a:r>
            <a:endParaRPr lang="zh-TW" altLang="en-US" sz="2800" dirty="0"/>
          </a:p>
        </p:txBody>
      </p:sp>
      <p:grpSp>
        <p:nvGrpSpPr>
          <p:cNvPr id="123" name="组 122"/>
          <p:cNvGrpSpPr/>
          <p:nvPr/>
        </p:nvGrpSpPr>
        <p:grpSpPr>
          <a:xfrm>
            <a:off x="3348507" y="6287837"/>
            <a:ext cx="488685" cy="447371"/>
            <a:chOff x="7378697" y="6287837"/>
            <a:chExt cx="488685" cy="447371"/>
          </a:xfrm>
        </p:grpSpPr>
        <p:sp>
          <p:nvSpPr>
            <p:cNvPr id="117" name="矩形 116"/>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2" name="文本框 121"/>
                <p:cNvSpPr txBox="1"/>
                <p:nvPr/>
              </p:nvSpPr>
              <p:spPr>
                <a:xfrm>
                  <a:off x="7396328" y="6350551"/>
                  <a:ext cx="471054"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7396328" y="6350551"/>
                  <a:ext cx="471054" cy="384657"/>
                </a:xfrm>
                <a:prstGeom prst="rect">
                  <a:avLst/>
                </a:prstGeom>
                <a:blipFill rotWithShape="0">
                  <a:blip r:embed="rId32"/>
                  <a:stretch>
                    <a:fillRect l="-22078" t="-4762" r="-19481" b="-7937"/>
                  </a:stretch>
                </a:blipFill>
              </p:spPr>
              <p:txBody>
                <a:bodyPr/>
                <a:lstStyle/>
                <a:p>
                  <a:r>
                    <a:rPr lang="zh-CN" altLang="en-US">
                      <a:noFill/>
                    </a:rPr>
                    <a:t> </a:t>
                  </a:r>
                </a:p>
              </p:txBody>
            </p:sp>
          </mc:Fallback>
        </mc:AlternateContent>
      </p:grpSp>
      <p:grpSp>
        <p:nvGrpSpPr>
          <p:cNvPr id="124" name="组 123"/>
          <p:cNvGrpSpPr/>
          <p:nvPr/>
        </p:nvGrpSpPr>
        <p:grpSpPr>
          <a:xfrm>
            <a:off x="7447256" y="6273045"/>
            <a:ext cx="908669" cy="447371"/>
            <a:chOff x="7378697" y="6287837"/>
            <a:chExt cx="488685" cy="447371"/>
          </a:xfrm>
        </p:grpSpPr>
        <p:sp>
          <p:nvSpPr>
            <p:cNvPr id="125" name="矩形 124"/>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6" name="文本框 125"/>
                <p:cNvSpPr txBox="1"/>
                <p:nvPr/>
              </p:nvSpPr>
              <p:spPr>
                <a:xfrm>
                  <a:off x="7396328" y="6350551"/>
                  <a:ext cx="471054"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sz="2400" dirty="0"/>
                </a:p>
              </p:txBody>
            </p:sp>
          </mc:Choice>
          <mc:Fallback xmlns="">
            <p:sp>
              <p:nvSpPr>
                <p:cNvPr id="126" name="文本框 125"/>
                <p:cNvSpPr txBox="1">
                  <a:spLocks noRot="1" noChangeAspect="1" noMove="1" noResize="1" noEditPoints="1" noAdjustHandles="1" noChangeArrowheads="1" noChangeShapeType="1" noTextEdit="1"/>
                </p:cNvSpPr>
                <p:nvPr/>
              </p:nvSpPr>
              <p:spPr>
                <a:xfrm>
                  <a:off x="7396328" y="6350551"/>
                  <a:ext cx="471054" cy="384657"/>
                </a:xfrm>
                <a:prstGeom prst="rect">
                  <a:avLst/>
                </a:prstGeom>
                <a:blipFill rotWithShape="0">
                  <a:blip r:embed="rId33"/>
                  <a:stretch>
                    <a:fillRect l="-23377" t="-4762" r="-25974" b="-7937"/>
                  </a:stretch>
                </a:blipFill>
              </p:spPr>
              <p:txBody>
                <a:bodyPr/>
                <a:lstStyle/>
                <a:p>
                  <a:r>
                    <a:rPr lang="zh-CN" altLang="en-US">
                      <a:noFill/>
                    </a:rPr>
                    <a:t> </a:t>
                  </a:r>
                </a:p>
              </p:txBody>
            </p:sp>
          </mc:Fallback>
        </mc:AlternateContent>
      </p:grpSp>
      <p:grpSp>
        <p:nvGrpSpPr>
          <p:cNvPr id="127" name="组 126"/>
          <p:cNvGrpSpPr/>
          <p:nvPr/>
        </p:nvGrpSpPr>
        <p:grpSpPr>
          <a:xfrm>
            <a:off x="4927217" y="6274053"/>
            <a:ext cx="809104" cy="445831"/>
            <a:chOff x="7378697" y="6287837"/>
            <a:chExt cx="477080" cy="445831"/>
          </a:xfrm>
        </p:grpSpPr>
        <p:sp>
          <p:nvSpPr>
            <p:cNvPr id="128" name="矩形 127"/>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9" name="文本框 128"/>
                <p:cNvSpPr txBox="1"/>
                <p:nvPr/>
              </p:nvSpPr>
              <p:spPr>
                <a:xfrm>
                  <a:off x="7396328" y="6350552"/>
                  <a:ext cx="459449" cy="383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7396328" y="6350552"/>
                  <a:ext cx="459449" cy="383116"/>
                </a:xfrm>
                <a:prstGeom prst="rect">
                  <a:avLst/>
                </a:prstGeom>
                <a:blipFill rotWithShape="0">
                  <a:blip r:embed="rId34"/>
                  <a:stretch>
                    <a:fillRect l="-12500" t="-4762" r="-10156" b="-7937"/>
                  </a:stretch>
                </a:blipFill>
              </p:spPr>
              <p:txBody>
                <a:bodyPr/>
                <a:lstStyle/>
                <a:p>
                  <a:r>
                    <a:rPr lang="zh-CN" altLang="en-US">
                      <a:noFill/>
                    </a:rPr>
                    <a:t> </a:t>
                  </a:r>
                </a:p>
              </p:txBody>
            </p:sp>
          </mc:Fallback>
        </mc:AlternateContent>
      </p:grpSp>
      <p:grpSp>
        <p:nvGrpSpPr>
          <p:cNvPr id="130" name="组 129"/>
          <p:cNvGrpSpPr/>
          <p:nvPr/>
        </p:nvGrpSpPr>
        <p:grpSpPr>
          <a:xfrm>
            <a:off x="6325543" y="6252242"/>
            <a:ext cx="794012" cy="504366"/>
            <a:chOff x="7378697" y="6429448"/>
            <a:chExt cx="600318" cy="260191"/>
          </a:xfrm>
        </p:grpSpPr>
        <p:sp>
          <p:nvSpPr>
            <p:cNvPr id="131" name="矩形 130"/>
            <p:cNvSpPr/>
            <p:nvPr/>
          </p:nvSpPr>
          <p:spPr bwMode="auto">
            <a:xfrm>
              <a:off x="7378697" y="6429448"/>
              <a:ext cx="600318" cy="260191"/>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2" name="文本框 131"/>
                <p:cNvSpPr txBox="1"/>
                <p:nvPr/>
              </p:nvSpPr>
              <p:spPr>
                <a:xfrm>
                  <a:off x="7406331" y="6474046"/>
                  <a:ext cx="471054" cy="198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sz="2400" dirty="0"/>
                </a:p>
              </p:txBody>
            </p:sp>
          </mc:Choice>
          <mc:Fallback xmlns="">
            <p:sp>
              <p:nvSpPr>
                <p:cNvPr id="132" name="文本框 131"/>
                <p:cNvSpPr txBox="1">
                  <a:spLocks noRot="1" noChangeAspect="1" noMove="1" noResize="1" noEditPoints="1" noAdjustHandles="1" noChangeArrowheads="1" noChangeShapeType="1" noTextEdit="1"/>
                </p:cNvSpPr>
                <p:nvPr/>
              </p:nvSpPr>
              <p:spPr>
                <a:xfrm>
                  <a:off x="7406331" y="6474046"/>
                  <a:ext cx="471054" cy="198436"/>
                </a:xfrm>
                <a:prstGeom prst="rect">
                  <a:avLst/>
                </a:prstGeom>
                <a:blipFill rotWithShape="0">
                  <a:blip r:embed="rId35"/>
                  <a:stretch>
                    <a:fillRect l="-17647" t="-4762" r="-42157" b="-7937"/>
                  </a:stretch>
                </a:blipFill>
              </p:spPr>
              <p:txBody>
                <a:bodyPr/>
                <a:lstStyle/>
                <a:p>
                  <a:r>
                    <a:rPr lang="zh-CN" altLang="en-US">
                      <a:noFill/>
                    </a:rPr>
                    <a:t> </a:t>
                  </a:r>
                </a:p>
              </p:txBody>
            </p:sp>
          </mc:Fallback>
        </mc:AlternateContent>
      </p:grpSp>
      <p:cxnSp>
        <p:nvCxnSpPr>
          <p:cNvPr id="134" name="直线箭头连接符 133"/>
          <p:cNvCxnSpPr/>
          <p:nvPr/>
        </p:nvCxnSpPr>
        <p:spPr bwMode="auto">
          <a:xfrm flipH="1" flipV="1">
            <a:off x="7089138" y="6449490"/>
            <a:ext cx="358118"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线箭头连接符 134"/>
          <p:cNvCxnSpPr/>
          <p:nvPr/>
        </p:nvCxnSpPr>
        <p:spPr bwMode="auto">
          <a:xfrm flipH="1">
            <a:off x="6019184" y="6449490"/>
            <a:ext cx="334093"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线箭头连接符 135"/>
          <p:cNvCxnSpPr/>
          <p:nvPr/>
        </p:nvCxnSpPr>
        <p:spPr bwMode="auto">
          <a:xfrm flipH="1" flipV="1">
            <a:off x="3772468" y="6470677"/>
            <a:ext cx="1121577" cy="1806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线箭头连接符 138"/>
          <p:cNvCxnSpPr/>
          <p:nvPr/>
        </p:nvCxnSpPr>
        <p:spPr bwMode="auto">
          <a:xfrm rot="10800000">
            <a:off x="2837865" y="6488738"/>
            <a:ext cx="520188" cy="0"/>
          </a:xfrm>
          <a:prstGeom prst="straightConnector1">
            <a:avLst/>
          </a:prstGeom>
          <a:ln w="28575">
            <a:solidFill>
              <a:srgbClr val="FF0000"/>
            </a:solidFill>
            <a:headEnd type="none" w="med" len="med"/>
            <a:tailEnd type="triangle"/>
          </a:ln>
          <a:extLst/>
        </p:spPr>
        <p:style>
          <a:lnRef idx="1">
            <a:schemeClr val="accent1"/>
          </a:lnRef>
          <a:fillRef idx="0">
            <a:schemeClr val="accent1"/>
          </a:fillRef>
          <a:effectRef idx="0">
            <a:schemeClr val="accent1"/>
          </a:effectRef>
          <a:fontRef idx="minor">
            <a:schemeClr val="tx1"/>
          </a:fontRef>
        </p:style>
      </p:cxnSp>
      <p:cxnSp>
        <p:nvCxnSpPr>
          <p:cNvPr id="141" name="直线连接符 140"/>
          <p:cNvCxnSpPr/>
          <p:nvPr/>
        </p:nvCxnSpPr>
        <p:spPr bwMode="auto">
          <a:xfrm>
            <a:off x="5736321" y="6437901"/>
            <a:ext cx="249125" cy="0"/>
          </a:xfrm>
          <a:prstGeom prst="line">
            <a:avLst/>
          </a:prstGeom>
          <a:solidFill>
            <a:schemeClr val="accent1"/>
          </a:solidFill>
          <a:ln w="28575"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线连接符 141"/>
          <p:cNvCxnSpPr/>
          <p:nvPr/>
        </p:nvCxnSpPr>
        <p:spPr bwMode="auto">
          <a:xfrm>
            <a:off x="2580025" y="6488738"/>
            <a:ext cx="249125" cy="0"/>
          </a:xfrm>
          <a:prstGeom prst="line">
            <a:avLst/>
          </a:prstGeom>
          <a:solidFill>
            <a:schemeClr val="accent1"/>
          </a:solidFill>
          <a:ln w="28575"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0" name="文字方塊 69"/>
              <p:cNvSpPr txBox="1"/>
              <p:nvPr/>
            </p:nvSpPr>
            <p:spPr>
              <a:xfrm>
                <a:off x="3232717" y="2605205"/>
                <a:ext cx="1384872"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0" name="文字方塊 69"/>
              <p:cNvSpPr txBox="1">
                <a:spLocks noRot="1" noChangeAspect="1" noMove="1" noResize="1" noEditPoints="1" noAdjustHandles="1" noChangeArrowheads="1" noChangeShapeType="1" noTextEdit="1"/>
              </p:cNvSpPr>
              <p:nvPr/>
            </p:nvSpPr>
            <p:spPr>
              <a:xfrm>
                <a:off x="3232717" y="2605205"/>
                <a:ext cx="1384872" cy="461665"/>
              </a:xfrm>
              <a:prstGeom prst="rect">
                <a:avLst/>
              </a:prstGeom>
              <a:blipFill rotWithShape="0">
                <a:blip r:embed="rId3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字方塊 78"/>
              <p:cNvSpPr txBox="1"/>
              <p:nvPr/>
            </p:nvSpPr>
            <p:spPr>
              <a:xfrm>
                <a:off x="1484293" y="2588871"/>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1" name="文字方塊 78"/>
              <p:cNvSpPr txBox="1">
                <a:spLocks noRot="1" noChangeAspect="1" noMove="1" noResize="1" noEditPoints="1" noAdjustHandles="1" noChangeArrowheads="1" noChangeShapeType="1" noTextEdit="1"/>
              </p:cNvSpPr>
              <p:nvPr/>
            </p:nvSpPr>
            <p:spPr>
              <a:xfrm>
                <a:off x="1484293" y="2588871"/>
                <a:ext cx="1526378" cy="461665"/>
              </a:xfrm>
              <a:prstGeom prst="rect">
                <a:avLst/>
              </a:prstGeom>
              <a:blipFill rotWithShape="0">
                <a:blip r:embed="rId37"/>
                <a:stretch>
                  <a:fillRect l="-3187"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字方塊 69"/>
              <p:cNvSpPr txBox="1"/>
              <p:nvPr/>
            </p:nvSpPr>
            <p:spPr>
              <a:xfrm>
                <a:off x="4922028" y="2611008"/>
                <a:ext cx="156552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2" name="文字方塊 69"/>
              <p:cNvSpPr txBox="1">
                <a:spLocks noRot="1" noChangeAspect="1" noMove="1" noResize="1" noEditPoints="1" noAdjustHandles="1" noChangeArrowheads="1" noChangeShapeType="1" noTextEdit="1"/>
              </p:cNvSpPr>
              <p:nvPr/>
            </p:nvSpPr>
            <p:spPr>
              <a:xfrm>
                <a:off x="4922028" y="2611008"/>
                <a:ext cx="1565528" cy="461665"/>
              </a:xfrm>
              <a:prstGeom prst="rect">
                <a:avLst/>
              </a:prstGeom>
              <a:blipFill rotWithShape="0">
                <a:blip r:embed="rId38"/>
                <a:stretch>
                  <a:fillRect l="-1556"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69"/>
              <p:cNvSpPr txBox="1"/>
              <p:nvPr/>
            </p:nvSpPr>
            <p:spPr>
              <a:xfrm>
                <a:off x="7170450" y="2227371"/>
                <a:ext cx="1886039" cy="830997"/>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en-US" altLang="zh-CN" sz="2400" b="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mc:Choice>
        <mc:Fallback xmlns="">
          <p:sp>
            <p:nvSpPr>
              <p:cNvPr id="113" name="文字方塊 69"/>
              <p:cNvSpPr txBox="1">
                <a:spLocks noRot="1" noChangeAspect="1" noMove="1" noResize="1" noEditPoints="1" noAdjustHandles="1" noChangeArrowheads="1" noChangeShapeType="1" noTextEdit="1"/>
              </p:cNvSpPr>
              <p:nvPr/>
            </p:nvSpPr>
            <p:spPr>
              <a:xfrm>
                <a:off x="7170450" y="2227371"/>
                <a:ext cx="1886039" cy="830997"/>
              </a:xfrm>
              <a:prstGeom prst="rect">
                <a:avLst/>
              </a:prstGeom>
              <a:blipFill rotWithShape="0">
                <a:blip r:embed="rId39"/>
                <a:stretch>
                  <a:fillRect l="-323" t="-583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34419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深度学习发展简史</a:t>
            </a:r>
            <a:endParaRPr kumimoji="1" lang="zh-CN" altLang="en-US" dirty="0"/>
          </a:p>
        </p:txBody>
      </p:sp>
      <p:sp>
        <p:nvSpPr>
          <p:cNvPr id="3" name="内容占位符 2"/>
          <p:cNvSpPr>
            <a:spLocks noGrp="1"/>
          </p:cNvSpPr>
          <p:nvPr>
            <p:ph sz="quarter" idx="10"/>
          </p:nvPr>
        </p:nvSpPr>
        <p:spPr/>
        <p:txBody>
          <a:bodyPr/>
          <a:lstStyle/>
          <a:p>
            <a:pPr>
              <a:spcBef>
                <a:spcPts val="600"/>
              </a:spcBef>
            </a:pPr>
            <a:r>
              <a:rPr lang="en-US" altLang="zh-CN" dirty="0" smtClean="0"/>
              <a:t>1958</a:t>
            </a:r>
            <a:r>
              <a:rPr lang="zh-CN" altLang="en-US" dirty="0" smtClean="0"/>
              <a:t>：感知器</a:t>
            </a:r>
            <a:r>
              <a:rPr lang="en-US" altLang="zh-CN" dirty="0"/>
              <a:t>(</a:t>
            </a:r>
            <a:r>
              <a:rPr lang="en-US" altLang="zh-CN" dirty="0" smtClean="0"/>
              <a:t>Perceptron</a:t>
            </a:r>
            <a:r>
              <a:rPr lang="zh-CN" altLang="en-US" dirty="0" smtClean="0"/>
              <a:t>，线性模型</a:t>
            </a:r>
            <a:r>
              <a:rPr lang="en-US" altLang="zh-CN" dirty="0" smtClean="0"/>
              <a:t>)</a:t>
            </a:r>
          </a:p>
          <a:p>
            <a:pPr>
              <a:spcBef>
                <a:spcPts val="600"/>
              </a:spcBef>
            </a:pPr>
            <a:r>
              <a:rPr lang="en-US" altLang="zh-CN" dirty="0" smtClean="0"/>
              <a:t>1969</a:t>
            </a:r>
            <a:r>
              <a:rPr lang="zh-CN" altLang="en-US" dirty="0" smtClean="0"/>
              <a:t>：</a:t>
            </a:r>
            <a:r>
              <a:rPr lang="zh-CN" altLang="en-US" dirty="0"/>
              <a:t>感知</a:t>
            </a:r>
            <a:r>
              <a:rPr lang="zh-CN" altLang="en-US" dirty="0" smtClean="0"/>
              <a:t>器有缺陷</a:t>
            </a:r>
            <a:endParaRPr lang="en-US" altLang="zh-CN" dirty="0"/>
          </a:p>
          <a:p>
            <a:pPr>
              <a:spcBef>
                <a:spcPts val="600"/>
              </a:spcBef>
            </a:pPr>
            <a:r>
              <a:rPr lang="en-US" altLang="zh-CN" dirty="0" smtClean="0"/>
              <a:t>1980s</a:t>
            </a:r>
            <a:r>
              <a:rPr lang="zh-CN" altLang="en-US" dirty="0" smtClean="0"/>
              <a:t>：多层感知器 </a:t>
            </a:r>
            <a:r>
              <a:rPr lang="en-US" altLang="zh-CN" dirty="0" smtClean="0"/>
              <a:t>(Multi-Layer Perceptron, MLP)</a:t>
            </a:r>
          </a:p>
          <a:p>
            <a:pPr marL="800100" lvl="1" indent="-342900">
              <a:spcBef>
                <a:spcPts val="600"/>
              </a:spcBef>
              <a:buFont typeface="Wingdings" charset="2"/>
              <a:buChar char="n"/>
            </a:pPr>
            <a:r>
              <a:rPr lang="zh-CN" altLang="en-US" dirty="0" smtClean="0"/>
              <a:t>与现在的</a:t>
            </a:r>
            <a:r>
              <a:rPr lang="en-US" altLang="zh-CN" dirty="0" smtClean="0"/>
              <a:t>DNN</a:t>
            </a:r>
            <a:r>
              <a:rPr lang="zh-CN" altLang="en-US" dirty="0" smtClean="0"/>
              <a:t>没有显著差异</a:t>
            </a:r>
            <a:endParaRPr lang="en-US" altLang="zh-CN" dirty="0" smtClean="0"/>
          </a:p>
          <a:p>
            <a:pPr>
              <a:spcBef>
                <a:spcPts val="600"/>
              </a:spcBef>
            </a:pPr>
            <a:r>
              <a:rPr lang="en-US" altLang="zh-CN" dirty="0" smtClean="0"/>
              <a:t>1986:</a:t>
            </a:r>
            <a:r>
              <a:rPr lang="zh-CN" altLang="en-US" dirty="0" smtClean="0"/>
              <a:t> 反向传播（</a:t>
            </a:r>
            <a:r>
              <a:rPr lang="en-US" altLang="zh-CN" dirty="0" smtClean="0"/>
              <a:t>Backpropagation</a:t>
            </a:r>
            <a:r>
              <a:rPr lang="zh-CN" altLang="en-US" dirty="0" smtClean="0"/>
              <a:t>）</a:t>
            </a:r>
            <a:endParaRPr lang="en-US" altLang="zh-CN" dirty="0" smtClean="0"/>
          </a:p>
          <a:p>
            <a:pPr marL="800100" lvl="1" indent="-342900">
              <a:spcBef>
                <a:spcPts val="600"/>
              </a:spcBef>
              <a:buFont typeface="Wingdings" charset="2"/>
              <a:buChar char="n"/>
            </a:pPr>
            <a:r>
              <a:rPr lang="zh-CN" altLang="en-US" dirty="0"/>
              <a:t>通常超过</a:t>
            </a:r>
            <a:r>
              <a:rPr lang="en-US" altLang="zh-CN" dirty="0"/>
              <a:t>3</a:t>
            </a:r>
            <a:r>
              <a:rPr lang="zh-CN" altLang="en-US" dirty="0"/>
              <a:t>个隐含层没有帮助</a:t>
            </a:r>
            <a:endParaRPr lang="en-US" altLang="zh-CN" dirty="0"/>
          </a:p>
          <a:p>
            <a:pPr marL="285750" lvl="1" indent="-285750">
              <a:spcBef>
                <a:spcPts val="600"/>
              </a:spcBef>
              <a:buFont typeface="Wingdings" panose="05000000000000000000" pitchFamily="2" charset="2"/>
              <a:buChar char="n"/>
            </a:pPr>
            <a:r>
              <a:rPr lang="en-US" altLang="zh-CN" sz="2800" dirty="0" smtClean="0"/>
              <a:t>1989</a:t>
            </a:r>
            <a:r>
              <a:rPr lang="zh-CN" altLang="en-US" sz="2800" dirty="0" smtClean="0"/>
              <a:t>：</a:t>
            </a:r>
            <a:r>
              <a:rPr lang="en-US" altLang="zh-CN" sz="2800" dirty="0" smtClean="0"/>
              <a:t>1</a:t>
            </a:r>
            <a:r>
              <a:rPr lang="zh-CN" altLang="en-US" sz="2800" dirty="0" smtClean="0"/>
              <a:t>个隐含层已经足够好，为什么还要深度网络？</a:t>
            </a:r>
            <a:endParaRPr lang="en-US" altLang="zh-CN" sz="2800" dirty="0" smtClean="0"/>
          </a:p>
          <a:p>
            <a:pPr marL="285750" lvl="1" indent="-285750">
              <a:spcBef>
                <a:spcPts val="600"/>
              </a:spcBef>
              <a:buFont typeface="Wingdings" panose="05000000000000000000" pitchFamily="2" charset="2"/>
              <a:buChar char="n"/>
            </a:pPr>
            <a:r>
              <a:rPr lang="en-US" altLang="zh-CN" sz="2800" dirty="0" smtClean="0"/>
              <a:t>2006</a:t>
            </a:r>
            <a:r>
              <a:rPr lang="zh-CN" altLang="en-US" sz="2800" dirty="0" smtClean="0"/>
              <a:t>：深度</a:t>
            </a:r>
            <a:r>
              <a:rPr lang="zh-CN" altLang="en-US" sz="2800" dirty="0"/>
              <a:t>置信网络</a:t>
            </a:r>
            <a:r>
              <a:rPr lang="en-US" altLang="zh-CN" sz="2800" dirty="0"/>
              <a:t>(Deep Belief Nets) </a:t>
            </a:r>
            <a:endParaRPr lang="en-US" altLang="zh-CN" sz="2800" dirty="0" smtClean="0"/>
          </a:p>
          <a:p>
            <a:pPr marL="285750" lvl="1" indent="-285750">
              <a:spcBef>
                <a:spcPts val="600"/>
              </a:spcBef>
              <a:buFont typeface="Wingdings" panose="05000000000000000000" pitchFamily="2" charset="2"/>
              <a:buChar char="n"/>
            </a:pPr>
            <a:r>
              <a:rPr lang="en-US" altLang="zh-CN" sz="2800" dirty="0" smtClean="0"/>
              <a:t>2010</a:t>
            </a:r>
            <a:r>
              <a:rPr lang="zh-CN" altLang="en-US" sz="2800" dirty="0" smtClean="0"/>
              <a:t>：使用</a:t>
            </a:r>
            <a:r>
              <a:rPr lang="en-US" altLang="zh-CN" sz="2800" dirty="0"/>
              <a:t>GPU</a:t>
            </a:r>
            <a:r>
              <a:rPr lang="zh-CN" altLang="en-US" sz="2800" dirty="0"/>
              <a:t>加速端到端</a:t>
            </a:r>
            <a:r>
              <a:rPr lang="en-US" altLang="zh-CN" sz="2800" dirty="0"/>
              <a:t>BP</a:t>
            </a:r>
            <a:r>
              <a:rPr lang="zh-CN" altLang="en-US" sz="2800" dirty="0"/>
              <a:t>神经网络 </a:t>
            </a:r>
            <a:endParaRPr lang="en-US" altLang="zh-CN" sz="2800" dirty="0"/>
          </a:p>
          <a:p>
            <a:pPr>
              <a:spcBef>
                <a:spcPts val="600"/>
              </a:spcBef>
            </a:pPr>
            <a:r>
              <a:rPr lang="en-US" altLang="zh-CN" dirty="0" smtClean="0"/>
              <a:t>2011</a:t>
            </a:r>
            <a:r>
              <a:rPr lang="zh-CN" altLang="en-US" dirty="0" smtClean="0"/>
              <a:t>：在语音识别领域开始流行</a:t>
            </a:r>
            <a:endParaRPr lang="en-US" altLang="zh-CN" dirty="0"/>
          </a:p>
          <a:p>
            <a:pPr>
              <a:spcBef>
                <a:spcPts val="600"/>
              </a:spcBef>
            </a:pPr>
            <a:r>
              <a:rPr lang="en-US" altLang="zh-CN" dirty="0" smtClean="0"/>
              <a:t>2012</a:t>
            </a:r>
            <a:r>
              <a:rPr lang="zh-CN" altLang="en-US" dirty="0" smtClean="0"/>
              <a:t>：</a:t>
            </a:r>
            <a:r>
              <a:rPr lang="en-US" altLang="zh-CN" dirty="0" smtClean="0"/>
              <a:t>ILSVRC</a:t>
            </a:r>
            <a:r>
              <a:rPr lang="zh-CN" altLang="en-US" dirty="0" smtClean="0"/>
              <a:t>图像分类竞赛上完胜</a:t>
            </a:r>
            <a:endParaRPr lang="en-US" altLang="zh-CN" dirty="0"/>
          </a:p>
          <a:p>
            <a:endParaRPr kumimoji="1" lang="zh-CN" altLang="en-US" dirty="0"/>
          </a:p>
        </p:txBody>
      </p:sp>
    </p:spTree>
    <p:extLst>
      <p:ext uri="{BB962C8B-B14F-4D97-AF65-F5344CB8AC3E}">
        <p14:creationId xmlns:p14="http://schemas.microsoft.com/office/powerpoint/2010/main" val="19556542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 147"/>
          <p:cNvGrpSpPr/>
          <p:nvPr/>
        </p:nvGrpSpPr>
        <p:grpSpPr>
          <a:xfrm>
            <a:off x="7089140" y="3277517"/>
            <a:ext cx="907047" cy="2796504"/>
            <a:chOff x="4860175" y="1557069"/>
            <a:chExt cx="523220" cy="2676311"/>
          </a:xfrm>
        </p:grpSpPr>
        <p:sp>
          <p:nvSpPr>
            <p:cNvPr id="149" name="矩形 14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50"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4"/>
                <a:stretch>
                  <a:fillRect/>
                </a:stretch>
              </a:blipFill>
            </p:spPr>
            <p:txBody>
              <a:bodyPr/>
              <a:lstStyle/>
              <a:p>
                <a:r>
                  <a:rPr lang="zh-CN" altLang="en-US">
                    <a:noFill/>
                  </a:rPr>
                  <a:t> </a:t>
                </a:r>
              </a:p>
            </p:txBody>
          </p:sp>
        </mc:Fallback>
      </mc:AlternateContent>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5"/>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2" name="矩形 1"/>
          <p:cNvSpPr/>
          <p:nvPr/>
        </p:nvSpPr>
        <p:spPr bwMode="auto">
          <a:xfrm>
            <a:off x="5707906" y="972868"/>
            <a:ext cx="4313918" cy="47012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109" name="直線單箭頭接點 24"/>
          <p:cNvCxnSpPr/>
          <p:nvPr/>
        </p:nvCxnSpPr>
        <p:spPr>
          <a:xfrm>
            <a:off x="7321796" y="4308702"/>
            <a:ext cx="56668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25"/>
          <p:cNvCxnSpPr/>
          <p:nvPr/>
        </p:nvCxnSpPr>
        <p:spPr>
          <a:xfrm>
            <a:off x="7321796" y="3446794"/>
            <a:ext cx="528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4"/>
          <p:cNvCxnSpPr/>
          <p:nvPr/>
        </p:nvCxnSpPr>
        <p:spPr>
          <a:xfrm flipV="1">
            <a:off x="7321796" y="5499643"/>
            <a:ext cx="5767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橢圓 35"/>
              <p:cNvSpPr/>
              <p:nvPr/>
            </p:nvSpPr>
            <p:spPr>
              <a:xfrm>
                <a:off x="7898508" y="5176643"/>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𝑛</m:t>
                      </m:r>
                    </m:oMath>
                  </m:oMathPara>
                </a14:m>
                <a:endParaRPr lang="zh-TW" altLang="en-US" sz="2400" dirty="0"/>
              </a:p>
            </p:txBody>
          </p:sp>
        </mc:Choice>
        <mc:Fallback xmlns="">
          <p:sp>
            <p:nvSpPr>
              <p:cNvPr id="112" name="橢圓 35"/>
              <p:cNvSpPr>
                <a:spLocks noRot="1" noChangeAspect="1" noMove="1" noResize="1" noEditPoints="1" noAdjustHandles="1" noChangeArrowheads="1" noChangeShapeType="1" noTextEdit="1"/>
              </p:cNvSpPr>
              <p:nvPr/>
            </p:nvSpPr>
            <p:spPr>
              <a:xfrm>
                <a:off x="7898508" y="5176643"/>
                <a:ext cx="677184" cy="646000"/>
              </a:xfrm>
              <a:prstGeom prst="ellipse">
                <a:avLst/>
              </a:prstGeom>
              <a:blipFill rotWithShape="0">
                <a:blip r:embed="rId7"/>
                <a:stretch>
                  <a:fillRect/>
                </a:stretch>
              </a:blipFill>
              <a:ln>
                <a:solidFill>
                  <a:srgbClr val="FFC000"/>
                </a:solidFill>
              </a:ln>
            </p:spPr>
            <p:txBody>
              <a:bodyPr/>
              <a:lstStyle/>
              <a:p>
                <a:r>
                  <a:rPr lang="zh-CN" altLang="en-US">
                    <a:noFill/>
                  </a:rPr>
                  <a:t> </a:t>
                </a:r>
              </a:p>
            </p:txBody>
          </p:sp>
        </mc:Fallback>
      </mc:AlternateContent>
      <p:sp>
        <p:nvSpPr>
          <p:cNvPr id="113" name="橢圓 35"/>
          <p:cNvSpPr/>
          <p:nvPr/>
        </p:nvSpPr>
        <p:spPr>
          <a:xfrm>
            <a:off x="7850181" y="3123794"/>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4" name="橢圓 36"/>
          <p:cNvSpPr/>
          <p:nvPr/>
        </p:nvSpPr>
        <p:spPr>
          <a:xfrm>
            <a:off x="7888482" y="3990618"/>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15" name="Object 12"/>
          <p:cNvGraphicFramePr>
            <a:graphicFrameLocks noChangeAspect="1"/>
          </p:cNvGraphicFramePr>
          <p:nvPr>
            <p:extLst/>
          </p:nvPr>
        </p:nvGraphicFramePr>
        <p:xfrm>
          <a:off x="8076431" y="3264863"/>
          <a:ext cx="224684" cy="396523"/>
        </p:xfrm>
        <a:graphic>
          <a:graphicData uri="http://schemas.openxmlformats.org/presentationml/2006/ole">
            <mc:AlternateContent xmlns:mc="http://schemas.openxmlformats.org/markup-compatibility/2006">
              <mc:Choice xmlns:v="urn:schemas-microsoft-com:vml" Requires="v">
                <p:oleObj spid="_x0000_s376837" name="方程式" r:id="rId8" imgW="88560" imgH="164880" progId="Equation.3">
                  <p:embed/>
                </p:oleObj>
              </mc:Choice>
              <mc:Fallback>
                <p:oleObj name="方程式" r:id="rId8" imgW="88560" imgH="164880" progId="Equation.3">
                  <p:embed/>
                  <p:pic>
                    <p:nvPicPr>
                      <p:cNvPr id="0" name=""/>
                      <p:cNvPicPr>
                        <a:picLocks noChangeAspect="1" noChangeArrowheads="1"/>
                      </p:cNvPicPr>
                      <p:nvPr/>
                    </p:nvPicPr>
                    <p:blipFill>
                      <a:blip r:embed="rId9"/>
                      <a:srcRect/>
                      <a:stretch>
                        <a:fillRect/>
                      </a:stretch>
                    </p:blipFill>
                    <p:spPr bwMode="auto">
                      <a:xfrm>
                        <a:off x="8076431"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2"/>
          <p:cNvGraphicFramePr>
            <a:graphicFrameLocks noChangeAspect="1"/>
          </p:cNvGraphicFramePr>
          <p:nvPr>
            <p:extLst/>
          </p:nvPr>
        </p:nvGraphicFramePr>
        <p:xfrm>
          <a:off x="8037419" y="4110441"/>
          <a:ext cx="320174" cy="396523"/>
        </p:xfrm>
        <a:graphic>
          <a:graphicData uri="http://schemas.openxmlformats.org/presentationml/2006/ole">
            <mc:AlternateContent xmlns:mc="http://schemas.openxmlformats.org/markup-compatibility/2006">
              <mc:Choice xmlns:v="urn:schemas-microsoft-com:vml" Requires="v">
                <p:oleObj spid="_x0000_s376838"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11"/>
                      <a:srcRect/>
                      <a:stretch>
                        <a:fillRect/>
                      </a:stretch>
                    </p:blipFill>
                    <p:spPr bwMode="auto">
                      <a:xfrm>
                        <a:off x="8037419"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37" name="文本框 136"/>
              <p:cNvSpPr txBox="1"/>
              <p:nvPr/>
            </p:nvSpPr>
            <p:spPr>
              <a:xfrm>
                <a:off x="7393029" y="3491333"/>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393029" y="3491333"/>
                <a:ext cx="500757" cy="46128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321796" y="4362345"/>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321796" y="4362345"/>
                <a:ext cx="500757" cy="47801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7378697" y="561288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7378697" y="5612880"/>
                <a:ext cx="500757" cy="461280"/>
              </a:xfrm>
              <a:prstGeom prst="rect">
                <a:avLst/>
              </a:prstGeom>
              <a:blipFill rotWithShape="0">
                <a:blip r:embed="rId14"/>
                <a:stretch>
                  <a:fillRect/>
                </a:stretch>
              </a:blipFill>
            </p:spPr>
            <p:txBody>
              <a:bodyPr/>
              <a:lstStyle/>
              <a:p>
                <a:r>
                  <a:rPr lang="zh-CN" altLang="en-US">
                    <a:noFill/>
                  </a:rPr>
                  <a:t> </a:t>
                </a:r>
              </a:p>
            </p:txBody>
          </p:sp>
        </mc:Fallback>
      </mc:AlternateContent>
      <p:cxnSp>
        <p:nvCxnSpPr>
          <p:cNvPr id="143" name="直線單箭頭接點 24"/>
          <p:cNvCxnSpPr/>
          <p:nvPr/>
        </p:nvCxnSpPr>
        <p:spPr>
          <a:xfrm flipV="1">
            <a:off x="8565666" y="4262187"/>
            <a:ext cx="5175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25"/>
          <p:cNvCxnSpPr>
            <a:cxnSpLocks/>
          </p:cNvCxnSpPr>
          <p:nvPr/>
        </p:nvCxnSpPr>
        <p:spPr>
          <a:xfrm flipV="1">
            <a:off x="8527365" y="3419085"/>
            <a:ext cx="55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44"/>
          <p:cNvCxnSpPr/>
          <p:nvPr/>
        </p:nvCxnSpPr>
        <p:spPr>
          <a:xfrm>
            <a:off x="8575692" y="5510557"/>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29"/>
          <p:cNvSpPr txBox="1"/>
          <p:nvPr/>
        </p:nvSpPr>
        <p:spPr>
          <a:xfrm rot="5400000">
            <a:off x="7954858" y="5832191"/>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 name="文本框 3"/>
              <p:cNvSpPr txBox="1"/>
              <p:nvPr/>
            </p:nvSpPr>
            <p:spPr>
              <a:xfrm>
                <a:off x="1140455" y="2895531"/>
                <a:ext cx="1652054" cy="1761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r>
                        <a:rPr kumimoji="1" lang="en-US" altLang="zh-CN" sz="2400" b="0" i="1" smtClean="0">
                          <a:latin typeface="Cambria Math" charset="0"/>
                        </a:rPr>
                        <m:t>=</m:t>
                      </m:r>
                      <m:f>
                        <m:fPr>
                          <m:ctrlPr>
                            <a:rPr kumimoji="1" lang="mr-IN" altLang="zh-CN" sz="2400" b="0" i="1" smtClean="0">
                              <a:latin typeface="Cambria Math"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b="0" i="1" smtClean="0">
                              <a:latin typeface="Cambria Math" charset="0"/>
                              <a:ea typeface="Cambria Math" charset="0"/>
                              <a:cs typeface="Cambria Math" charset="0"/>
                            </a:rPr>
                            <m:t>𝜕</m:t>
                          </m:r>
                          <m:sSubSup>
                            <m:sSubSupPr>
                              <m:ctrlPr>
                                <a:rPr kumimoji="1" lang="en-US" altLang="zh-CN" sz="2400" b="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𝑛</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𝐿</m:t>
                              </m:r>
                              <m:r>
                                <a:rPr kumimoji="1" lang="en-US" altLang="zh-CN" sz="2400" b="0" i="1" smtClean="0">
                                  <a:latin typeface="Cambria Math" charset="0"/>
                                  <a:ea typeface="Cambria Math" charset="0"/>
                                  <a:cs typeface="Cambria Math" charset="0"/>
                                </a:rPr>
                                <m:t>)</m:t>
                              </m:r>
                            </m:sup>
                          </m:sSubSup>
                        </m:den>
                      </m:f>
                    </m:oMath>
                  </m:oMathPara>
                </a14:m>
                <a:endParaRPr kumimoji="1" lang="en-US" altLang="zh-CN" sz="2400" b="0" dirty="0" smtClean="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f>
                        <m:fPr>
                          <m:ctrlPr>
                            <a:rPr kumimoji="1" lang="mr-IN" altLang="zh-CN" sz="2400" i="1">
                              <a:latin typeface="Cambria Math" charset="0"/>
                            </a:rPr>
                          </m:ctrlPr>
                        </m:fPr>
                        <m:num>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num>
                        <m:den>
                          <m:r>
                            <a:rPr kumimoji="1" lang="mr-IN"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den>
                      </m:f>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140455" y="2895531"/>
                <a:ext cx="1652054" cy="1761123"/>
              </a:xfrm>
              <a:prstGeom prst="rect">
                <a:avLst/>
              </a:prstGeom>
              <a:blipFill rotWithShape="0">
                <a:blip r:embed="rId15"/>
                <a:stretch>
                  <a:fillRect/>
                </a:stretch>
              </a:blipFill>
            </p:spPr>
            <p:txBody>
              <a:bodyPr/>
              <a:lstStyle/>
              <a:p>
                <a:r>
                  <a:rPr lang="zh-CN" altLang="en-US">
                    <a:noFill/>
                  </a:rPr>
                  <a:t> </a:t>
                </a:r>
              </a:p>
            </p:txBody>
          </p:sp>
        </mc:Fallback>
      </mc:AlternateContent>
      <p:cxnSp>
        <p:nvCxnSpPr>
          <p:cNvPr id="6" name="直线箭头连接符 5"/>
          <p:cNvCxnSpPr>
            <a:stCxn id="4" idx="2"/>
          </p:cNvCxnSpPr>
          <p:nvPr/>
        </p:nvCxnSpPr>
        <p:spPr bwMode="auto">
          <a:xfrm>
            <a:off x="1966482" y="4656654"/>
            <a:ext cx="0" cy="7860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文本框 23"/>
              <p:cNvSpPr txBox="1"/>
              <p:nvPr/>
            </p:nvSpPr>
            <p:spPr>
              <a:xfrm>
                <a:off x="1412420" y="5455036"/>
                <a:ext cx="1108124"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sSup>
                            <m:sSupPr>
                              <m:ctrlPr>
                                <a:rPr kumimoji="1" lang="en-US" altLang="zh-CN" sz="2400" i="1" smtClean="0">
                                  <a:latin typeface="Cambria Math" charset="0"/>
                                  <a:ea typeface="Cambria Math" charset="0"/>
                                  <a:cs typeface="Cambria Math" charset="0"/>
                                </a:rPr>
                              </m:ctrlPr>
                            </m:sSupPr>
                            <m:e>
                              <m:r>
                                <a:rPr kumimoji="1" lang="en-US" altLang="zh-CN" sz="2400" i="1" smtClean="0">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412420" y="5455036"/>
                <a:ext cx="1108124" cy="448584"/>
              </a:xfrm>
              <a:prstGeom prst="rect">
                <a:avLst/>
              </a:prstGeom>
              <a:blipFill rotWithShape="0">
                <a:blip r:embed="rId16"/>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02800" y="2970501"/>
                <a:ext cx="3573479"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is-I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up/>
                      </m:sSubSup>
                      <m:r>
                        <a:rPr kumimoji="1" lang="is-IS"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en-US" altLang="zh-CN" sz="2400" b="0" dirty="0" smtClean="0">
                  <a:ea typeface="Cambria Math" charset="0"/>
                  <a:cs typeface="Cambria Math"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302800" y="2970501"/>
                <a:ext cx="3573479" cy="448584"/>
              </a:xfrm>
              <a:prstGeom prst="rect">
                <a:avLst/>
              </a:prstGeom>
              <a:blipFill rotWithShape="0">
                <a:blip r:embed="rId17"/>
                <a:stretch>
                  <a:fillRect/>
                </a:stretch>
              </a:blipFill>
            </p:spPr>
            <p:txBody>
              <a:bodyPr/>
              <a:lstStyle/>
              <a:p>
                <a:r>
                  <a:rPr lang="zh-CN" altLang="en-US">
                    <a:noFill/>
                  </a:rPr>
                  <a:t> </a:t>
                </a:r>
              </a:p>
            </p:txBody>
          </p:sp>
        </mc:Fallback>
      </mc:AlternateContent>
      <p:sp>
        <p:nvSpPr>
          <p:cNvPr id="34" name="文本框 33"/>
          <p:cNvSpPr txBox="1"/>
          <p:nvPr/>
        </p:nvSpPr>
        <p:spPr>
          <a:xfrm>
            <a:off x="3446522" y="3952613"/>
            <a:ext cx="259935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与</a:t>
            </a:r>
            <a:r>
              <a:rPr kumimoji="1" lang="zh-CN" altLang="en-US" sz="2400" smtClean="0">
                <a:latin typeface="Microsoft YaHei" charset="-122"/>
                <a:ea typeface="Microsoft YaHei" charset="-122"/>
                <a:cs typeface="Microsoft YaHei" charset="-122"/>
              </a:rPr>
              <a:t>目标函数有关</a:t>
            </a:r>
            <a:endParaRPr lang="en-US" altLang="zh-CN" sz="2400" dirty="0">
              <a:latin typeface="Microsoft YaHei" charset="-122"/>
              <a:ea typeface="Microsoft YaHei" charset="-122"/>
              <a:cs typeface="Microsoft YaHei" charset="-122"/>
            </a:endParaRPr>
          </a:p>
        </p:txBody>
      </p:sp>
      <p:cxnSp>
        <p:nvCxnSpPr>
          <p:cNvPr id="151" name="直线箭头连接符 150"/>
          <p:cNvCxnSpPr>
            <a:endCxn id="34" idx="1"/>
          </p:cNvCxnSpPr>
          <p:nvPr/>
        </p:nvCxnSpPr>
        <p:spPr bwMode="auto">
          <a:xfrm>
            <a:off x="2808487" y="4161394"/>
            <a:ext cx="638035" cy="2205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2" name="圖片 29"/>
          <p:cNvPicPr>
            <a:picLocks noChangeAspect="1"/>
          </p:cNvPicPr>
          <p:nvPr/>
        </p:nvPicPr>
        <p:blipFill>
          <a:blip r:embed="rId18"/>
          <a:stretch>
            <a:fillRect/>
          </a:stretch>
        </p:blipFill>
        <p:spPr>
          <a:xfrm>
            <a:off x="3665688" y="4720070"/>
            <a:ext cx="2785903" cy="1991404"/>
          </a:xfrm>
          <a:prstGeom prst="rect">
            <a:avLst/>
          </a:prstGeom>
        </p:spPr>
      </p:pic>
      <p:cxnSp>
        <p:nvCxnSpPr>
          <p:cNvPr id="153" name="直線接點 35"/>
          <p:cNvCxnSpPr>
            <a:cxnSpLocks/>
          </p:cNvCxnSpPr>
          <p:nvPr/>
        </p:nvCxnSpPr>
        <p:spPr>
          <a:xfrm flipV="1">
            <a:off x="4597492" y="4758440"/>
            <a:ext cx="1698083" cy="732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1"/>
              <p:cNvSpPr txBox="1"/>
              <p:nvPr/>
            </p:nvSpPr>
            <p:spPr>
              <a:xfrm>
                <a:off x="5699057" y="6078931"/>
                <a:ext cx="561564"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charset="0"/>
                            </a:rPr>
                          </m:ctrlPr>
                        </m:sSubSupPr>
                        <m:e>
                          <m:r>
                            <a:rPr lang="en-US" altLang="zh-TW" sz="2400" i="1">
                              <a:latin typeface="Cambria Math" panose="02040503050406030204" pitchFamily="18" charset="0"/>
                            </a:rPr>
                            <m:t>𝑧</m:t>
                          </m:r>
                        </m:e>
                        <m:sub>
                          <m:r>
                            <a:rPr lang="en-US" altLang="zh-TW" sz="2400" b="0" i="1" smtClean="0">
                              <a:latin typeface="Cambria Math" charset="0"/>
                            </a:rPr>
                            <m:t>𝑛</m:t>
                          </m:r>
                        </m:sub>
                        <m:sup>
                          <m:r>
                            <a:rPr lang="en-US" altLang="zh-TW" sz="2400" b="0" i="1" smtClean="0">
                              <a:latin typeface="Cambria Math" charset="0"/>
                            </a:rPr>
                            <m:t>(</m:t>
                          </m:r>
                          <m:r>
                            <a:rPr lang="en-US" altLang="zh-TW" sz="2400" b="0" i="1" smtClean="0">
                              <a:latin typeface="Cambria Math" charset="0"/>
                            </a:rPr>
                            <m:t>𝐿</m:t>
                          </m:r>
                          <m:r>
                            <a:rPr lang="en-US" altLang="zh-TW" sz="2400" b="0" i="1" smtClean="0">
                              <a:latin typeface="Cambria Math" charset="0"/>
                            </a:rPr>
                            <m:t>)</m:t>
                          </m:r>
                        </m:sup>
                      </m:sSubSup>
                    </m:oMath>
                  </m:oMathPara>
                </a14:m>
                <a:endParaRPr lang="zh-TW" altLang="en-US" sz="2400" dirty="0"/>
              </a:p>
            </p:txBody>
          </p:sp>
        </mc:Choice>
        <mc:Fallback xmlns="">
          <p:sp>
            <p:nvSpPr>
              <p:cNvPr id="154" name="文字方塊 41"/>
              <p:cNvSpPr txBox="1">
                <a:spLocks noRot="1" noChangeAspect="1" noMove="1" noResize="1" noEditPoints="1" noAdjustHandles="1" noChangeArrowheads="1" noChangeShapeType="1" noTextEdit="1"/>
              </p:cNvSpPr>
              <p:nvPr/>
            </p:nvSpPr>
            <p:spPr>
              <a:xfrm>
                <a:off x="5699057" y="6078931"/>
                <a:ext cx="561564" cy="448584"/>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字方塊 10"/>
              <p:cNvSpPr txBox="1"/>
              <p:nvPr/>
            </p:nvSpPr>
            <p:spPr>
              <a:xfrm>
                <a:off x="6416782" y="6339251"/>
                <a:ext cx="227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a:latin typeface="Cambria Math" panose="02040503050406030204" pitchFamily="18" charset="0"/>
                        </a:rPr>
                        <m:t>𝑧</m:t>
                      </m:r>
                    </m:oMath>
                  </m:oMathPara>
                </a14:m>
                <a:endParaRPr lang="zh-TW" altLang="en-US" sz="2400" dirty="0"/>
              </a:p>
            </p:txBody>
          </p:sp>
        </mc:Choice>
        <mc:Fallback xmlns="">
          <p:sp>
            <p:nvSpPr>
              <p:cNvPr id="155" name="文字方塊 10"/>
              <p:cNvSpPr txBox="1">
                <a:spLocks noRot="1" noChangeAspect="1" noMove="1" noResize="1" noEditPoints="1" noAdjustHandles="1" noChangeArrowheads="1" noChangeShapeType="1" noTextEdit="1"/>
              </p:cNvSpPr>
              <p:nvPr/>
            </p:nvSpPr>
            <p:spPr>
              <a:xfrm>
                <a:off x="6416782" y="6339251"/>
                <a:ext cx="227626" cy="369332"/>
              </a:xfrm>
              <a:prstGeom prst="rect">
                <a:avLst/>
              </a:prstGeom>
              <a:blipFill rotWithShape="0">
                <a:blip r:embed="rId20"/>
                <a:stretch>
                  <a:fillRect l="-16216" r="-1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字方塊 43"/>
              <p:cNvSpPr txBox="1"/>
              <p:nvPr/>
            </p:nvSpPr>
            <p:spPr>
              <a:xfrm>
                <a:off x="4221026" y="4656654"/>
                <a:ext cx="6780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charset="0"/>
                          <a:ea typeface="Cambria Math" charset="0"/>
                          <a:cs typeface="Cambria Math" charset="0"/>
                        </a:rPr>
                        <m:t>𝜎</m:t>
                      </m:r>
                      <m:r>
                        <a:rPr lang="en-US" altLang="zh-TW" sz="2400" b="0" i="1" smtClean="0">
                          <a:latin typeface="Cambria Math" charset="0"/>
                          <a:ea typeface="Cambria Math" charset="0"/>
                          <a:cs typeface="Cambria Math" charset="0"/>
                        </a:rPr>
                        <m:t>(</m:t>
                      </m:r>
                      <m:r>
                        <a:rPr lang="en-US" altLang="zh-TW" sz="2400" b="0" i="1" smtClean="0">
                          <a:latin typeface="Cambria Math" charset="0"/>
                          <a:ea typeface="Cambria Math" charset="0"/>
                          <a:cs typeface="Cambria Math" charset="0"/>
                        </a:rPr>
                        <m:t>𝑧</m:t>
                      </m:r>
                      <m:r>
                        <a:rPr lang="en-US" altLang="zh-TW" sz="2400" b="0" i="1" smtClean="0">
                          <a:latin typeface="Cambria Math" charset="0"/>
                          <a:ea typeface="Cambria Math" charset="0"/>
                          <a:cs typeface="Cambria Math" charset="0"/>
                        </a:rPr>
                        <m:t>)</m:t>
                      </m:r>
                    </m:oMath>
                  </m:oMathPara>
                </a14:m>
                <a:endParaRPr lang="zh-TW" altLang="en-US" sz="2400" dirty="0"/>
              </a:p>
            </p:txBody>
          </p:sp>
        </mc:Choice>
        <mc:Fallback xmlns="">
          <p:sp>
            <p:nvSpPr>
              <p:cNvPr id="156" name="文字方塊 43"/>
              <p:cNvSpPr txBox="1">
                <a:spLocks noRot="1" noChangeAspect="1" noMove="1" noResize="1" noEditPoints="1" noAdjustHandles="1" noChangeArrowheads="1" noChangeShapeType="1" noTextEdit="1"/>
              </p:cNvSpPr>
              <p:nvPr/>
            </p:nvSpPr>
            <p:spPr>
              <a:xfrm>
                <a:off x="4221026" y="4656654"/>
                <a:ext cx="678071" cy="369332"/>
              </a:xfrm>
              <a:prstGeom prst="rect">
                <a:avLst/>
              </a:prstGeom>
              <a:blipFill rotWithShape="0">
                <a:blip r:embed="rId21"/>
                <a:stretch>
                  <a:fillRect l="-4464" r="-14286" b="-35000"/>
                </a:stretch>
              </a:blipFill>
            </p:spPr>
            <p:txBody>
              <a:bodyPr/>
              <a:lstStyle/>
              <a:p>
                <a:r>
                  <a:rPr lang="zh-CN" altLang="en-US">
                    <a:noFill/>
                  </a:rPr>
                  <a:t> </a:t>
                </a:r>
              </a:p>
            </p:txBody>
          </p:sp>
        </mc:Fallback>
      </mc:AlternateContent>
      <p:cxnSp>
        <p:nvCxnSpPr>
          <p:cNvPr id="157" name="直線接點 34"/>
          <p:cNvCxnSpPr>
            <a:cxnSpLocks/>
          </p:cNvCxnSpPr>
          <p:nvPr/>
        </p:nvCxnSpPr>
        <p:spPr>
          <a:xfrm flipV="1">
            <a:off x="5548046" y="5125867"/>
            <a:ext cx="0" cy="77775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smtClean="0">
                    <a:latin typeface="Microsoft YaHei" charset="-122"/>
                    <a:ea typeface="Microsoft YaHei" charset="-122"/>
                    <a:cs typeface="Microsoft YaHei" charset="-122"/>
                  </a:rPr>
                  <a:t>怎样计算</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smtClean="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和</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smtClean="0">
                    <a:latin typeface="Microsoft YaHei" charset="-122"/>
                    <a:ea typeface="Microsoft YaHei" charset="-122"/>
                    <a:cs typeface="Microsoft YaHei" charset="-122"/>
                  </a:rPr>
                  <a:t>之间的关系</a:t>
                </a:r>
                <a:r>
                  <a:rPr lang="en-US" altLang="zh-CN" sz="2800" dirty="0" smtClean="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22"/>
                <a:stretch>
                  <a:fillRect l="-2514" t="-3825"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69"/>
              <p:cNvSpPr txBox="1"/>
              <p:nvPr/>
            </p:nvSpPr>
            <p:spPr>
              <a:xfrm>
                <a:off x="7170450" y="2227371"/>
                <a:ext cx="1886039" cy="830997"/>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en-US" altLang="zh-CN" sz="2400" b="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mc:Choice>
        <mc:Fallback xmlns="">
          <p:sp>
            <p:nvSpPr>
              <p:cNvPr id="42" name="文字方塊 69"/>
              <p:cNvSpPr txBox="1">
                <a:spLocks noRot="1" noChangeAspect="1" noMove="1" noResize="1" noEditPoints="1" noAdjustHandles="1" noChangeArrowheads="1" noChangeShapeType="1" noTextEdit="1"/>
              </p:cNvSpPr>
              <p:nvPr/>
            </p:nvSpPr>
            <p:spPr>
              <a:xfrm>
                <a:off x="7170450" y="2227371"/>
                <a:ext cx="1886039" cy="830997"/>
              </a:xfrm>
              <a:prstGeom prst="rect">
                <a:avLst/>
              </a:prstGeom>
              <a:blipFill rotWithShape="0">
                <a:blip r:embed="rId23"/>
                <a:stretch>
                  <a:fillRect l="-323" t="-583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7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CN" altLang="en-US">
                    <a:noFill/>
                  </a:rPr>
                  <a:t> </a:t>
                </a:r>
              </a:p>
            </p:txBody>
          </p:sp>
        </mc:Fallback>
      </mc:AlternateContent>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3"/>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p:cNvSpPr txBox="1"/>
              <p:nvPr/>
            </p:nvSpPr>
            <p:spPr>
              <a:xfrm>
                <a:off x="927748" y="2578431"/>
                <a:ext cx="2045881" cy="2504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r>
                        <a:rPr kumimoji="1" lang="en-US" altLang="zh-CN" sz="2400" b="0" i="1" smtClean="0">
                          <a:latin typeface="Cambria Math" charset="0"/>
                        </a:rPr>
                        <m:t>=</m:t>
                      </m:r>
                      <m:f>
                        <m:fPr>
                          <m:ctrlPr>
                            <a:rPr kumimoji="1" lang="mr-IN" altLang="zh-CN" sz="2400" b="0" i="1" smtClean="0">
                              <a:latin typeface="Cambria Math"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b="0" i="1" smtClean="0">
                              <a:latin typeface="Cambria Math" charset="0"/>
                              <a:ea typeface="Cambria Math" charset="0"/>
                              <a:cs typeface="Cambria Math" charset="0"/>
                            </a:rPr>
                            <m:t>𝜕</m:t>
                          </m:r>
                          <m:sSubSup>
                            <m:sSubSupPr>
                              <m:ctrlPr>
                                <a:rPr kumimoji="1" lang="en-US" altLang="zh-CN" sz="2400" b="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𝑛</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𝐿</m:t>
                              </m:r>
                              <m:r>
                                <a:rPr kumimoji="1" lang="en-US" altLang="zh-CN" sz="2400" b="0" i="1" smtClean="0">
                                  <a:latin typeface="Cambria Math" charset="0"/>
                                  <a:ea typeface="Cambria Math" charset="0"/>
                                  <a:cs typeface="Cambria Math" charset="0"/>
                                </a:rPr>
                                <m:t>)</m:t>
                              </m:r>
                            </m:sup>
                          </m:sSubSup>
                        </m:den>
                      </m:f>
                    </m:oMath>
                  </m:oMathPara>
                </a14:m>
                <a:endParaRPr kumimoji="1" lang="en-US" altLang="zh-CN" sz="2400" b="0" dirty="0" smtClean="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f>
                        <m:fPr>
                          <m:ctrlPr>
                            <a:rPr kumimoji="1" lang="mr-IN" altLang="zh-CN" sz="2400" i="1">
                              <a:latin typeface="Cambria Math" charset="0"/>
                            </a:rPr>
                          </m:ctrlPr>
                        </m:fPr>
                        <m:num>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num>
                        <m:den>
                          <m:r>
                            <a:rPr kumimoji="1" lang="mr-IN"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den>
                      </m:f>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en-US" altLang="zh-CN" sz="2400" dirty="0" smtClean="0"/>
              </a:p>
              <a:p>
                <a:pPr/>
                <a14:m>
                  <m:oMathPara xmlns:m="http://schemas.openxmlformats.org/officeDocument/2006/math">
                    <m:oMathParaPr>
                      <m:jc m:val="centerGroup"/>
                    </m:oMathParaPr>
                    <m:oMath xmlns:m="http://schemas.openxmlformats.org/officeDocument/2006/math">
                      <m:sSubSup>
                        <m:sSubSupPr>
                          <m:ctrlPr>
                            <a:rPr kumimoji="1" lang="en-US" altLang="zh-CN" sz="2400" i="1">
                              <a:latin typeface="Cambria Math" charset="0"/>
                              <a:ea typeface="Cambria Math" charset="0"/>
                              <a:cs typeface="Cambria Math" charset="0"/>
                            </a:rPr>
                          </m:ctrlPr>
                        </m:sSubSupPr>
                        <m:e>
                          <m:sSup>
                            <m:sSupPr>
                              <m:ctrlPr>
                                <a:rPr kumimoji="1" lang="en-US" altLang="zh-CN" sz="2400" i="1">
                                  <a:latin typeface="Cambria Math" charset="0"/>
                                  <a:ea typeface="Cambria Math" charset="0"/>
                                  <a:cs typeface="Cambria Math" charset="0"/>
                                </a:rPr>
                              </m:ctrlPr>
                            </m:sSupPr>
                            <m:e>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kumimoji="1" lang="mr-IN" altLang="zh-CN" sz="2400" i="1">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927748" y="2578431"/>
                <a:ext cx="2045881" cy="250472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884578" y="2578431"/>
                <a:ext cx="2880532" cy="2357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d>
                        <m:dPr>
                          <m:ctrlPr>
                            <a:rPr kumimoji="1" lang="en-US" altLang="zh-CN" sz="2400" b="0" i="1" smtClean="0">
                              <a:latin typeface="Cambria Math" charset="0"/>
                            </a:rPr>
                          </m:ctrlPr>
                        </m:dPr>
                        <m:e>
                          <m:sSup>
                            <m:sSupPr>
                              <m:ctrlPr>
                                <a:rPr kumimoji="1" lang="en-US" altLang="zh-CN" sz="2400" b="0" i="1" smtClean="0">
                                  <a:latin typeface="Cambria Math" charset="0"/>
                                </a:rPr>
                              </m:ctrlPr>
                            </m:sSupPr>
                            <m:e>
                              <m:r>
                                <a:rPr kumimoji="1" lang="en-US" altLang="zh-CN" sz="2400" b="1" i="1" smtClean="0">
                                  <a:latin typeface="Cambria Math" charset="0"/>
                                </a:rPr>
                                <m:t>𝒛</m:t>
                              </m:r>
                            </m:e>
                            <m:sup>
                              <m:d>
                                <m:dPr>
                                  <m:ctrlPr>
                                    <a:rPr kumimoji="1" lang="en-US" altLang="zh-CN" sz="2400" b="0" i="1" smtClean="0">
                                      <a:latin typeface="Cambria Math" charset="0"/>
                                    </a:rPr>
                                  </m:ctrlPr>
                                </m:dPr>
                                <m:e>
                                  <m:r>
                                    <a:rPr kumimoji="1" lang="en-US" altLang="zh-CN" sz="2400" b="0" i="1" smtClean="0">
                                      <a:latin typeface="Cambria Math" charset="0"/>
                                    </a:rPr>
                                    <m:t>𝐿</m:t>
                                  </m:r>
                                </m:e>
                              </m:d>
                            </m:sup>
                          </m:sSup>
                        </m:e>
                      </m:d>
                      <m:r>
                        <a:rPr kumimoji="1" lang="en-US" altLang="zh-CN" sz="2400" b="0" i="1" smtClean="0">
                          <a:latin typeface="Cambria Math" charset="0"/>
                        </a:rPr>
                        <m:t>=</m:t>
                      </m:r>
                      <m:d>
                        <m:dPr>
                          <m:begChr m:val="["/>
                          <m:endChr m:val="]"/>
                          <m:ctrlPr>
                            <a:rPr kumimoji="1" lang="mr-IN" altLang="zh-CN" sz="2400" b="0" i="1" smtClean="0">
                              <a:latin typeface="Cambria Math" charset="0"/>
                            </a:rPr>
                          </m:ctrlPr>
                        </m:dPr>
                        <m:e>
                          <m:m>
                            <m:mPr>
                              <m:mcs>
                                <m:mc>
                                  <m:mcPr>
                                    <m:count m:val="1"/>
                                    <m:mcJc m:val="center"/>
                                  </m:mcPr>
                                </m:mc>
                              </m:mcs>
                              <m:ctrlPr>
                                <a:rPr kumimoji="1" lang="mr-IN" altLang="zh-CN" sz="2400" b="0" i="1" smtClean="0">
                                  <a:latin typeface="Cambria Math" charset="0"/>
                                </a:rPr>
                              </m:ctrlPr>
                            </m:mPr>
                            <m:mr>
                              <m:e>
                                <m:sSup>
                                  <m:sSupPr>
                                    <m:ctrlPr>
                                      <a:rPr kumimoji="1" lang="en-US" altLang="zh-CN" sz="2400" i="1">
                                        <a:latin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charset="0"/>
                                      </a:rPr>
                                    </m:ctrlPr>
                                  </m:dPr>
                                  <m:e>
                                    <m:sSubSup>
                                      <m:sSubSupPr>
                                        <m:ctrlPr>
                                          <a:rPr kumimoji="1" lang="en-US" altLang="zh-CN" sz="2400" i="1" smtClean="0">
                                            <a:latin typeface="Cambria Math"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d>
                                          <m:dPr>
                                            <m:ctrlPr>
                                              <a:rPr kumimoji="1" lang="en-US" altLang="zh-CN" sz="2400" i="1">
                                                <a:latin typeface="Cambria Math" charset="0"/>
                                              </a:rPr>
                                            </m:ctrlPr>
                                          </m:dPr>
                                          <m:e>
                                            <m:r>
                                              <a:rPr kumimoji="1" lang="en-US" altLang="zh-CN" sz="2400" i="1">
                                                <a:latin typeface="Cambria Math" charset="0"/>
                                              </a:rPr>
                                              <m:t>𝐿</m:t>
                                            </m:r>
                                          </m:e>
                                        </m:d>
                                      </m:sup>
                                    </m:sSubSup>
                                  </m:e>
                                </m:d>
                              </m:e>
                            </m:mr>
                            <m:mr>
                              <m:e>
                                <m:sSup>
                                  <m:sSupPr>
                                    <m:ctrlPr>
                                      <a:rPr kumimoji="1" lang="en-US" altLang="zh-CN" sz="2400" i="1">
                                        <a:latin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charset="0"/>
                                      </a:rPr>
                                    </m:ctrlPr>
                                  </m:dP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b="0" i="1" smtClean="0">
                                            <a:latin typeface="Cambria Math" charset="0"/>
                                          </a:rPr>
                                          <m:t>2</m:t>
                                        </m:r>
                                      </m:sub>
                                      <m:sup>
                                        <m:d>
                                          <m:dPr>
                                            <m:ctrlPr>
                                              <a:rPr kumimoji="1" lang="en-US" altLang="zh-CN" sz="2400" i="1">
                                                <a:latin typeface="Cambria Math" charset="0"/>
                                              </a:rPr>
                                            </m:ctrlPr>
                                          </m:dPr>
                                          <m:e>
                                            <m:r>
                                              <a:rPr kumimoji="1" lang="en-US" altLang="zh-CN" sz="2400" i="1">
                                                <a:latin typeface="Cambria Math" charset="0"/>
                                              </a:rPr>
                                              <m:t>𝐿</m:t>
                                            </m:r>
                                          </m:e>
                                        </m:d>
                                      </m:sup>
                                    </m:sSubSup>
                                  </m:e>
                                </m:d>
                              </m:e>
                            </m:mr>
                            <m:mr>
                              <m:e>
                                <m:eqArr>
                                  <m:eqArrPr>
                                    <m:ctrlPr>
                                      <a:rPr kumimoji="1" lang="mr-IN" altLang="zh-CN" sz="2400" b="0" i="1" smtClean="0">
                                        <a:latin typeface="Cambria Math" charset="0"/>
                                        <a:ea typeface="Cambria Math" charset="0"/>
                                        <a:cs typeface="Cambria Math" charset="0"/>
                                      </a:rPr>
                                    </m:ctrlPr>
                                  </m:eqArrPr>
                                  <m:e>
                                    <m:r>
                                      <a:rPr kumimoji="1" lang="mr-IN" altLang="zh-CN" sz="2400" b="0" i="1" smtClean="0">
                                        <a:latin typeface="Cambria Math" charset="0"/>
                                        <a:ea typeface="Cambria Math" charset="0"/>
                                        <a:cs typeface="Cambria Math" charset="0"/>
                                      </a:rPr>
                                      <m:t>⋮</m:t>
                                    </m:r>
                                  </m:e>
                                  <m:e>
                                    <m:sSup>
                                      <m:sSupPr>
                                        <m:ctrlPr>
                                          <a:rPr kumimoji="1" lang="en-US" altLang="zh-CN" sz="2400" i="1">
                                            <a:latin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charset="0"/>
                                          </a:rPr>
                                        </m:ctrlPr>
                                      </m:dPr>
                                      <m:e>
                                        <m:sSubSup>
                                          <m:sSubSupPr>
                                            <m:ctrlPr>
                                              <a:rPr kumimoji="1" lang="en-US" altLang="zh-CN" sz="2400" i="1">
                                                <a:latin typeface="Cambria Math" charset="0"/>
                                              </a:rPr>
                                            </m:ctrlPr>
                                          </m:sSubSupPr>
                                          <m:e>
                                            <m:r>
                                              <a:rPr kumimoji="1" lang="en-US" altLang="zh-CN" sz="2400" i="1">
                                                <a:latin typeface="Cambria Math" charset="0"/>
                                              </a:rPr>
                                              <m:t>𝑧</m:t>
                                            </m:r>
                                          </m:e>
                                          <m:sub>
                                            <m:r>
                                              <a:rPr kumimoji="1" lang="en-US" altLang="zh-CN" sz="2400" b="0" i="1" smtClean="0">
                                                <a:latin typeface="Cambria Math" charset="0"/>
                                              </a:rPr>
                                              <m:t>𝑛</m:t>
                                            </m:r>
                                          </m:sub>
                                          <m:sup>
                                            <m:d>
                                              <m:dPr>
                                                <m:ctrlPr>
                                                  <a:rPr kumimoji="1" lang="en-US" altLang="zh-CN" sz="2400" i="1">
                                                    <a:latin typeface="Cambria Math" charset="0"/>
                                                  </a:rPr>
                                                </m:ctrlPr>
                                              </m:dPr>
                                              <m:e>
                                                <m:r>
                                                  <a:rPr kumimoji="1" lang="en-US" altLang="zh-CN" sz="2400" i="1">
                                                    <a:latin typeface="Cambria Math" charset="0"/>
                                                  </a:rPr>
                                                  <m:t>𝐿</m:t>
                                                </m:r>
                                              </m:e>
                                            </m:d>
                                          </m:sup>
                                        </m:sSubSup>
                                      </m:e>
                                    </m:d>
                                  </m:e>
                                  <m:e>
                                    <m:r>
                                      <a:rPr kumimoji="1" lang="en-US" altLang="zh-CN" sz="2400" i="1" smtClean="0">
                                        <a:latin typeface="Cambria Math" charset="0"/>
                                        <a:ea typeface="Cambria Math" charset="0"/>
                                        <a:cs typeface="Cambria Math" charset="0"/>
                                      </a:rPr>
                                      <m:t>⋮</m:t>
                                    </m:r>
                                  </m:e>
                                </m:eqArr>
                              </m:e>
                            </m:mr>
                          </m:m>
                        </m:e>
                      </m:d>
                    </m:oMath>
                  </m:oMathPara>
                </a14:m>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884578" y="2578431"/>
                <a:ext cx="2880532" cy="235769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439891" y="2680855"/>
                <a:ext cx="2452210" cy="1726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en-US" altLang="zh-CN" sz="2400" b="0" i="1" smtClean="0">
                              <a:latin typeface="Cambria Math" charset="0"/>
                              <a:ea typeface="Cambria Math" charset="0"/>
                              <a:cs typeface="Cambria Math" charset="0"/>
                            </a:rPr>
                          </m:ctrlPr>
                        </m:dPr>
                        <m:e>
                          <m:acc>
                            <m:accPr>
                              <m:chr m:val="̂"/>
                              <m:ctrlPr>
                                <a:rPr kumimoji="1" lang="en-US" altLang="zh-CN" sz="2400" b="0" i="1" smtClean="0">
                                  <a:latin typeface="Cambria Math" charset="0"/>
                                  <a:ea typeface="Cambria Math" charset="0"/>
                                  <a:cs typeface="Cambria Math" charset="0"/>
                                </a:rPr>
                              </m:ctrlPr>
                            </m:accPr>
                            <m:e>
                              <m:r>
                                <a:rPr kumimoji="1" lang="en-US" altLang="zh-CN" sz="2400" b="1" i="1" smtClean="0">
                                  <a:latin typeface="Cambria Math" charset="0"/>
                                  <a:ea typeface="Cambria Math" charset="0"/>
                                  <a:cs typeface="Cambria Math" charset="0"/>
                                </a:rPr>
                                <m:t>𝒚</m:t>
                              </m:r>
                            </m:e>
                          </m:acc>
                        </m:e>
                      </m:d>
                      <m:r>
                        <a:rPr kumimoji="1" lang="en-US" altLang="zh-CN" sz="2400" b="0" i="1" smtClean="0">
                          <a:latin typeface="Cambria Math" charset="0"/>
                          <a:ea typeface="Cambria Math" charset="0"/>
                          <a:cs typeface="Cambria Math" charset="0"/>
                        </a:rPr>
                        <m:t>=</m:t>
                      </m:r>
                      <m:d>
                        <m:dPr>
                          <m:begChr m:val="["/>
                          <m:endChr m:val="]"/>
                          <m:ctrlPr>
                            <a:rPr kumimoji="1" lang="mr-IN" altLang="zh-CN" sz="2400" b="0" i="1" smtClean="0">
                              <a:latin typeface="Cambria Math" charset="0"/>
                              <a:ea typeface="Cambria Math" charset="0"/>
                              <a:cs typeface="Cambria Math" charset="0"/>
                            </a:rPr>
                          </m:ctrlPr>
                        </m:dPr>
                        <m:e>
                          <m:m>
                            <m:mPr>
                              <m:mcs>
                                <m:mc>
                                  <m:mcPr>
                                    <m:count m:val="1"/>
                                    <m:mcJc m:val="center"/>
                                  </m:mcPr>
                                </m:mc>
                              </m:mcs>
                              <m:ctrlPr>
                                <a:rPr kumimoji="1" lang="mr-IN" altLang="zh-CN" sz="2400" b="0" i="1" smtClean="0">
                                  <a:latin typeface="Cambria Math" charset="0"/>
                                  <a:ea typeface="Cambria Math" charset="0"/>
                                  <a:cs typeface="Cambria Math" charset="0"/>
                                </a:rPr>
                              </m:ctrlPr>
                            </m:mPr>
                            <m:mr>
                              <m:e>
                                <m:r>
                                  <m:rPr>
                                    <m:brk m:alnAt="7"/>
                                  </m:rP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r>
                                  <a:rPr kumimoji="1" lang="en-US" altLang="zh-CN" sz="2400" b="0" i="1" smtClean="0">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e>
                            </m:mr>
                            <m:mr>
                              <m:e>
                                <m:r>
                                  <m:rPr>
                                    <m:brk m:alnAt="7"/>
                                  </m:rP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r>
                                  <a:rPr kumimoji="1" lang="en-US" altLang="zh-CN" sz="2400" i="1">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e>
                            </m:mr>
                            <m:mr>
                              <m:e>
                                <m:eqArr>
                                  <m:eqArrPr>
                                    <m:ctrlPr>
                                      <a:rPr kumimoji="1" lang="mr-IN" altLang="zh-CN" sz="2400" b="0" i="1" smtClean="0">
                                        <a:latin typeface="Cambria Math" charset="0"/>
                                        <a:ea typeface="Cambria Math" charset="0"/>
                                        <a:cs typeface="Cambria Math" charset="0"/>
                                      </a:rPr>
                                    </m:ctrlPr>
                                  </m:eqArrPr>
                                  <m:e>
                                    <m:r>
                                      <a:rPr kumimoji="1" lang="mr-IN" altLang="zh-CN" sz="2400" b="0" i="1" smtClean="0">
                                        <a:latin typeface="Cambria Math" charset="0"/>
                                        <a:ea typeface="Cambria Math" charset="0"/>
                                        <a:cs typeface="Cambria Math" charset="0"/>
                                      </a:rPr>
                                      <m:t>⋮</m:t>
                                    </m:r>
                                  </m:e>
                                  <m:e>
                                    <m:r>
                                      <m:rPr>
                                        <m:brk m:alnAt="7"/>
                                      </m:rP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r>
                                      <a:rPr kumimoji="1" lang="en-US" altLang="zh-CN" sz="2400" i="1">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e>
                                  <m:e>
                                    <m:r>
                                      <a:rPr kumimoji="1" lang="en-US" altLang="zh-CN" sz="2400" i="1" smtClean="0">
                                        <a:latin typeface="Cambria Math" charset="0"/>
                                        <a:ea typeface="Cambria Math" charset="0"/>
                                        <a:cs typeface="Cambria Math" charset="0"/>
                                      </a:rPr>
                                      <m:t>⋮</m:t>
                                    </m:r>
                                  </m:e>
                                </m:eqArr>
                              </m:e>
                            </m:mr>
                          </m:m>
                        </m:e>
                      </m:d>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439891" y="2680855"/>
                <a:ext cx="2452210" cy="172605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640539" y="5377661"/>
                <a:ext cx="3115020"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0" smtClean="0">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sSup>
                        <m:sSupPr>
                          <m:ctrlPr>
                            <a:rPr kumimoji="1" lang="en-US" altLang="zh-CN" sz="2400" i="1">
                              <a:latin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charset="0"/>
                            </a:rPr>
                          </m:ctrlPr>
                        </m:dPr>
                        <m:e>
                          <m:sSup>
                            <m:sSupPr>
                              <m:ctrlPr>
                                <a:rPr kumimoji="1" lang="en-US" altLang="zh-CN" sz="2400" i="1">
                                  <a:latin typeface="Cambria Math" charset="0"/>
                                </a:rPr>
                              </m:ctrlPr>
                            </m:sSupPr>
                            <m:e>
                              <m:r>
                                <a:rPr kumimoji="1" lang="en-US" altLang="zh-CN" sz="2400" b="1" i="0">
                                  <a:latin typeface="Cambria Math" charset="0"/>
                                </a:rPr>
                                <m:t>𝐳</m:t>
                              </m:r>
                            </m:e>
                            <m:sup>
                              <m:d>
                                <m:dPr>
                                  <m:ctrlPr>
                                    <a:rPr kumimoji="1" lang="en-US" altLang="zh-CN" sz="2400" i="1">
                                      <a:latin typeface="Cambria Math" charset="0"/>
                                    </a:rPr>
                                  </m:ctrlPr>
                                </m:dPr>
                                <m:e>
                                  <m:r>
                                    <a:rPr kumimoji="1" lang="en-US" altLang="zh-CN" sz="2400" i="1">
                                      <a:latin typeface="Cambria Math" charset="0"/>
                                    </a:rPr>
                                    <m:t>𝐿</m:t>
                                  </m:r>
                                </m:e>
                              </m:d>
                            </m:sup>
                          </m:sSup>
                        </m:e>
                      </m:d>
                      <m:r>
                        <a:rPr kumimoji="1" lang="en-US" altLang="zh-CN" sz="2400" b="0" i="1">
                          <a:latin typeface="Cambria Math" charset="0"/>
                        </a:rPr>
                        <m:t> </m:t>
                      </m:r>
                      <m:r>
                        <a:rPr kumimoji="1" lang="en-US" altLang="zh-CN" sz="2400" i="1" smtClean="0">
                          <a:latin typeface="Cambria Math" charset="0"/>
                          <a:ea typeface="Cambria Math" charset="0"/>
                          <a:cs typeface="Cambria Math" charset="0"/>
                        </a:rPr>
                        <m:t>⨀</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d>
                        <m:dPr>
                          <m:ctrlPr>
                            <a:rPr kumimoji="1" lang="en-US" altLang="zh-CN" sz="2400" i="1">
                              <a:latin typeface="Cambria Math" charset="0"/>
                              <a:ea typeface="Cambria Math" charset="0"/>
                              <a:cs typeface="Cambria Math" charset="0"/>
                            </a:rPr>
                          </m:ctrlPr>
                        </m:dPr>
                        <m:e>
                          <m:acc>
                            <m:accPr>
                              <m:chr m:val="̂"/>
                              <m:ctrlPr>
                                <a:rPr kumimoji="1" lang="en-US" altLang="zh-CN" sz="2400" i="1">
                                  <a:latin typeface="Cambria Math" charset="0"/>
                                  <a:ea typeface="Cambria Math" charset="0"/>
                                  <a:cs typeface="Cambria Math" charset="0"/>
                                </a:rPr>
                              </m:ctrlPr>
                            </m:accPr>
                            <m:e>
                              <m:r>
                                <a:rPr kumimoji="1" lang="en-US" altLang="zh-CN" sz="2400" b="1" i="1">
                                  <a:latin typeface="Cambria Math" charset="0"/>
                                  <a:ea typeface="Cambria Math" charset="0"/>
                                  <a:cs typeface="Cambria Math" charset="0"/>
                                </a:rPr>
                                <m:t>𝒚</m:t>
                              </m:r>
                            </m:e>
                          </m:acc>
                        </m:e>
                      </m:d>
                    </m:oMath>
                  </m:oMathPara>
                </a14:m>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640539" y="5377661"/>
                <a:ext cx="3115020" cy="423962"/>
              </a:xfrm>
              <a:prstGeom prst="rect">
                <a:avLst/>
              </a:prstGeom>
              <a:blipFill rotWithShape="0">
                <a:blip r:embed="rId8"/>
                <a:stretch>
                  <a:fillRect/>
                </a:stretch>
              </a:blipFill>
            </p:spPr>
            <p:txBody>
              <a:bodyPr/>
              <a:lstStyle/>
              <a:p>
                <a:r>
                  <a:rPr lang="zh-CN" altLang="en-US">
                    <a:noFill/>
                  </a:rPr>
                  <a:t> </a:t>
                </a:r>
              </a:p>
            </p:txBody>
          </p:sp>
        </mc:Fallback>
      </mc:AlternateContent>
      <p:sp>
        <p:nvSpPr>
          <p:cNvPr id="9" name="矩形 8"/>
          <p:cNvSpPr/>
          <p:nvPr/>
        </p:nvSpPr>
        <p:spPr>
          <a:xfrm>
            <a:off x="4585114" y="6012323"/>
            <a:ext cx="4552336" cy="830997"/>
          </a:xfrm>
          <a:prstGeom prst="rect">
            <a:avLst/>
          </a:prstGeom>
        </p:spPr>
        <p:txBody>
          <a:bodyPr wrap="none">
            <a:spAutoFit/>
          </a:bodyPr>
          <a:lstStyle/>
          <a:p>
            <a:pPr algn="ctr"/>
            <a:r>
              <a:rPr lang="zh-CN" altLang="en-US" sz="2400" dirty="0" smtClean="0">
                <a:solidFill>
                  <a:srgbClr val="0000FF"/>
                </a:solidFill>
                <a:latin typeface="Microsoft YaHei" charset="-122"/>
                <a:ea typeface="Microsoft YaHei" charset="-122"/>
                <a:cs typeface="Microsoft YaHei" charset="-122"/>
              </a:rPr>
              <a:t>对应元素相乘</a:t>
            </a:r>
            <a:endParaRPr lang="en-US" altLang="zh-CN" sz="2400" dirty="0" smtClean="0">
              <a:solidFill>
                <a:srgbClr val="0000FF"/>
              </a:solidFill>
              <a:latin typeface="Microsoft YaHei" charset="-122"/>
              <a:ea typeface="Microsoft YaHei" charset="-122"/>
              <a:cs typeface="Microsoft YaHei" charset="-122"/>
            </a:endParaRPr>
          </a:p>
          <a:p>
            <a:pPr algn="ctr"/>
            <a:r>
              <a:rPr lang="en-US" altLang="zh-CN" sz="2400" dirty="0">
                <a:solidFill>
                  <a:srgbClr val="0000FF"/>
                </a:solidFill>
                <a:latin typeface="Microsoft YaHei" charset="-122"/>
                <a:ea typeface="Microsoft YaHei" charset="-122"/>
                <a:cs typeface="Microsoft YaHei" charset="-122"/>
              </a:rPr>
              <a:t>(</a:t>
            </a:r>
            <a:r>
              <a:rPr lang="en-US" altLang="zh-CN" sz="2400" dirty="0" smtClean="0">
                <a:solidFill>
                  <a:srgbClr val="0000FF"/>
                </a:solidFill>
                <a:latin typeface="Microsoft YaHei" charset="-122"/>
                <a:ea typeface="Microsoft YaHei" charset="-122"/>
                <a:cs typeface="Microsoft YaHei" charset="-122"/>
              </a:rPr>
              <a:t>element-wise multiplication) </a:t>
            </a:r>
            <a:endParaRPr lang="en-US" altLang="zh-CN" sz="2400" dirty="0">
              <a:effectLst/>
              <a:latin typeface="Microsoft YaHei" charset="-122"/>
              <a:ea typeface="Microsoft YaHei" charset="-122"/>
              <a:cs typeface="Microsoft YaHei" charset="-122"/>
            </a:endParaRPr>
          </a:p>
        </p:txBody>
      </p:sp>
      <p:cxnSp>
        <p:nvCxnSpPr>
          <p:cNvPr id="11" name="直线箭头连接符 10"/>
          <p:cNvCxnSpPr/>
          <p:nvPr/>
        </p:nvCxnSpPr>
        <p:spPr bwMode="auto">
          <a:xfrm>
            <a:off x="6782310" y="5742430"/>
            <a:ext cx="0" cy="353569"/>
          </a:xfrm>
          <a:prstGeom prst="straightConnector1">
            <a:avLst/>
          </a:prstGeom>
          <a:solidFill>
            <a:schemeClr val="accent1"/>
          </a:solidFill>
          <a:ln w="28575" cap="flat" cmpd="sng" algn="ctr">
            <a:solidFill>
              <a:srgbClr val="1F1EF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bwMode="auto">
          <a:xfrm>
            <a:off x="5707906" y="972868"/>
            <a:ext cx="4313918" cy="47012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smtClean="0">
                    <a:latin typeface="Microsoft YaHei" charset="-122"/>
                    <a:ea typeface="Microsoft YaHei" charset="-122"/>
                    <a:cs typeface="Microsoft YaHei" charset="-122"/>
                  </a:rPr>
                  <a:t>怎样计算</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smtClean="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和</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smtClean="0">
                    <a:latin typeface="Microsoft YaHei" charset="-122"/>
                    <a:ea typeface="Microsoft YaHei" charset="-122"/>
                    <a:cs typeface="Microsoft YaHei" charset="-122"/>
                  </a:rPr>
                  <a:t>之间的关系</a:t>
                </a:r>
                <a:r>
                  <a:rPr lang="en-US" altLang="zh-CN" sz="2800" dirty="0" smtClean="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9"/>
                <a:stretch>
                  <a:fillRect l="-2514" t="-3825"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8322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 name="文本框 73"/>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smtClean="0">
                    <a:latin typeface="Microsoft YaHei" charset="-122"/>
                    <a:ea typeface="Microsoft YaHei" charset="-122"/>
                    <a:cs typeface="Microsoft YaHei" charset="-122"/>
                  </a:rPr>
                  <a:t>怎样计算</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smtClean="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smtClean="0">
                    <a:latin typeface="Microsoft YaHei" charset="-122"/>
                    <a:ea typeface="Microsoft YaHei" charset="-122"/>
                    <a:cs typeface="Microsoft YaHei" charset="-122"/>
                  </a:rPr>
                  <a:t>和</a:t>
                </a:r>
                <a:r>
                  <a:rPr lang="en-US" altLang="zh-CN" sz="2800" dirty="0" smtClean="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smtClean="0">
                    <a:latin typeface="Microsoft YaHei" charset="-122"/>
                    <a:ea typeface="Microsoft YaHei" charset="-122"/>
                    <a:cs typeface="Microsoft YaHei" charset="-122"/>
                  </a:rPr>
                  <a:t>之间的关系</a:t>
                </a:r>
                <a:r>
                  <a:rPr lang="en-US" altLang="zh-CN" sz="2800" dirty="0" smtClean="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4"/>
                <a:stretch>
                  <a:fillRect l="-2514" t="-3825" b="-14754"/>
                </a:stretch>
              </a:blipFill>
            </p:spPr>
            <p:txBody>
              <a:bodyPr/>
              <a:lstStyle/>
              <a:p>
                <a:r>
                  <a:rPr lang="zh-CN" altLang="en-US">
                    <a:noFill/>
                  </a:rPr>
                  <a:t> </a:t>
                </a:r>
              </a:p>
            </p:txBody>
          </p:sp>
        </mc:Fallback>
      </mc:AlternateContent>
      <p:grpSp>
        <p:nvGrpSpPr>
          <p:cNvPr id="41" name="组 40"/>
          <p:cNvGrpSpPr/>
          <p:nvPr/>
        </p:nvGrpSpPr>
        <p:grpSpPr>
          <a:xfrm>
            <a:off x="2890315" y="3574707"/>
            <a:ext cx="1342449" cy="2522622"/>
            <a:chOff x="2890315" y="3574707"/>
            <a:chExt cx="1342449" cy="2522622"/>
          </a:xfrm>
        </p:grpSpPr>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5"/>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6"/>
                  <a:stretch>
                    <a:fillRect r="-45122"/>
                  </a:stretch>
                </a:blipFill>
              </p:spPr>
              <p:txBody>
                <a:bodyPr/>
                <a:lstStyle/>
                <a:p>
                  <a:r>
                    <a:rPr lang="zh-CN" altLang="en-US">
                      <a:noFill/>
                    </a:rPr>
                    <a:t> </a:t>
                  </a:r>
                </a:p>
              </p:txBody>
            </p:sp>
          </mc:Fallback>
        </mc:AlternateContent>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7"/>
                  <a:stretch>
                    <a:fillRect r="-46341"/>
                  </a:stretch>
                </a:blipFill>
              </p:spPr>
              <p:txBody>
                <a:bodyPr/>
                <a:lstStyle/>
                <a:p>
                  <a:r>
                    <a:rPr lang="zh-CN" altLang="en-US">
                      <a:noFill/>
                    </a:rPr>
                    <a:t> </a:t>
                  </a:r>
                </a:p>
              </p:txBody>
            </p:sp>
          </mc:Fallback>
        </mc:AlternateContent>
      </p:grpSp>
      <p:grpSp>
        <p:nvGrpSpPr>
          <p:cNvPr id="40" name="组 39"/>
          <p:cNvGrpSpPr/>
          <p:nvPr/>
        </p:nvGrpSpPr>
        <p:grpSpPr>
          <a:xfrm>
            <a:off x="1339483" y="3468135"/>
            <a:ext cx="865893" cy="2629193"/>
            <a:chOff x="1339483" y="3468135"/>
            <a:chExt cx="865893" cy="2629193"/>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11"/>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2"/>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extLst/>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spid="_x0000_s377867" name="方程式" r:id="rId13" imgW="88560" imgH="164880" progId="Equation.3">
                  <p:embed/>
                </p:oleObj>
              </mc:Choice>
              <mc:Fallback>
                <p:oleObj name="方程式" r:id="rId13" imgW="88560" imgH="164880" progId="Equation.3">
                  <p:embed/>
                  <p:pic>
                    <p:nvPicPr>
                      <p:cNvPr id="0" name=""/>
                      <p:cNvPicPr>
                        <a:picLocks noChangeAspect="1" noChangeArrowheads="1"/>
                      </p:cNvPicPr>
                      <p:nvPr/>
                    </p:nvPicPr>
                    <p:blipFill>
                      <a:blip r:embed="rId14"/>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spid="_x0000_s377868" name="方程式" r:id="rId15" imgW="126720" imgH="164880" progId="Equation.3">
                  <p:embed/>
                </p:oleObj>
              </mc:Choice>
              <mc:Fallback>
                <p:oleObj name="方程式" r:id="rId15" imgW="126720" imgH="164880" progId="Equation.3">
                  <p:embed/>
                  <p:pic>
                    <p:nvPicPr>
                      <p:cNvPr id="0" name=""/>
                      <p:cNvPicPr>
                        <a:picLocks noChangeAspect="1" noChangeArrowheads="1"/>
                      </p:cNvPicPr>
                      <p:nvPr/>
                    </p:nvPicPr>
                    <p:blipFill>
                      <a:blip r:embed="rId16"/>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spid="_x0000_s377869" name="方程式" r:id="rId17" imgW="88560" imgH="164880" progId="Equation.3">
                  <p:embed/>
                </p:oleObj>
              </mc:Choice>
              <mc:Fallback>
                <p:oleObj name="方程式" r:id="rId17" imgW="88560" imgH="164880" progId="Equation.3">
                  <p:embed/>
                  <p:pic>
                    <p:nvPicPr>
                      <p:cNvPr id="0" name=""/>
                      <p:cNvPicPr>
                        <a:picLocks noChangeAspect="1" noChangeArrowheads="1"/>
                      </p:cNvPicPr>
                      <p:nvPr/>
                    </p:nvPicPr>
                    <p:blipFill>
                      <a:blip r:embed="rId18"/>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9"/>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20"/>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spid="_x0000_s377870" name="方程式" r:id="rId21" imgW="88560" imgH="164880" progId="Equation.3">
                  <p:embed/>
                </p:oleObj>
              </mc:Choice>
              <mc:Fallback>
                <p:oleObj name="方程式" r:id="rId21" imgW="88560" imgH="164880" progId="Equation.3">
                  <p:embed/>
                  <p:pic>
                    <p:nvPicPr>
                      <p:cNvPr id="0" name=""/>
                      <p:cNvPicPr>
                        <a:picLocks noChangeAspect="1" noChangeArrowheads="1"/>
                      </p:cNvPicPr>
                      <p:nvPr/>
                    </p:nvPicPr>
                    <p:blipFill>
                      <a:blip r:embed="rId14"/>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spid="_x0000_s377871" name="方程式" r:id="rId22" imgW="126720" imgH="164880" progId="Equation.3">
                  <p:embed/>
                </p:oleObj>
              </mc:Choice>
              <mc:Fallback>
                <p:oleObj name="方程式" r:id="rId22" imgW="126720" imgH="164880" progId="Equation.3">
                  <p:embed/>
                  <p:pic>
                    <p:nvPicPr>
                      <p:cNvPr id="0" name=""/>
                      <p:cNvPicPr>
                        <a:picLocks noChangeAspect="1" noChangeArrowheads="1"/>
                      </p:cNvPicPr>
                      <p:nvPr/>
                    </p:nvPicPr>
                    <p:blipFill>
                      <a:blip r:embed="rId16"/>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p:sp>
        <p:nvSpPr>
          <p:cNvPr id="114" name="object 9"/>
          <p:cNvSpPr/>
          <p:nvPr/>
        </p:nvSpPr>
        <p:spPr>
          <a:xfrm>
            <a:off x="6851408" y="3217164"/>
            <a:ext cx="651510" cy="905510"/>
          </a:xfrm>
          <a:custGeom>
            <a:avLst/>
            <a:gdLst/>
            <a:ahLst/>
            <a:cxnLst/>
            <a:rect l="l" t="t" r="r" b="b"/>
            <a:pathLst>
              <a:path w="651509" h="905510">
                <a:moveTo>
                  <a:pt x="601667" y="58237"/>
                </a:moveTo>
                <a:lnTo>
                  <a:pt x="0" y="897636"/>
                </a:lnTo>
                <a:lnTo>
                  <a:pt x="10413" y="905129"/>
                </a:lnTo>
                <a:lnTo>
                  <a:pt x="612019" y="65641"/>
                </a:lnTo>
                <a:lnTo>
                  <a:pt x="601667" y="58237"/>
                </a:lnTo>
                <a:close/>
              </a:path>
              <a:path w="651509" h="905510">
                <a:moveTo>
                  <a:pt x="643534" y="47878"/>
                </a:moveTo>
                <a:lnTo>
                  <a:pt x="609092" y="47878"/>
                </a:lnTo>
                <a:lnTo>
                  <a:pt x="619378" y="55372"/>
                </a:lnTo>
                <a:lnTo>
                  <a:pt x="612019" y="65641"/>
                </a:lnTo>
                <a:lnTo>
                  <a:pt x="637794" y="84074"/>
                </a:lnTo>
                <a:lnTo>
                  <a:pt x="643534" y="47878"/>
                </a:lnTo>
                <a:close/>
              </a:path>
              <a:path w="651509" h="905510">
                <a:moveTo>
                  <a:pt x="609092" y="47878"/>
                </a:moveTo>
                <a:lnTo>
                  <a:pt x="601667" y="58237"/>
                </a:lnTo>
                <a:lnTo>
                  <a:pt x="612019" y="65641"/>
                </a:lnTo>
                <a:lnTo>
                  <a:pt x="619378" y="55372"/>
                </a:lnTo>
                <a:lnTo>
                  <a:pt x="609092" y="47878"/>
                </a:lnTo>
                <a:close/>
              </a:path>
              <a:path w="651509" h="905510">
                <a:moveTo>
                  <a:pt x="651128" y="0"/>
                </a:moveTo>
                <a:lnTo>
                  <a:pt x="575818" y="39750"/>
                </a:lnTo>
                <a:lnTo>
                  <a:pt x="601667" y="58237"/>
                </a:lnTo>
                <a:lnTo>
                  <a:pt x="609092" y="47878"/>
                </a:lnTo>
                <a:lnTo>
                  <a:pt x="643534" y="47878"/>
                </a:lnTo>
                <a:lnTo>
                  <a:pt x="651128" y="0"/>
                </a:lnTo>
                <a:close/>
              </a:path>
            </a:pathLst>
          </a:custGeom>
          <a:solidFill>
            <a:srgbClr val="000000"/>
          </a:solidFill>
        </p:spPr>
        <p:txBody>
          <a:bodyPr wrap="square" lIns="0" tIns="0" rIns="0" bIns="0" rtlCol="0"/>
          <a:lstStyle/>
          <a:p>
            <a:endParaRPr/>
          </a:p>
        </p:txBody>
      </p:sp>
      <p:sp>
        <p:nvSpPr>
          <p:cNvPr id="115" name="object 10"/>
          <p:cNvSpPr/>
          <p:nvPr/>
        </p:nvSpPr>
        <p:spPr>
          <a:xfrm>
            <a:off x="6847344" y="3758184"/>
            <a:ext cx="643255" cy="381635"/>
          </a:xfrm>
          <a:custGeom>
            <a:avLst/>
            <a:gdLst/>
            <a:ahLst/>
            <a:cxnLst/>
            <a:rect l="l" t="t" r="r" b="b"/>
            <a:pathLst>
              <a:path w="643254" h="381635">
                <a:moveTo>
                  <a:pt x="574392" y="33096"/>
                </a:moveTo>
                <a:lnTo>
                  <a:pt x="0" y="370205"/>
                </a:lnTo>
                <a:lnTo>
                  <a:pt x="6350" y="381127"/>
                </a:lnTo>
                <a:lnTo>
                  <a:pt x="580828" y="44041"/>
                </a:lnTo>
                <a:lnTo>
                  <a:pt x="574392" y="33096"/>
                </a:lnTo>
                <a:close/>
              </a:path>
              <a:path w="643254" h="381635">
                <a:moveTo>
                  <a:pt x="625933" y="26670"/>
                </a:moveTo>
                <a:lnTo>
                  <a:pt x="585342" y="26670"/>
                </a:lnTo>
                <a:lnTo>
                  <a:pt x="591819" y="37592"/>
                </a:lnTo>
                <a:lnTo>
                  <a:pt x="580828" y="44041"/>
                </a:lnTo>
                <a:lnTo>
                  <a:pt x="596900" y="71374"/>
                </a:lnTo>
                <a:lnTo>
                  <a:pt x="625933" y="26670"/>
                </a:lnTo>
                <a:close/>
              </a:path>
              <a:path w="643254" h="381635">
                <a:moveTo>
                  <a:pt x="585342" y="26670"/>
                </a:moveTo>
                <a:lnTo>
                  <a:pt x="574392" y="33096"/>
                </a:lnTo>
                <a:lnTo>
                  <a:pt x="580828" y="44041"/>
                </a:lnTo>
                <a:lnTo>
                  <a:pt x="591819" y="37592"/>
                </a:lnTo>
                <a:lnTo>
                  <a:pt x="585342" y="26670"/>
                </a:lnTo>
                <a:close/>
              </a:path>
              <a:path w="643254" h="381635">
                <a:moveTo>
                  <a:pt x="643255" y="0"/>
                </a:moveTo>
                <a:lnTo>
                  <a:pt x="558291" y="5715"/>
                </a:lnTo>
                <a:lnTo>
                  <a:pt x="574392" y="33096"/>
                </a:lnTo>
                <a:lnTo>
                  <a:pt x="585342" y="26670"/>
                </a:lnTo>
                <a:lnTo>
                  <a:pt x="625933" y="26670"/>
                </a:lnTo>
                <a:lnTo>
                  <a:pt x="643255" y="0"/>
                </a:lnTo>
                <a:close/>
              </a:path>
            </a:pathLst>
          </a:custGeom>
          <a:solidFill>
            <a:srgbClr val="000000"/>
          </a:solidFill>
        </p:spPr>
        <p:txBody>
          <a:bodyPr wrap="square" lIns="0" tIns="0" rIns="0" bIns="0" rtlCol="0"/>
          <a:lstStyle/>
          <a:p>
            <a:endParaRPr/>
          </a:p>
        </p:txBody>
      </p:sp>
      <p:sp>
        <p:nvSpPr>
          <p:cNvPr id="133" name="object 11"/>
          <p:cNvSpPr/>
          <p:nvPr/>
        </p:nvSpPr>
        <p:spPr>
          <a:xfrm>
            <a:off x="6863981" y="4135373"/>
            <a:ext cx="698500" cy="439420"/>
          </a:xfrm>
          <a:custGeom>
            <a:avLst/>
            <a:gdLst/>
            <a:ahLst/>
            <a:cxnLst/>
            <a:rect l="l" t="t" r="r" b="b"/>
            <a:pathLst>
              <a:path w="698500" h="439420">
                <a:moveTo>
                  <a:pt x="629966" y="404131"/>
                </a:moveTo>
                <a:lnTo>
                  <a:pt x="613155" y="431038"/>
                </a:lnTo>
                <a:lnTo>
                  <a:pt x="697992" y="439165"/>
                </a:lnTo>
                <a:lnTo>
                  <a:pt x="680692" y="410844"/>
                </a:lnTo>
                <a:lnTo>
                  <a:pt x="640715" y="410844"/>
                </a:lnTo>
                <a:lnTo>
                  <a:pt x="629966" y="404131"/>
                </a:lnTo>
                <a:close/>
              </a:path>
              <a:path w="698500" h="439420">
                <a:moveTo>
                  <a:pt x="636704" y="393344"/>
                </a:moveTo>
                <a:lnTo>
                  <a:pt x="629966" y="404131"/>
                </a:lnTo>
                <a:lnTo>
                  <a:pt x="640715" y="410844"/>
                </a:lnTo>
                <a:lnTo>
                  <a:pt x="647446" y="400050"/>
                </a:lnTo>
                <a:lnTo>
                  <a:pt x="636704" y="393344"/>
                </a:lnTo>
                <a:close/>
              </a:path>
              <a:path w="698500" h="439420">
                <a:moveTo>
                  <a:pt x="653542" y="366394"/>
                </a:moveTo>
                <a:lnTo>
                  <a:pt x="636704" y="393344"/>
                </a:lnTo>
                <a:lnTo>
                  <a:pt x="647446" y="400050"/>
                </a:lnTo>
                <a:lnTo>
                  <a:pt x="640715" y="410844"/>
                </a:lnTo>
                <a:lnTo>
                  <a:pt x="680692" y="410844"/>
                </a:lnTo>
                <a:lnTo>
                  <a:pt x="653542" y="366394"/>
                </a:lnTo>
                <a:close/>
              </a:path>
              <a:path w="698500" h="439420">
                <a:moveTo>
                  <a:pt x="6603" y="0"/>
                </a:moveTo>
                <a:lnTo>
                  <a:pt x="0" y="10668"/>
                </a:lnTo>
                <a:lnTo>
                  <a:pt x="629966" y="404131"/>
                </a:lnTo>
                <a:lnTo>
                  <a:pt x="636704" y="393344"/>
                </a:lnTo>
                <a:lnTo>
                  <a:pt x="6603" y="0"/>
                </a:lnTo>
                <a:close/>
              </a:path>
            </a:pathLst>
          </a:custGeom>
          <a:solidFill>
            <a:srgbClr val="000000"/>
          </a:solidFill>
        </p:spPr>
        <p:txBody>
          <a:bodyPr wrap="square" lIns="0" tIns="0" rIns="0" bIns="0" rtlCol="0"/>
          <a:lstStyle/>
          <a:p>
            <a:endParaRPr/>
          </a:p>
        </p:txBody>
      </p:sp>
      <p:sp>
        <p:nvSpPr>
          <p:cNvPr id="137" name="object 12"/>
          <p:cNvSpPr/>
          <p:nvPr/>
        </p:nvSpPr>
        <p:spPr>
          <a:xfrm>
            <a:off x="8251456" y="3273171"/>
            <a:ext cx="735330" cy="799465"/>
          </a:xfrm>
          <a:custGeom>
            <a:avLst/>
            <a:gdLst/>
            <a:ahLst/>
            <a:cxnLst/>
            <a:rect l="l" t="t" r="r" b="b"/>
            <a:pathLst>
              <a:path w="735329" h="799464">
                <a:moveTo>
                  <a:pt x="19050" y="0"/>
                </a:moveTo>
                <a:lnTo>
                  <a:pt x="0" y="17525"/>
                </a:lnTo>
                <a:lnTo>
                  <a:pt x="17525" y="36575"/>
                </a:lnTo>
                <a:lnTo>
                  <a:pt x="36575" y="19050"/>
                </a:lnTo>
                <a:lnTo>
                  <a:pt x="19050" y="0"/>
                </a:lnTo>
                <a:close/>
              </a:path>
              <a:path w="735329" h="799464">
                <a:moveTo>
                  <a:pt x="54101" y="38226"/>
                </a:moveTo>
                <a:lnTo>
                  <a:pt x="35051" y="55752"/>
                </a:lnTo>
                <a:lnTo>
                  <a:pt x="52577" y="74802"/>
                </a:lnTo>
                <a:lnTo>
                  <a:pt x="71627" y="57276"/>
                </a:lnTo>
                <a:lnTo>
                  <a:pt x="54101" y="38226"/>
                </a:lnTo>
                <a:close/>
              </a:path>
              <a:path w="735329" h="799464">
                <a:moveTo>
                  <a:pt x="89153" y="76326"/>
                </a:moveTo>
                <a:lnTo>
                  <a:pt x="70103" y="93852"/>
                </a:lnTo>
                <a:lnTo>
                  <a:pt x="87502" y="112902"/>
                </a:lnTo>
                <a:lnTo>
                  <a:pt x="106679" y="95503"/>
                </a:lnTo>
                <a:lnTo>
                  <a:pt x="89153" y="76326"/>
                </a:lnTo>
                <a:close/>
              </a:path>
              <a:path w="735329" h="799464">
                <a:moveTo>
                  <a:pt x="124205" y="114553"/>
                </a:moveTo>
                <a:lnTo>
                  <a:pt x="105028" y="132079"/>
                </a:lnTo>
                <a:lnTo>
                  <a:pt x="122554" y="151129"/>
                </a:lnTo>
                <a:lnTo>
                  <a:pt x="141731" y="133603"/>
                </a:lnTo>
                <a:lnTo>
                  <a:pt x="124205" y="114553"/>
                </a:lnTo>
                <a:close/>
              </a:path>
              <a:path w="735329" h="799464">
                <a:moveTo>
                  <a:pt x="159257" y="152653"/>
                </a:moveTo>
                <a:lnTo>
                  <a:pt x="140080" y="170179"/>
                </a:lnTo>
                <a:lnTo>
                  <a:pt x="157606" y="189356"/>
                </a:lnTo>
                <a:lnTo>
                  <a:pt x="176783" y="171830"/>
                </a:lnTo>
                <a:lnTo>
                  <a:pt x="159257" y="152653"/>
                </a:lnTo>
                <a:close/>
              </a:path>
              <a:path w="735329" h="799464">
                <a:moveTo>
                  <a:pt x="194182" y="190880"/>
                </a:moveTo>
                <a:lnTo>
                  <a:pt x="175132" y="208406"/>
                </a:lnTo>
                <a:lnTo>
                  <a:pt x="192658" y="227456"/>
                </a:lnTo>
                <a:lnTo>
                  <a:pt x="211708" y="209930"/>
                </a:lnTo>
                <a:lnTo>
                  <a:pt x="194182" y="190880"/>
                </a:lnTo>
                <a:close/>
              </a:path>
              <a:path w="735329" h="799464">
                <a:moveTo>
                  <a:pt x="229234" y="229107"/>
                </a:moveTo>
                <a:lnTo>
                  <a:pt x="210184" y="246633"/>
                </a:lnTo>
                <a:lnTo>
                  <a:pt x="227710" y="265683"/>
                </a:lnTo>
                <a:lnTo>
                  <a:pt x="246760" y="248157"/>
                </a:lnTo>
                <a:lnTo>
                  <a:pt x="229234" y="229107"/>
                </a:lnTo>
                <a:close/>
              </a:path>
              <a:path w="735329" h="799464">
                <a:moveTo>
                  <a:pt x="264287" y="267207"/>
                </a:moveTo>
                <a:lnTo>
                  <a:pt x="245237" y="284733"/>
                </a:lnTo>
                <a:lnTo>
                  <a:pt x="262763" y="303783"/>
                </a:lnTo>
                <a:lnTo>
                  <a:pt x="281813" y="286384"/>
                </a:lnTo>
                <a:lnTo>
                  <a:pt x="264287" y="267207"/>
                </a:lnTo>
                <a:close/>
              </a:path>
              <a:path w="735329" h="799464">
                <a:moveTo>
                  <a:pt x="299339" y="305434"/>
                </a:moveTo>
                <a:lnTo>
                  <a:pt x="280289" y="322960"/>
                </a:lnTo>
                <a:lnTo>
                  <a:pt x="297815" y="342010"/>
                </a:lnTo>
                <a:lnTo>
                  <a:pt x="316865" y="324484"/>
                </a:lnTo>
                <a:lnTo>
                  <a:pt x="299339" y="305434"/>
                </a:lnTo>
                <a:close/>
              </a:path>
              <a:path w="735329" h="799464">
                <a:moveTo>
                  <a:pt x="334391" y="343534"/>
                </a:moveTo>
                <a:lnTo>
                  <a:pt x="315341" y="361060"/>
                </a:lnTo>
                <a:lnTo>
                  <a:pt x="332867" y="380237"/>
                </a:lnTo>
                <a:lnTo>
                  <a:pt x="351917" y="362711"/>
                </a:lnTo>
                <a:lnTo>
                  <a:pt x="334391" y="343534"/>
                </a:lnTo>
                <a:close/>
              </a:path>
              <a:path w="735329" h="799464">
                <a:moveTo>
                  <a:pt x="369443" y="381761"/>
                </a:moveTo>
                <a:lnTo>
                  <a:pt x="350266" y="399287"/>
                </a:lnTo>
                <a:lnTo>
                  <a:pt x="367792" y="418337"/>
                </a:lnTo>
                <a:lnTo>
                  <a:pt x="386969" y="400811"/>
                </a:lnTo>
                <a:lnTo>
                  <a:pt x="369443" y="381761"/>
                </a:lnTo>
                <a:close/>
              </a:path>
              <a:path w="735329" h="799464">
                <a:moveTo>
                  <a:pt x="404495" y="419988"/>
                </a:moveTo>
                <a:lnTo>
                  <a:pt x="385318" y="437514"/>
                </a:lnTo>
                <a:lnTo>
                  <a:pt x="402844" y="456564"/>
                </a:lnTo>
                <a:lnTo>
                  <a:pt x="422021" y="439038"/>
                </a:lnTo>
                <a:lnTo>
                  <a:pt x="404495" y="419988"/>
                </a:lnTo>
                <a:close/>
              </a:path>
              <a:path w="735329" h="799464">
                <a:moveTo>
                  <a:pt x="439420" y="458088"/>
                </a:moveTo>
                <a:lnTo>
                  <a:pt x="420370" y="475614"/>
                </a:lnTo>
                <a:lnTo>
                  <a:pt x="437896" y="494791"/>
                </a:lnTo>
                <a:lnTo>
                  <a:pt x="456946" y="477265"/>
                </a:lnTo>
                <a:lnTo>
                  <a:pt x="439420" y="458088"/>
                </a:lnTo>
                <a:close/>
              </a:path>
              <a:path w="735329" h="799464">
                <a:moveTo>
                  <a:pt x="474472" y="496315"/>
                </a:moveTo>
                <a:lnTo>
                  <a:pt x="455422" y="513841"/>
                </a:lnTo>
                <a:lnTo>
                  <a:pt x="472948" y="532891"/>
                </a:lnTo>
                <a:lnTo>
                  <a:pt x="491998" y="515365"/>
                </a:lnTo>
                <a:lnTo>
                  <a:pt x="474472" y="496315"/>
                </a:lnTo>
                <a:close/>
              </a:path>
              <a:path w="735329" h="799464">
                <a:moveTo>
                  <a:pt x="509524" y="534415"/>
                </a:moveTo>
                <a:lnTo>
                  <a:pt x="490474" y="551941"/>
                </a:lnTo>
                <a:lnTo>
                  <a:pt x="508000" y="571118"/>
                </a:lnTo>
                <a:lnTo>
                  <a:pt x="527050" y="553592"/>
                </a:lnTo>
                <a:lnTo>
                  <a:pt x="509524" y="534415"/>
                </a:lnTo>
                <a:close/>
              </a:path>
              <a:path w="735329" h="799464">
                <a:moveTo>
                  <a:pt x="544576" y="572642"/>
                </a:moveTo>
                <a:lnTo>
                  <a:pt x="525526" y="590168"/>
                </a:lnTo>
                <a:lnTo>
                  <a:pt x="543051" y="609218"/>
                </a:lnTo>
                <a:lnTo>
                  <a:pt x="562101" y="591692"/>
                </a:lnTo>
                <a:lnTo>
                  <a:pt x="544576" y="572642"/>
                </a:lnTo>
                <a:close/>
              </a:path>
              <a:path w="735329" h="799464">
                <a:moveTo>
                  <a:pt x="579627" y="610869"/>
                </a:moveTo>
                <a:lnTo>
                  <a:pt x="560577" y="628395"/>
                </a:lnTo>
                <a:lnTo>
                  <a:pt x="578103" y="647445"/>
                </a:lnTo>
                <a:lnTo>
                  <a:pt x="597153" y="629919"/>
                </a:lnTo>
                <a:lnTo>
                  <a:pt x="579627" y="610869"/>
                </a:lnTo>
                <a:close/>
              </a:path>
              <a:path w="735329" h="799464">
                <a:moveTo>
                  <a:pt x="614679" y="648969"/>
                </a:moveTo>
                <a:lnTo>
                  <a:pt x="595502" y="666495"/>
                </a:lnTo>
                <a:lnTo>
                  <a:pt x="613028" y="685672"/>
                </a:lnTo>
                <a:lnTo>
                  <a:pt x="632205" y="668146"/>
                </a:lnTo>
                <a:lnTo>
                  <a:pt x="614679" y="648969"/>
                </a:lnTo>
                <a:close/>
              </a:path>
              <a:path w="735329" h="799464">
                <a:moveTo>
                  <a:pt x="672684" y="750523"/>
                </a:moveTo>
                <a:lnTo>
                  <a:pt x="653542" y="768095"/>
                </a:lnTo>
                <a:lnTo>
                  <a:pt x="734822" y="799083"/>
                </a:lnTo>
                <a:lnTo>
                  <a:pt x="723623" y="760094"/>
                </a:lnTo>
                <a:lnTo>
                  <a:pt x="681481" y="760094"/>
                </a:lnTo>
                <a:lnTo>
                  <a:pt x="672684" y="750523"/>
                </a:lnTo>
                <a:close/>
              </a:path>
              <a:path w="735329" h="799464">
                <a:moveTo>
                  <a:pt x="691757" y="733015"/>
                </a:moveTo>
                <a:lnTo>
                  <a:pt x="672684" y="750523"/>
                </a:lnTo>
                <a:lnTo>
                  <a:pt x="681481" y="760094"/>
                </a:lnTo>
                <a:lnTo>
                  <a:pt x="700531" y="742568"/>
                </a:lnTo>
                <a:lnTo>
                  <a:pt x="691757" y="733015"/>
                </a:lnTo>
                <a:close/>
              </a:path>
              <a:path w="735329" h="799464">
                <a:moveTo>
                  <a:pt x="710819" y="715517"/>
                </a:moveTo>
                <a:lnTo>
                  <a:pt x="691757" y="733015"/>
                </a:lnTo>
                <a:lnTo>
                  <a:pt x="700531" y="742568"/>
                </a:lnTo>
                <a:lnTo>
                  <a:pt x="681481" y="760094"/>
                </a:lnTo>
                <a:lnTo>
                  <a:pt x="723623" y="760094"/>
                </a:lnTo>
                <a:lnTo>
                  <a:pt x="710819" y="715517"/>
                </a:lnTo>
                <a:close/>
              </a:path>
              <a:path w="735329" h="799464">
                <a:moveTo>
                  <a:pt x="684783" y="725423"/>
                </a:moveTo>
                <a:lnTo>
                  <a:pt x="665606" y="742822"/>
                </a:lnTo>
                <a:lnTo>
                  <a:pt x="672684" y="750523"/>
                </a:lnTo>
                <a:lnTo>
                  <a:pt x="691757" y="733015"/>
                </a:lnTo>
                <a:lnTo>
                  <a:pt x="684783" y="725423"/>
                </a:lnTo>
                <a:close/>
              </a:path>
              <a:path w="735329" h="799464">
                <a:moveTo>
                  <a:pt x="649731" y="687196"/>
                </a:moveTo>
                <a:lnTo>
                  <a:pt x="630554" y="704722"/>
                </a:lnTo>
                <a:lnTo>
                  <a:pt x="648080" y="723772"/>
                </a:lnTo>
                <a:lnTo>
                  <a:pt x="667257" y="706246"/>
                </a:lnTo>
                <a:lnTo>
                  <a:pt x="649731" y="687196"/>
                </a:lnTo>
                <a:close/>
              </a:path>
            </a:pathLst>
          </a:custGeom>
          <a:solidFill>
            <a:srgbClr val="000000"/>
          </a:solidFill>
        </p:spPr>
        <p:txBody>
          <a:bodyPr wrap="square" lIns="0" tIns="0" rIns="0" bIns="0" rtlCol="0"/>
          <a:lstStyle/>
          <a:p>
            <a:endParaRPr/>
          </a:p>
        </p:txBody>
      </p:sp>
      <p:sp>
        <p:nvSpPr>
          <p:cNvPr id="138" name="object 13"/>
          <p:cNvSpPr/>
          <p:nvPr/>
        </p:nvSpPr>
        <p:spPr>
          <a:xfrm>
            <a:off x="8257171" y="3817239"/>
            <a:ext cx="737870" cy="349250"/>
          </a:xfrm>
          <a:custGeom>
            <a:avLst/>
            <a:gdLst/>
            <a:ahLst/>
            <a:cxnLst/>
            <a:rect l="l" t="t" r="r" b="b"/>
            <a:pathLst>
              <a:path w="737870" h="349250">
                <a:moveTo>
                  <a:pt x="10667" y="0"/>
                </a:moveTo>
                <a:lnTo>
                  <a:pt x="0" y="23622"/>
                </a:lnTo>
                <a:lnTo>
                  <a:pt x="23494" y="34290"/>
                </a:lnTo>
                <a:lnTo>
                  <a:pt x="34289" y="10794"/>
                </a:lnTo>
                <a:lnTo>
                  <a:pt x="10667" y="0"/>
                </a:lnTo>
                <a:close/>
              </a:path>
              <a:path w="737870" h="349250">
                <a:moveTo>
                  <a:pt x="57911" y="21462"/>
                </a:moveTo>
                <a:lnTo>
                  <a:pt x="47116" y="45085"/>
                </a:lnTo>
                <a:lnTo>
                  <a:pt x="70611" y="55880"/>
                </a:lnTo>
                <a:lnTo>
                  <a:pt x="81406" y="32258"/>
                </a:lnTo>
                <a:lnTo>
                  <a:pt x="57911" y="21462"/>
                </a:lnTo>
                <a:close/>
              </a:path>
              <a:path w="737870" h="349250">
                <a:moveTo>
                  <a:pt x="105028" y="43053"/>
                </a:moveTo>
                <a:lnTo>
                  <a:pt x="94233" y="66548"/>
                </a:lnTo>
                <a:lnTo>
                  <a:pt x="117855" y="77343"/>
                </a:lnTo>
                <a:lnTo>
                  <a:pt x="128524" y="53721"/>
                </a:lnTo>
                <a:lnTo>
                  <a:pt x="105028" y="43053"/>
                </a:lnTo>
                <a:close/>
              </a:path>
              <a:path w="737870" h="349250">
                <a:moveTo>
                  <a:pt x="152145" y="64516"/>
                </a:moveTo>
                <a:lnTo>
                  <a:pt x="141350" y="88137"/>
                </a:lnTo>
                <a:lnTo>
                  <a:pt x="164973" y="98806"/>
                </a:lnTo>
                <a:lnTo>
                  <a:pt x="175767" y="75311"/>
                </a:lnTo>
                <a:lnTo>
                  <a:pt x="152145" y="64516"/>
                </a:lnTo>
                <a:close/>
              </a:path>
              <a:path w="737870" h="349250">
                <a:moveTo>
                  <a:pt x="199262" y="85979"/>
                </a:moveTo>
                <a:lnTo>
                  <a:pt x="188594" y="109600"/>
                </a:lnTo>
                <a:lnTo>
                  <a:pt x="212089" y="120396"/>
                </a:lnTo>
                <a:lnTo>
                  <a:pt x="222884" y="96774"/>
                </a:lnTo>
                <a:lnTo>
                  <a:pt x="199262" y="85979"/>
                </a:lnTo>
                <a:close/>
              </a:path>
              <a:path w="737870" h="349250">
                <a:moveTo>
                  <a:pt x="246379" y="107568"/>
                </a:moveTo>
                <a:lnTo>
                  <a:pt x="235711" y="131063"/>
                </a:lnTo>
                <a:lnTo>
                  <a:pt x="259206" y="141859"/>
                </a:lnTo>
                <a:lnTo>
                  <a:pt x="270001" y="118237"/>
                </a:lnTo>
                <a:lnTo>
                  <a:pt x="246379" y="107568"/>
                </a:lnTo>
                <a:close/>
              </a:path>
              <a:path w="737870" h="349250">
                <a:moveTo>
                  <a:pt x="293624" y="129031"/>
                </a:moveTo>
                <a:lnTo>
                  <a:pt x="282828" y="152527"/>
                </a:lnTo>
                <a:lnTo>
                  <a:pt x="306450" y="163322"/>
                </a:lnTo>
                <a:lnTo>
                  <a:pt x="317118" y="139827"/>
                </a:lnTo>
                <a:lnTo>
                  <a:pt x="293624" y="129031"/>
                </a:lnTo>
                <a:close/>
              </a:path>
              <a:path w="737870" h="349250">
                <a:moveTo>
                  <a:pt x="340740" y="150494"/>
                </a:moveTo>
                <a:lnTo>
                  <a:pt x="329945" y="174117"/>
                </a:lnTo>
                <a:lnTo>
                  <a:pt x="353567" y="184785"/>
                </a:lnTo>
                <a:lnTo>
                  <a:pt x="364235" y="161290"/>
                </a:lnTo>
                <a:lnTo>
                  <a:pt x="340740" y="150494"/>
                </a:lnTo>
                <a:close/>
              </a:path>
              <a:path w="737870" h="349250">
                <a:moveTo>
                  <a:pt x="387857" y="171958"/>
                </a:moveTo>
                <a:lnTo>
                  <a:pt x="377062" y="195580"/>
                </a:lnTo>
                <a:lnTo>
                  <a:pt x="400684" y="206375"/>
                </a:lnTo>
                <a:lnTo>
                  <a:pt x="411479" y="182753"/>
                </a:lnTo>
                <a:lnTo>
                  <a:pt x="387857" y="171958"/>
                </a:lnTo>
                <a:close/>
              </a:path>
              <a:path w="737870" h="349250">
                <a:moveTo>
                  <a:pt x="434975" y="193548"/>
                </a:moveTo>
                <a:lnTo>
                  <a:pt x="424306" y="217043"/>
                </a:lnTo>
                <a:lnTo>
                  <a:pt x="447801" y="227837"/>
                </a:lnTo>
                <a:lnTo>
                  <a:pt x="458597" y="204216"/>
                </a:lnTo>
                <a:lnTo>
                  <a:pt x="434975" y="193548"/>
                </a:lnTo>
                <a:close/>
              </a:path>
              <a:path w="737870" h="349250">
                <a:moveTo>
                  <a:pt x="482218" y="215011"/>
                </a:moveTo>
                <a:lnTo>
                  <a:pt x="471424" y="238633"/>
                </a:lnTo>
                <a:lnTo>
                  <a:pt x="494918" y="249300"/>
                </a:lnTo>
                <a:lnTo>
                  <a:pt x="505713" y="225806"/>
                </a:lnTo>
                <a:lnTo>
                  <a:pt x="482218" y="215011"/>
                </a:lnTo>
                <a:close/>
              </a:path>
              <a:path w="737870" h="349250">
                <a:moveTo>
                  <a:pt x="529335" y="236474"/>
                </a:moveTo>
                <a:lnTo>
                  <a:pt x="518540" y="260096"/>
                </a:lnTo>
                <a:lnTo>
                  <a:pt x="542162" y="270891"/>
                </a:lnTo>
                <a:lnTo>
                  <a:pt x="552830" y="247269"/>
                </a:lnTo>
                <a:lnTo>
                  <a:pt x="529335" y="236474"/>
                </a:lnTo>
                <a:close/>
              </a:path>
              <a:path w="737870" h="349250">
                <a:moveTo>
                  <a:pt x="576452" y="258063"/>
                </a:moveTo>
                <a:lnTo>
                  <a:pt x="565657" y="281559"/>
                </a:lnTo>
                <a:lnTo>
                  <a:pt x="589279" y="292354"/>
                </a:lnTo>
                <a:lnTo>
                  <a:pt x="600075" y="268731"/>
                </a:lnTo>
                <a:lnTo>
                  <a:pt x="576452" y="258063"/>
                </a:lnTo>
                <a:close/>
              </a:path>
              <a:path w="737870" h="349250">
                <a:moveTo>
                  <a:pt x="623569" y="279527"/>
                </a:moveTo>
                <a:lnTo>
                  <a:pt x="612901" y="303022"/>
                </a:lnTo>
                <a:lnTo>
                  <a:pt x="636397" y="313817"/>
                </a:lnTo>
                <a:lnTo>
                  <a:pt x="647191" y="290322"/>
                </a:lnTo>
                <a:lnTo>
                  <a:pt x="623569" y="279527"/>
                </a:lnTo>
                <a:close/>
              </a:path>
              <a:path w="737870" h="349250">
                <a:moveTo>
                  <a:pt x="661245" y="325165"/>
                </a:moveTo>
                <a:lnTo>
                  <a:pt x="650493" y="348742"/>
                </a:lnTo>
                <a:lnTo>
                  <a:pt x="737361" y="345567"/>
                </a:lnTo>
                <a:lnTo>
                  <a:pt x="725146" y="330454"/>
                </a:lnTo>
                <a:lnTo>
                  <a:pt x="672973" y="330454"/>
                </a:lnTo>
                <a:lnTo>
                  <a:pt x="661245" y="325165"/>
                </a:lnTo>
                <a:close/>
              </a:path>
              <a:path w="737870" h="349250">
                <a:moveTo>
                  <a:pt x="671997" y="301587"/>
                </a:moveTo>
                <a:lnTo>
                  <a:pt x="661245" y="325165"/>
                </a:lnTo>
                <a:lnTo>
                  <a:pt x="672973" y="330454"/>
                </a:lnTo>
                <a:lnTo>
                  <a:pt x="683767" y="306959"/>
                </a:lnTo>
                <a:lnTo>
                  <a:pt x="671997" y="301587"/>
                </a:lnTo>
                <a:close/>
              </a:path>
              <a:path w="737870" h="349250">
                <a:moveTo>
                  <a:pt x="682751" y="278003"/>
                </a:moveTo>
                <a:lnTo>
                  <a:pt x="671997" y="301587"/>
                </a:lnTo>
                <a:lnTo>
                  <a:pt x="683767" y="306959"/>
                </a:lnTo>
                <a:lnTo>
                  <a:pt x="672973" y="330454"/>
                </a:lnTo>
                <a:lnTo>
                  <a:pt x="725146" y="330454"/>
                </a:lnTo>
                <a:lnTo>
                  <a:pt x="682751" y="278003"/>
                </a:lnTo>
                <a:close/>
              </a:path>
              <a:path w="737870" h="349250">
                <a:moveTo>
                  <a:pt x="670686" y="300990"/>
                </a:moveTo>
                <a:lnTo>
                  <a:pt x="660018" y="324612"/>
                </a:lnTo>
                <a:lnTo>
                  <a:pt x="661245" y="325165"/>
                </a:lnTo>
                <a:lnTo>
                  <a:pt x="671997" y="301587"/>
                </a:lnTo>
                <a:lnTo>
                  <a:pt x="670686" y="300990"/>
                </a:lnTo>
                <a:close/>
              </a:path>
            </a:pathLst>
          </a:custGeom>
          <a:solidFill>
            <a:srgbClr val="000000"/>
          </a:solidFill>
        </p:spPr>
        <p:txBody>
          <a:bodyPr wrap="square" lIns="0" tIns="0" rIns="0" bIns="0" rtlCol="0"/>
          <a:lstStyle/>
          <a:p>
            <a:endParaRPr/>
          </a:p>
        </p:txBody>
      </p:sp>
      <p:sp>
        <p:nvSpPr>
          <p:cNvPr id="140" name="object 14"/>
          <p:cNvSpPr/>
          <p:nvPr/>
        </p:nvSpPr>
        <p:spPr>
          <a:xfrm>
            <a:off x="8188972" y="4188714"/>
            <a:ext cx="806450" cy="478155"/>
          </a:xfrm>
          <a:custGeom>
            <a:avLst/>
            <a:gdLst/>
            <a:ahLst/>
            <a:cxnLst/>
            <a:rect l="l" t="t" r="r" b="b"/>
            <a:pathLst>
              <a:path w="806450" h="478154">
                <a:moveTo>
                  <a:pt x="22351" y="442468"/>
                </a:moveTo>
                <a:lnTo>
                  <a:pt x="0" y="455549"/>
                </a:lnTo>
                <a:lnTo>
                  <a:pt x="12953" y="477900"/>
                </a:lnTo>
                <a:lnTo>
                  <a:pt x="35432" y="464819"/>
                </a:lnTo>
                <a:lnTo>
                  <a:pt x="22351" y="442468"/>
                </a:lnTo>
                <a:close/>
              </a:path>
              <a:path w="806450" h="478154">
                <a:moveTo>
                  <a:pt x="67055" y="416433"/>
                </a:moveTo>
                <a:lnTo>
                  <a:pt x="44703" y="429387"/>
                </a:lnTo>
                <a:lnTo>
                  <a:pt x="57784" y="451866"/>
                </a:lnTo>
                <a:lnTo>
                  <a:pt x="80136" y="438785"/>
                </a:lnTo>
                <a:lnTo>
                  <a:pt x="67055" y="416433"/>
                </a:lnTo>
                <a:close/>
              </a:path>
              <a:path w="806450" h="478154">
                <a:moveTo>
                  <a:pt x="111759" y="390271"/>
                </a:moveTo>
                <a:lnTo>
                  <a:pt x="89407" y="403352"/>
                </a:lnTo>
                <a:lnTo>
                  <a:pt x="102488" y="425704"/>
                </a:lnTo>
                <a:lnTo>
                  <a:pt x="124840" y="412623"/>
                </a:lnTo>
                <a:lnTo>
                  <a:pt x="111759" y="390271"/>
                </a:lnTo>
                <a:close/>
              </a:path>
              <a:path w="806450" h="478154">
                <a:moveTo>
                  <a:pt x="156590" y="364109"/>
                </a:moveTo>
                <a:lnTo>
                  <a:pt x="134238" y="377190"/>
                </a:lnTo>
                <a:lnTo>
                  <a:pt x="147192" y="399542"/>
                </a:lnTo>
                <a:lnTo>
                  <a:pt x="169672" y="386461"/>
                </a:lnTo>
                <a:lnTo>
                  <a:pt x="156590" y="364109"/>
                </a:lnTo>
                <a:close/>
              </a:path>
              <a:path w="806450" h="478154">
                <a:moveTo>
                  <a:pt x="201294" y="337947"/>
                </a:moveTo>
                <a:lnTo>
                  <a:pt x="178942" y="351028"/>
                </a:lnTo>
                <a:lnTo>
                  <a:pt x="192024" y="373380"/>
                </a:lnTo>
                <a:lnTo>
                  <a:pt x="214375" y="360425"/>
                </a:lnTo>
                <a:lnTo>
                  <a:pt x="201294" y="337947"/>
                </a:lnTo>
                <a:close/>
              </a:path>
              <a:path w="806450" h="478154">
                <a:moveTo>
                  <a:pt x="246125" y="311912"/>
                </a:moveTo>
                <a:lnTo>
                  <a:pt x="223647" y="324993"/>
                </a:lnTo>
                <a:lnTo>
                  <a:pt x="236727" y="347344"/>
                </a:lnTo>
                <a:lnTo>
                  <a:pt x="259079" y="334263"/>
                </a:lnTo>
                <a:lnTo>
                  <a:pt x="246125" y="311912"/>
                </a:lnTo>
                <a:close/>
              </a:path>
              <a:path w="806450" h="478154">
                <a:moveTo>
                  <a:pt x="290829" y="285750"/>
                </a:moveTo>
                <a:lnTo>
                  <a:pt x="268477" y="298831"/>
                </a:lnTo>
                <a:lnTo>
                  <a:pt x="281558" y="321183"/>
                </a:lnTo>
                <a:lnTo>
                  <a:pt x="303910" y="308102"/>
                </a:lnTo>
                <a:lnTo>
                  <a:pt x="290829" y="285750"/>
                </a:lnTo>
                <a:close/>
              </a:path>
              <a:path w="806450" h="478154">
                <a:moveTo>
                  <a:pt x="335533" y="259587"/>
                </a:moveTo>
                <a:lnTo>
                  <a:pt x="313181" y="272669"/>
                </a:lnTo>
                <a:lnTo>
                  <a:pt x="326262" y="295021"/>
                </a:lnTo>
                <a:lnTo>
                  <a:pt x="348614" y="282067"/>
                </a:lnTo>
                <a:lnTo>
                  <a:pt x="335533" y="259587"/>
                </a:lnTo>
                <a:close/>
              </a:path>
              <a:path w="806450" h="478154">
                <a:moveTo>
                  <a:pt x="380364" y="233553"/>
                </a:moveTo>
                <a:lnTo>
                  <a:pt x="357885" y="246634"/>
                </a:lnTo>
                <a:lnTo>
                  <a:pt x="370966" y="268986"/>
                </a:lnTo>
                <a:lnTo>
                  <a:pt x="393318" y="255905"/>
                </a:lnTo>
                <a:lnTo>
                  <a:pt x="380364" y="233553"/>
                </a:lnTo>
                <a:close/>
              </a:path>
              <a:path w="806450" h="478154">
                <a:moveTo>
                  <a:pt x="425068" y="207391"/>
                </a:moveTo>
                <a:lnTo>
                  <a:pt x="402716" y="220472"/>
                </a:lnTo>
                <a:lnTo>
                  <a:pt x="415798" y="242824"/>
                </a:lnTo>
                <a:lnTo>
                  <a:pt x="438150" y="229743"/>
                </a:lnTo>
                <a:lnTo>
                  <a:pt x="425068" y="207391"/>
                </a:lnTo>
                <a:close/>
              </a:path>
              <a:path w="806450" h="478154">
                <a:moveTo>
                  <a:pt x="469773" y="181229"/>
                </a:moveTo>
                <a:lnTo>
                  <a:pt x="447421" y="194310"/>
                </a:lnTo>
                <a:lnTo>
                  <a:pt x="460501" y="216662"/>
                </a:lnTo>
                <a:lnTo>
                  <a:pt x="482853" y="203581"/>
                </a:lnTo>
                <a:lnTo>
                  <a:pt x="469773" y="181229"/>
                </a:lnTo>
                <a:close/>
              </a:path>
              <a:path w="806450" h="478154">
                <a:moveTo>
                  <a:pt x="514603" y="155194"/>
                </a:moveTo>
                <a:lnTo>
                  <a:pt x="492125" y="168148"/>
                </a:lnTo>
                <a:lnTo>
                  <a:pt x="505205" y="190627"/>
                </a:lnTo>
                <a:lnTo>
                  <a:pt x="527684" y="177546"/>
                </a:lnTo>
                <a:lnTo>
                  <a:pt x="514603" y="155194"/>
                </a:lnTo>
                <a:close/>
              </a:path>
              <a:path w="806450" h="478154">
                <a:moveTo>
                  <a:pt x="559307" y="129031"/>
                </a:moveTo>
                <a:lnTo>
                  <a:pt x="536955" y="142112"/>
                </a:lnTo>
                <a:lnTo>
                  <a:pt x="550036" y="164465"/>
                </a:lnTo>
                <a:lnTo>
                  <a:pt x="572388" y="151384"/>
                </a:lnTo>
                <a:lnTo>
                  <a:pt x="559307" y="129031"/>
                </a:lnTo>
                <a:close/>
              </a:path>
              <a:path w="806450" h="478154">
                <a:moveTo>
                  <a:pt x="604011" y="102869"/>
                </a:moveTo>
                <a:lnTo>
                  <a:pt x="581659" y="115950"/>
                </a:lnTo>
                <a:lnTo>
                  <a:pt x="594740" y="138303"/>
                </a:lnTo>
                <a:lnTo>
                  <a:pt x="617092" y="125222"/>
                </a:lnTo>
                <a:lnTo>
                  <a:pt x="604011" y="102869"/>
                </a:lnTo>
                <a:close/>
              </a:path>
              <a:path w="806450" h="478154">
                <a:moveTo>
                  <a:pt x="648842" y="76835"/>
                </a:moveTo>
                <a:lnTo>
                  <a:pt x="626490" y="89788"/>
                </a:lnTo>
                <a:lnTo>
                  <a:pt x="639444" y="112268"/>
                </a:lnTo>
                <a:lnTo>
                  <a:pt x="661924" y="99187"/>
                </a:lnTo>
                <a:lnTo>
                  <a:pt x="648842" y="76835"/>
                </a:lnTo>
                <a:close/>
              </a:path>
              <a:path w="806450" h="478154">
                <a:moveTo>
                  <a:pt x="693547" y="50673"/>
                </a:moveTo>
                <a:lnTo>
                  <a:pt x="671194" y="63754"/>
                </a:lnTo>
                <a:lnTo>
                  <a:pt x="684276" y="86106"/>
                </a:lnTo>
                <a:lnTo>
                  <a:pt x="706627" y="73025"/>
                </a:lnTo>
                <a:lnTo>
                  <a:pt x="693547" y="50673"/>
                </a:lnTo>
                <a:close/>
              </a:path>
              <a:path w="806450" h="478154">
                <a:moveTo>
                  <a:pt x="790027" y="24511"/>
                </a:moveTo>
                <a:lnTo>
                  <a:pt x="738251" y="24511"/>
                </a:lnTo>
                <a:lnTo>
                  <a:pt x="751331" y="46862"/>
                </a:lnTo>
                <a:lnTo>
                  <a:pt x="745385" y="50342"/>
                </a:lnTo>
                <a:lnTo>
                  <a:pt x="758443" y="72771"/>
                </a:lnTo>
                <a:lnTo>
                  <a:pt x="790027" y="24511"/>
                </a:lnTo>
                <a:close/>
              </a:path>
              <a:path w="806450" h="478154">
                <a:moveTo>
                  <a:pt x="732354" y="27961"/>
                </a:moveTo>
                <a:lnTo>
                  <a:pt x="715899" y="37592"/>
                </a:lnTo>
                <a:lnTo>
                  <a:pt x="728979" y="59943"/>
                </a:lnTo>
                <a:lnTo>
                  <a:pt x="745385" y="50342"/>
                </a:lnTo>
                <a:lnTo>
                  <a:pt x="732354" y="27961"/>
                </a:lnTo>
                <a:close/>
              </a:path>
              <a:path w="806450" h="478154">
                <a:moveTo>
                  <a:pt x="738251" y="24511"/>
                </a:moveTo>
                <a:lnTo>
                  <a:pt x="732354" y="27961"/>
                </a:lnTo>
                <a:lnTo>
                  <a:pt x="745385" y="50342"/>
                </a:lnTo>
                <a:lnTo>
                  <a:pt x="751331" y="46862"/>
                </a:lnTo>
                <a:lnTo>
                  <a:pt x="738251" y="24511"/>
                </a:lnTo>
                <a:close/>
              </a:path>
              <a:path w="806450" h="478154">
                <a:moveTo>
                  <a:pt x="806068" y="0"/>
                </a:moveTo>
                <a:lnTo>
                  <a:pt x="719327" y="5587"/>
                </a:lnTo>
                <a:lnTo>
                  <a:pt x="732354" y="27961"/>
                </a:lnTo>
                <a:lnTo>
                  <a:pt x="738251" y="24511"/>
                </a:lnTo>
                <a:lnTo>
                  <a:pt x="790027" y="24511"/>
                </a:lnTo>
                <a:lnTo>
                  <a:pt x="806068" y="0"/>
                </a:lnTo>
                <a:close/>
              </a:path>
            </a:pathLst>
          </a:custGeom>
          <a:solidFill>
            <a:srgbClr val="000000"/>
          </a:solidFill>
        </p:spPr>
        <p:txBody>
          <a:bodyPr wrap="square" lIns="0" tIns="0" rIns="0" bIns="0" rtlCol="0"/>
          <a:lstStyle/>
          <a:p>
            <a:endParaRPr/>
          </a:p>
        </p:txBody>
      </p:sp>
      <p:sp>
        <p:nvSpPr>
          <p:cNvPr id="155" name="object 28"/>
          <p:cNvSpPr txBox="1"/>
          <p:nvPr/>
        </p:nvSpPr>
        <p:spPr>
          <a:xfrm>
            <a:off x="7716150" y="4057269"/>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56" name="object 29"/>
          <p:cNvSpPr txBox="1"/>
          <p:nvPr/>
        </p:nvSpPr>
        <p:spPr>
          <a:xfrm>
            <a:off x="7728088" y="4828159"/>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mc:AlternateContent xmlns:mc="http://schemas.openxmlformats.org/markup-compatibility/2006" xmlns:a14="http://schemas.microsoft.com/office/drawing/2010/main">
        <mc:Choice Requires="a14">
          <p:sp>
            <p:nvSpPr>
              <p:cNvPr id="4" name="文本框 3"/>
              <p:cNvSpPr txBox="1"/>
              <p:nvPr/>
            </p:nvSpPr>
            <p:spPr>
              <a:xfrm>
                <a:off x="5395605" y="2520836"/>
                <a:ext cx="1612173" cy="890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m:rPr>
                              <m:nor/>
                            </m:rPr>
                            <a:rPr lang="mr-IN" altLang="zh-CN" sz="2400" spc="-20" dirty="0" smtClean="0">
                              <a:latin typeface="Cambria Math" charset="0"/>
                              <a:ea typeface="Cambria Math" charset="0"/>
                              <a:cs typeface="Cambria Math" charset="0"/>
                            </a:rPr>
                            <m:t>∂</m:t>
                          </m:r>
                          <m:sSubSup>
                            <m:sSubSupPr>
                              <m:ctrlPr>
                                <a:rPr lang="en-US" altLang="zh-CN" sz="2400" i="1" spc="-20" dirty="0" smtClean="0">
                                  <a:latin typeface="Cambria Math"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𝑖</m:t>
                              </m:r>
                            </m:sub>
                            <m:sup>
                              <m:r>
                                <a:rPr lang="en-US" altLang="zh-CN" sz="2400" b="0" i="1" spc="-20" dirty="0" smtClean="0">
                                  <a:latin typeface="Cambria Math" charset="0"/>
                                  <a:ea typeface="Cambria Math" charset="0"/>
                                  <a:cs typeface="Cambria Math" charset="0"/>
                                </a:rPr>
                                <m:t>(</m:t>
                              </m:r>
                              <m:r>
                                <a:rPr lang="en-US" altLang="zh-CN" sz="2400" b="0" i="1" spc="-20" dirty="0" smtClean="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m:t>
                              </m:r>
                            </m:sup>
                          </m:sSubSup>
                          <m:r>
                            <m:rPr>
                              <m:nor/>
                            </m:rPr>
                            <a:rPr lang="mr-IN" altLang="zh-CN" sz="2400" dirty="0">
                              <a:latin typeface="Cambria Math" charset="0"/>
                              <a:ea typeface="Cambria Math" charset="0"/>
                              <a:cs typeface="Cambria Math" charset="0"/>
                            </a:rPr>
                            <m:t> </m:t>
                          </m:r>
                        </m:den>
                      </m:f>
                    </m:oMath>
                  </m:oMathPara>
                </a14:m>
                <a:endParaRPr kumimoji="1" lang="zh-CN" altLang="en-US" sz="2400" dirty="0">
                  <a:latin typeface="Cambria Math" charset="0"/>
                  <a:ea typeface="Cambria Math" charset="0"/>
                  <a:cs typeface="Cambria Math"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395605" y="2520836"/>
                <a:ext cx="1612173" cy="890372"/>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04358" y="3884301"/>
                <a:ext cx="196111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r>
                        <a:rPr kumimoji="1" lang="is-IS"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5004358" y="3884301"/>
                <a:ext cx="1961114" cy="562462"/>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516476" y="2849352"/>
                <a:ext cx="1178721" cy="5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1</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516476" y="2849352"/>
                <a:ext cx="1178721" cy="553613"/>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矩形 165"/>
              <p:cNvSpPr/>
              <p:nvPr/>
            </p:nvSpPr>
            <p:spPr>
              <a:xfrm>
                <a:off x="7490599" y="4303956"/>
                <a:ext cx="1178721"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𝑘</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6" name="矩形 165"/>
              <p:cNvSpPr>
                <a:spLocks noRot="1" noChangeAspect="1" noMove="1" noResize="1" noEditPoints="1" noAdjustHandles="1" noChangeArrowheads="1" noChangeShapeType="1" noTextEdit="1"/>
              </p:cNvSpPr>
              <p:nvPr/>
            </p:nvSpPr>
            <p:spPr>
              <a:xfrm>
                <a:off x="7490599" y="4303956"/>
                <a:ext cx="1178721" cy="559769"/>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7475902" y="3486405"/>
                <a:ext cx="117872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7" name="矩形 166"/>
              <p:cNvSpPr>
                <a:spLocks noRot="1" noChangeAspect="1" noMove="1" noResize="1" noEditPoints="1" noAdjustHandles="1" noChangeArrowheads="1" noChangeShapeType="1" noTextEdit="1"/>
              </p:cNvSpPr>
              <p:nvPr/>
            </p:nvSpPr>
            <p:spPr>
              <a:xfrm>
                <a:off x="7475902" y="3486405"/>
                <a:ext cx="1178721" cy="553998"/>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9008488" y="3943716"/>
                <a:ext cx="5728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9008488" y="3943716"/>
                <a:ext cx="572883" cy="369332"/>
              </a:xfrm>
              <a:prstGeom prst="rect">
                <a:avLst/>
              </a:prstGeom>
              <a:blipFill rotWithShape="0">
                <a:blip r:embed="rId28"/>
                <a:stretch>
                  <a:fillRect b="-29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621020" y="5039725"/>
                <a:ext cx="5170454" cy="10958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kumimoji="1" lang="mr-IN" altLang="zh-CN" sz="2400" i="1">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r>
                            <m:rPr>
                              <m:nor/>
                            </m:rPr>
                            <a:rPr lang="mr-IN" altLang="zh-CN" sz="2400" dirty="0">
                              <a:latin typeface="Cambria Math" charset="0"/>
                              <a:ea typeface="Cambria Math" charset="0"/>
                              <a:cs typeface="Cambria Math" charset="0"/>
                            </a:rPr>
                            <m:t> </m:t>
                          </m:r>
                        </m:den>
                      </m:f>
                      <m:r>
                        <a:rPr lang="en-US" altLang="zh-CN" sz="2400" b="0" i="1" dirty="0" smtClean="0">
                          <a:latin typeface="Cambria Math" charset="0"/>
                          <a:ea typeface="Cambria Math" charset="0"/>
                          <a:cs typeface="Cambria Math" charset="0"/>
                        </a:rPr>
                        <m:t>=</m:t>
                      </m:r>
                      <m:f>
                        <m:fPr>
                          <m:ctrlPr>
                            <a:rPr lang="mr-IN" altLang="zh-CN" sz="2400" b="0" i="1" dirty="0" smtClean="0">
                              <a:latin typeface="Cambria Math" charset="0"/>
                              <a:ea typeface="Cambria Math" charset="0"/>
                              <a:cs typeface="Cambria Math" charset="0"/>
                            </a:rPr>
                          </m:ctrlPr>
                        </m:fPr>
                        <m:num>
                          <m:r>
                            <m:rPr>
                              <m:nor/>
                            </m:rPr>
                            <a:rPr lang="mr-IN" altLang="zh-CN" sz="2400" spc="-20" dirty="0" smtClean="0">
                              <a:latin typeface="Cambria Math" charset="0"/>
                              <a:ea typeface="Cambria Math" charset="0"/>
                              <a:cs typeface="Cambria Math" charset="0"/>
                            </a:rPr>
                            <m:t>∂</m:t>
                          </m:r>
                          <m:sSubSup>
                            <m:sSubSupPr>
                              <m:ctrlPr>
                                <a:rPr lang="en-US" altLang="zh-CN" sz="2400" i="1" spc="-20" dirty="0" smtClean="0">
                                  <a:latin typeface="Cambria Math"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𝑎</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den>
                      </m:f>
                      <m:nary>
                        <m:naryPr>
                          <m:chr m:val="∑"/>
                          <m:supHide m:val="on"/>
                          <m:ctrlPr>
                            <a:rPr lang="mr-IN" altLang="zh-CN" sz="2400" b="0" i="1" dirty="0" smtClean="0">
                              <a:latin typeface="Cambria Math" charset="0"/>
                              <a:ea typeface="Cambria Math" charset="0"/>
                              <a:cs typeface="Cambria Math" charset="0"/>
                            </a:rPr>
                          </m:ctrlPr>
                        </m:naryPr>
                        <m:sub>
                          <m:r>
                            <m:rPr>
                              <m:brk m:alnAt="7"/>
                            </m:rPr>
                            <a:rPr lang="en-US" altLang="zh-CN" sz="2400" b="0" i="1" dirty="0" smtClean="0">
                              <a:latin typeface="Cambria Math" charset="0"/>
                              <a:ea typeface="Cambria Math" charset="0"/>
                              <a:cs typeface="Cambria Math" charset="0"/>
                            </a:rPr>
                            <m:t>𝑘</m:t>
                          </m:r>
                        </m:sub>
                        <m:sup/>
                        <m:e>
                          <m:f>
                            <m:fPr>
                              <m:ctrlPr>
                                <a:rPr lang="mr-IN" altLang="zh-CN" sz="2400" b="0" i="1" dirty="0" smtClean="0">
                                  <a:latin typeface="Cambria Math" charset="0"/>
                                  <a:ea typeface="Cambria Math" charset="0"/>
                                  <a:cs typeface="Cambria Math" charset="0"/>
                                </a:rPr>
                              </m:ctrlPr>
                            </m:fPr>
                            <m:num>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𝑎</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den>
                          </m:f>
                          <m:f>
                            <m:fPr>
                              <m:ctrlPr>
                                <a:rPr lang="mr-IN" altLang="zh-CN" sz="2400" b="0" i="1" dirty="0" smtClean="0">
                                  <a:latin typeface="Cambria Math" charset="0"/>
                                  <a:ea typeface="Cambria Math" charset="0"/>
                                  <a:cs typeface="Cambria Math" charset="0"/>
                                </a:rPr>
                              </m:ctrlPr>
                            </m:fPr>
                            <m:num>
                              <m:r>
                                <a:rPr lang="mr-IN" altLang="zh-CN" sz="2400" b="0" i="1" dirty="0" smtClean="0">
                                  <a:latin typeface="Cambria Math" charset="0"/>
                                  <a:ea typeface="Cambria Math" charset="0"/>
                                  <a:cs typeface="Cambria Math" charset="0"/>
                                </a:rPr>
                                <m:t>𝜕</m:t>
                              </m:r>
                              <m:r>
                                <a:rPr lang="en-US" altLang="zh-CN" sz="2400" b="0" i="1" dirty="0" smtClean="0">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den>
                          </m:f>
                        </m:e>
                      </m:nary>
                    </m:oMath>
                  </m:oMathPara>
                </a14:m>
                <a:endParaRPr kumimoji="1" lang="zh-CN" altLang="en-US" sz="2400" dirty="0">
                  <a:latin typeface="Cambria Math" charset="0"/>
                  <a:ea typeface="Cambria Math" charset="0"/>
                  <a:cs typeface="Cambria Math"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4621020" y="5039725"/>
                <a:ext cx="5170454" cy="1095813"/>
              </a:xfrm>
              <a:prstGeom prst="rect">
                <a:avLst/>
              </a:prstGeom>
              <a:blipFill rotWithShape="0">
                <a:blip r:embed="rId29"/>
                <a:stretch>
                  <a:fillRect/>
                </a:stretch>
              </a:blipFill>
            </p:spPr>
            <p:txBody>
              <a:bodyPr/>
              <a:lstStyle/>
              <a:p>
                <a:r>
                  <a:rPr lang="zh-CN" altLang="en-US">
                    <a:noFill/>
                  </a:rPr>
                  <a:t> </a:t>
                </a:r>
              </a:p>
            </p:txBody>
          </p:sp>
        </mc:Fallback>
      </mc:AlternateContent>
      <p:cxnSp>
        <p:nvCxnSpPr>
          <p:cNvPr id="36" name="直线箭头连接符 35"/>
          <p:cNvCxnSpPr>
            <a:stCxn id="33" idx="3"/>
          </p:cNvCxnSpPr>
          <p:nvPr/>
        </p:nvCxnSpPr>
        <p:spPr bwMode="auto">
          <a:xfrm>
            <a:off x="9791474" y="5587632"/>
            <a:ext cx="544017" cy="11094"/>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文本框 37"/>
              <p:cNvSpPr txBox="1"/>
              <p:nvPr/>
            </p:nvSpPr>
            <p:spPr>
              <a:xfrm>
                <a:off x="10335491" y="5332397"/>
                <a:ext cx="830420"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0335491" y="5332397"/>
                <a:ext cx="830420" cy="467436"/>
              </a:xfrm>
              <a:prstGeom prst="rect">
                <a:avLst/>
              </a:prstGeom>
              <a:blipFill rotWithShape="0">
                <a:blip r:embed="rId30"/>
                <a:stretch>
                  <a:fillRect b="-1316"/>
                </a:stretch>
              </a:blipFill>
            </p:spPr>
            <p:txBody>
              <a:bodyPr/>
              <a:lstStyle/>
              <a:p>
                <a:r>
                  <a:rPr lang="zh-CN" altLang="en-US">
                    <a:noFill/>
                  </a:rPr>
                  <a:t> </a:t>
                </a:r>
              </a:p>
            </p:txBody>
          </p:sp>
        </mc:Fallback>
      </mc:AlternateContent>
      <p:sp>
        <p:nvSpPr>
          <p:cNvPr id="39" name="矩形 38"/>
          <p:cNvSpPr/>
          <p:nvPr/>
        </p:nvSpPr>
        <p:spPr bwMode="auto">
          <a:xfrm>
            <a:off x="8718936" y="5099304"/>
            <a:ext cx="929337" cy="1036234"/>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3" name="矩形 72"/>
          <p:cNvSpPr/>
          <p:nvPr/>
        </p:nvSpPr>
        <p:spPr bwMode="auto">
          <a:xfrm>
            <a:off x="5674287" y="1539654"/>
            <a:ext cx="4661203" cy="47012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8857604" y="2744159"/>
                <a:ext cx="3283335"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solidFill>
                                <a:schemeClr val="tx1"/>
                              </a:solidFill>
                              <a:latin typeface="Cambria Math" charset="0"/>
                            </a:rPr>
                          </m:ctrlPr>
                        </m:sSupPr>
                        <m:e>
                          <m:r>
                            <a:rPr kumimoji="1" lang="en-US" altLang="zh-CN" sz="2000" b="1" i="1">
                              <a:solidFill>
                                <a:schemeClr val="tx1"/>
                              </a:solidFill>
                              <a:latin typeface="Cambria Math" charset="0"/>
                            </a:rPr>
                            <m:t>𝒛</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b="0" i="1" smtClean="0">
                              <a:solidFill>
                                <a:schemeClr val="tx1"/>
                              </a:solidFill>
                              <a:latin typeface="Cambria Math" charset="0"/>
                            </a:rPr>
                            <m:t>+1</m:t>
                          </m:r>
                          <m:r>
                            <a:rPr kumimoji="1" lang="en-US" altLang="zh-CN" sz="2000" i="1">
                              <a:solidFill>
                                <a:schemeClr val="tx1"/>
                              </a:solidFill>
                              <a:latin typeface="Cambria Math" charset="0"/>
                            </a:rPr>
                            <m:t>)</m:t>
                          </m:r>
                        </m:sup>
                      </m:sSup>
                      <m:r>
                        <a:rPr kumimoji="1" lang="en-US" altLang="zh-CN" sz="2000" i="1">
                          <a:solidFill>
                            <a:schemeClr val="tx1"/>
                          </a:solidFill>
                          <a:latin typeface="Cambria Math" charset="0"/>
                        </a:rPr>
                        <m:t>=</m:t>
                      </m:r>
                      <m:sSup>
                        <m:sSupPr>
                          <m:ctrlPr>
                            <a:rPr kumimoji="1" lang="mr-IN" altLang="zh-CN" sz="2000" i="1">
                              <a:solidFill>
                                <a:schemeClr val="tx1"/>
                              </a:solidFill>
                              <a:latin typeface="Cambria Math" charset="0"/>
                              <a:ea typeface="Cambria Math" charset="0"/>
                              <a:cs typeface="Cambria Math" charset="0"/>
                            </a:rPr>
                          </m:ctrlPr>
                        </m:sSupPr>
                        <m:e>
                          <m:r>
                            <a:rPr kumimoji="1" lang="en-US" altLang="zh-CN" sz="2000" b="1">
                              <a:solidFill>
                                <a:schemeClr val="tx1"/>
                              </a:solidFill>
                              <a:latin typeface="Cambria Math" charset="0"/>
                              <a:ea typeface="Cambria Math" charset="0"/>
                              <a:cs typeface="Cambria Math" charset="0"/>
                            </a:rPr>
                            <m:t>𝐖</m:t>
                          </m:r>
                        </m:e>
                        <m:sup>
                          <m:r>
                            <a:rPr kumimoji="1" lang="en-US" altLang="zh-CN" sz="2000" i="1">
                              <a:solidFill>
                                <a:schemeClr val="tx1"/>
                              </a:solidFill>
                              <a:latin typeface="Cambria Math" charset="0"/>
                              <a:ea typeface="Cambria Math" charset="0"/>
                              <a:cs typeface="Cambria Math" charset="0"/>
                            </a:rPr>
                            <m:t>(</m:t>
                          </m:r>
                          <m:r>
                            <a:rPr kumimoji="1" lang="en-US" altLang="zh-CN" sz="2000" i="1">
                              <a:solidFill>
                                <a:schemeClr val="tx1"/>
                              </a:solidFill>
                              <a:latin typeface="Cambria Math" charset="0"/>
                              <a:ea typeface="Cambria Math" charset="0"/>
                              <a:cs typeface="Cambria Math" charset="0"/>
                            </a:rPr>
                            <m:t>𝑙</m:t>
                          </m:r>
                          <m:r>
                            <a:rPr kumimoji="1" lang="en-US" altLang="zh-CN" sz="2000" b="0" i="1" smtClean="0">
                              <a:solidFill>
                                <a:schemeClr val="tx1"/>
                              </a:solidFill>
                              <a:latin typeface="Cambria Math" charset="0"/>
                              <a:ea typeface="Cambria Math" charset="0"/>
                              <a:cs typeface="Cambria Math" charset="0"/>
                            </a:rPr>
                            <m:t>+1</m:t>
                          </m:r>
                          <m:r>
                            <a:rPr kumimoji="1" lang="en-US" altLang="zh-CN" sz="2000" i="1">
                              <a:solidFill>
                                <a:schemeClr val="tx1"/>
                              </a:solidFill>
                              <a:latin typeface="Cambria Math" charset="0"/>
                              <a:ea typeface="Cambria Math" charset="0"/>
                              <a:cs typeface="Cambria Math" charset="0"/>
                            </a:rPr>
                            <m:t>)</m:t>
                          </m:r>
                        </m:sup>
                      </m:sSup>
                      <m:sSup>
                        <m:sSupPr>
                          <m:ctrlPr>
                            <a:rPr kumimoji="1" lang="en-US" altLang="zh-CN" sz="2000" i="1">
                              <a:solidFill>
                                <a:schemeClr val="tx1"/>
                              </a:solidFill>
                              <a:latin typeface="Cambria Math" charset="0"/>
                            </a:rPr>
                          </m:ctrlPr>
                        </m:sSupPr>
                        <m:e>
                          <m:r>
                            <a:rPr kumimoji="1" lang="en-US" altLang="zh-CN" sz="2000" b="1" i="1">
                              <a:solidFill>
                                <a:schemeClr val="tx1"/>
                              </a:solidFill>
                              <a:latin typeface="Cambria Math" charset="0"/>
                            </a:rPr>
                            <m:t>𝒂</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i="1">
                              <a:solidFill>
                                <a:schemeClr val="tx1"/>
                              </a:solidFill>
                              <a:latin typeface="Cambria Math" charset="0"/>
                            </a:rPr>
                            <m:t>)</m:t>
                          </m:r>
                        </m:sup>
                      </m:sSup>
                      <m:r>
                        <a:rPr kumimoji="1" lang="en-US" altLang="zh-CN" sz="2000" i="1">
                          <a:solidFill>
                            <a:schemeClr val="tx1"/>
                          </a:solidFill>
                          <a:latin typeface="Cambria Math" charset="0"/>
                        </a:rPr>
                        <m:t>+</m:t>
                      </m:r>
                      <m:sSup>
                        <m:sSupPr>
                          <m:ctrlPr>
                            <a:rPr kumimoji="1" lang="en-US" altLang="zh-CN" sz="2000" i="1">
                              <a:solidFill>
                                <a:schemeClr val="tx1"/>
                              </a:solidFill>
                              <a:latin typeface="Cambria Math" charset="0"/>
                            </a:rPr>
                          </m:ctrlPr>
                        </m:sSupPr>
                        <m:e>
                          <m:r>
                            <a:rPr kumimoji="1" lang="en-US" altLang="zh-CN" sz="2000" b="1">
                              <a:solidFill>
                                <a:schemeClr val="tx1"/>
                              </a:solidFill>
                              <a:latin typeface="Cambria Math" charset="0"/>
                            </a:rPr>
                            <m:t>𝐛</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b="0" i="1" smtClean="0">
                              <a:solidFill>
                                <a:schemeClr val="tx1"/>
                              </a:solidFill>
                              <a:latin typeface="Cambria Math" charset="0"/>
                            </a:rPr>
                            <m:t>+1</m:t>
                          </m:r>
                          <m:r>
                            <a:rPr kumimoji="1" lang="en-US" altLang="zh-CN" sz="2000" i="1">
                              <a:solidFill>
                                <a:schemeClr val="tx1"/>
                              </a:solidFill>
                              <a:latin typeface="Cambria Math" charset="0"/>
                            </a:rPr>
                            <m:t>)</m:t>
                          </m:r>
                        </m:sup>
                      </m:sSup>
                    </m:oMath>
                  </m:oMathPara>
                </a14:m>
                <a:endParaRPr lang="zh-CN" altLang="en-US" sz="20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8857604" y="2744159"/>
                <a:ext cx="3283335" cy="412934"/>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845094" y="2163598"/>
                <a:ext cx="1729704"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charset="0"/>
                              <a:ea typeface="Cambria Math" charset="0"/>
                              <a:cs typeface="Cambria Math" charset="0"/>
                            </a:rPr>
                          </m:ctrlPr>
                        </m:dPr>
                        <m:e>
                          <m:sSup>
                            <m:sSupPr>
                              <m:ctrlPr>
                                <a:rPr kumimoji="1" lang="en-US" altLang="zh-CN" sz="2000" i="1">
                                  <a:latin typeface="Cambria Math"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e>
                      </m:d>
                    </m:oMath>
                  </m:oMathPara>
                </a14:m>
                <a:endParaRPr lang="zh-CN" altLang="en-US" sz="2000" dirty="0"/>
              </a:p>
            </p:txBody>
          </p:sp>
        </mc:Choice>
        <mc:Fallback xmlns="">
          <p:sp>
            <p:nvSpPr>
              <p:cNvPr id="75" name="矩形 74"/>
              <p:cNvSpPr>
                <a:spLocks noRot="1" noChangeAspect="1" noMove="1" noResize="1" noEditPoints="1" noAdjustHandles="1" noChangeArrowheads="1" noChangeShapeType="1" noTextEdit="1"/>
              </p:cNvSpPr>
              <p:nvPr/>
            </p:nvSpPr>
            <p:spPr>
              <a:xfrm>
                <a:off x="8845094" y="2163598"/>
                <a:ext cx="1729704" cy="439736"/>
              </a:xfrm>
              <a:prstGeom prst="rect">
                <a:avLst/>
              </a:prstGeom>
              <a:blipFill rotWithShape="0">
                <a:blip r:embed="rId32"/>
                <a:stretch>
                  <a:fillRect/>
                </a:stretch>
              </a:blipFill>
            </p:spPr>
            <p:txBody>
              <a:bodyPr/>
              <a:lstStyle/>
              <a:p>
                <a:r>
                  <a:rPr lang="zh-CN" altLang="en-US">
                    <a:noFill/>
                  </a:rPr>
                  <a:t> </a:t>
                </a:r>
              </a:p>
            </p:txBody>
          </p:sp>
        </mc:Fallback>
      </mc:AlternateContent>
      <p:sp>
        <p:nvSpPr>
          <p:cNvPr id="7" name="矩形 6"/>
          <p:cNvSpPr/>
          <p:nvPr/>
        </p:nvSpPr>
        <p:spPr bwMode="auto">
          <a:xfrm>
            <a:off x="8718936" y="2163598"/>
            <a:ext cx="3473064" cy="1035495"/>
          </a:xfrm>
          <a:prstGeom prst="rect">
            <a:avLst/>
          </a:prstGeom>
          <a:noFill/>
          <a:ln w="19050" cap="flat" cmpd="sng" algn="ctr">
            <a:solidFill>
              <a:srgbClr val="00206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6"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6"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3"/>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7"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4"/>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9348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8"/>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9"/>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extLst/>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spid="_x0000_s378891"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spid="_x0000_s378892"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14"/>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spid="_x0000_s378893"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7"/>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18"/>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extLst/>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spid="_x0000_s378894" name="方程式" r:id="rId19" imgW="88560" imgH="164880" progId="Equation.3">
                  <p:embed/>
                </p:oleObj>
              </mc:Choice>
              <mc:Fallback>
                <p:oleObj name="方程式" r:id="rId19" imgW="88560" imgH="164880" progId="Equation.3">
                  <p:embed/>
                  <p:pic>
                    <p:nvPicPr>
                      <p:cNvPr id="0" name=""/>
                      <p:cNvPicPr>
                        <a:picLocks noChangeAspect="1" noChangeArrowheads="1"/>
                      </p:cNvPicPr>
                      <p:nvPr/>
                    </p:nvPicPr>
                    <p:blipFill>
                      <a:blip r:embed="rId12"/>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spid="_x0000_s378895"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14"/>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21"/>
                <a:stretch>
                  <a:fillRect r="-46341"/>
                </a:stretch>
              </a:blipFill>
            </p:spPr>
            <p:txBody>
              <a:bodyPr/>
              <a:lstStyle/>
              <a:p>
                <a:r>
                  <a:rPr lang="zh-CN" altLang="en-US">
                    <a:noFill/>
                  </a:rPr>
                  <a:t> </a:t>
                </a:r>
              </a:p>
            </p:txBody>
          </p:sp>
        </mc:Fallback>
      </mc:AlternateContent>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p:sp>
        <p:nvSpPr>
          <p:cNvPr id="114" name="object 9"/>
          <p:cNvSpPr/>
          <p:nvPr/>
        </p:nvSpPr>
        <p:spPr>
          <a:xfrm>
            <a:off x="7333062" y="1391897"/>
            <a:ext cx="651510" cy="905510"/>
          </a:xfrm>
          <a:custGeom>
            <a:avLst/>
            <a:gdLst/>
            <a:ahLst/>
            <a:cxnLst/>
            <a:rect l="l" t="t" r="r" b="b"/>
            <a:pathLst>
              <a:path w="651509" h="905510">
                <a:moveTo>
                  <a:pt x="601667" y="58237"/>
                </a:moveTo>
                <a:lnTo>
                  <a:pt x="0" y="897636"/>
                </a:lnTo>
                <a:lnTo>
                  <a:pt x="10413" y="905129"/>
                </a:lnTo>
                <a:lnTo>
                  <a:pt x="612019" y="65641"/>
                </a:lnTo>
                <a:lnTo>
                  <a:pt x="601667" y="58237"/>
                </a:lnTo>
                <a:close/>
              </a:path>
              <a:path w="651509" h="905510">
                <a:moveTo>
                  <a:pt x="643534" y="47878"/>
                </a:moveTo>
                <a:lnTo>
                  <a:pt x="609092" y="47878"/>
                </a:lnTo>
                <a:lnTo>
                  <a:pt x="619378" y="55372"/>
                </a:lnTo>
                <a:lnTo>
                  <a:pt x="612019" y="65641"/>
                </a:lnTo>
                <a:lnTo>
                  <a:pt x="637794" y="84074"/>
                </a:lnTo>
                <a:lnTo>
                  <a:pt x="643534" y="47878"/>
                </a:lnTo>
                <a:close/>
              </a:path>
              <a:path w="651509" h="905510">
                <a:moveTo>
                  <a:pt x="609092" y="47878"/>
                </a:moveTo>
                <a:lnTo>
                  <a:pt x="601667" y="58237"/>
                </a:lnTo>
                <a:lnTo>
                  <a:pt x="612019" y="65641"/>
                </a:lnTo>
                <a:lnTo>
                  <a:pt x="619378" y="55372"/>
                </a:lnTo>
                <a:lnTo>
                  <a:pt x="609092" y="47878"/>
                </a:lnTo>
                <a:close/>
              </a:path>
              <a:path w="651509" h="905510">
                <a:moveTo>
                  <a:pt x="651128" y="0"/>
                </a:moveTo>
                <a:lnTo>
                  <a:pt x="575818" y="39750"/>
                </a:lnTo>
                <a:lnTo>
                  <a:pt x="601667" y="58237"/>
                </a:lnTo>
                <a:lnTo>
                  <a:pt x="609092" y="47878"/>
                </a:lnTo>
                <a:lnTo>
                  <a:pt x="643534" y="47878"/>
                </a:lnTo>
                <a:lnTo>
                  <a:pt x="651128" y="0"/>
                </a:lnTo>
                <a:close/>
              </a:path>
            </a:pathLst>
          </a:custGeom>
          <a:solidFill>
            <a:srgbClr val="000000"/>
          </a:solidFill>
        </p:spPr>
        <p:txBody>
          <a:bodyPr wrap="square" lIns="0" tIns="0" rIns="0" bIns="0" rtlCol="0"/>
          <a:lstStyle/>
          <a:p>
            <a:endParaRPr/>
          </a:p>
        </p:txBody>
      </p:sp>
      <p:sp>
        <p:nvSpPr>
          <p:cNvPr id="115" name="object 10"/>
          <p:cNvSpPr/>
          <p:nvPr/>
        </p:nvSpPr>
        <p:spPr>
          <a:xfrm>
            <a:off x="7328998" y="1932917"/>
            <a:ext cx="643255" cy="381635"/>
          </a:xfrm>
          <a:custGeom>
            <a:avLst/>
            <a:gdLst/>
            <a:ahLst/>
            <a:cxnLst/>
            <a:rect l="l" t="t" r="r" b="b"/>
            <a:pathLst>
              <a:path w="643254" h="381635">
                <a:moveTo>
                  <a:pt x="574392" y="33096"/>
                </a:moveTo>
                <a:lnTo>
                  <a:pt x="0" y="370205"/>
                </a:lnTo>
                <a:lnTo>
                  <a:pt x="6350" y="381127"/>
                </a:lnTo>
                <a:lnTo>
                  <a:pt x="580828" y="44041"/>
                </a:lnTo>
                <a:lnTo>
                  <a:pt x="574392" y="33096"/>
                </a:lnTo>
                <a:close/>
              </a:path>
              <a:path w="643254" h="381635">
                <a:moveTo>
                  <a:pt x="625933" y="26670"/>
                </a:moveTo>
                <a:lnTo>
                  <a:pt x="585342" y="26670"/>
                </a:lnTo>
                <a:lnTo>
                  <a:pt x="591819" y="37592"/>
                </a:lnTo>
                <a:lnTo>
                  <a:pt x="580828" y="44041"/>
                </a:lnTo>
                <a:lnTo>
                  <a:pt x="596900" y="71374"/>
                </a:lnTo>
                <a:lnTo>
                  <a:pt x="625933" y="26670"/>
                </a:lnTo>
                <a:close/>
              </a:path>
              <a:path w="643254" h="381635">
                <a:moveTo>
                  <a:pt x="585342" y="26670"/>
                </a:moveTo>
                <a:lnTo>
                  <a:pt x="574392" y="33096"/>
                </a:lnTo>
                <a:lnTo>
                  <a:pt x="580828" y="44041"/>
                </a:lnTo>
                <a:lnTo>
                  <a:pt x="591819" y="37592"/>
                </a:lnTo>
                <a:lnTo>
                  <a:pt x="585342" y="26670"/>
                </a:lnTo>
                <a:close/>
              </a:path>
              <a:path w="643254" h="381635">
                <a:moveTo>
                  <a:pt x="643255" y="0"/>
                </a:moveTo>
                <a:lnTo>
                  <a:pt x="558291" y="5715"/>
                </a:lnTo>
                <a:lnTo>
                  <a:pt x="574392" y="33096"/>
                </a:lnTo>
                <a:lnTo>
                  <a:pt x="585342" y="26670"/>
                </a:lnTo>
                <a:lnTo>
                  <a:pt x="625933" y="26670"/>
                </a:lnTo>
                <a:lnTo>
                  <a:pt x="643255" y="0"/>
                </a:lnTo>
                <a:close/>
              </a:path>
            </a:pathLst>
          </a:custGeom>
          <a:solidFill>
            <a:srgbClr val="000000"/>
          </a:solidFill>
        </p:spPr>
        <p:txBody>
          <a:bodyPr wrap="square" lIns="0" tIns="0" rIns="0" bIns="0" rtlCol="0"/>
          <a:lstStyle/>
          <a:p>
            <a:endParaRPr/>
          </a:p>
        </p:txBody>
      </p:sp>
      <p:sp>
        <p:nvSpPr>
          <p:cNvPr id="133" name="object 11"/>
          <p:cNvSpPr/>
          <p:nvPr/>
        </p:nvSpPr>
        <p:spPr>
          <a:xfrm>
            <a:off x="7345635" y="2310106"/>
            <a:ext cx="698500" cy="439420"/>
          </a:xfrm>
          <a:custGeom>
            <a:avLst/>
            <a:gdLst/>
            <a:ahLst/>
            <a:cxnLst/>
            <a:rect l="l" t="t" r="r" b="b"/>
            <a:pathLst>
              <a:path w="698500" h="439420">
                <a:moveTo>
                  <a:pt x="629966" y="404131"/>
                </a:moveTo>
                <a:lnTo>
                  <a:pt x="613155" y="431038"/>
                </a:lnTo>
                <a:lnTo>
                  <a:pt x="697992" y="439165"/>
                </a:lnTo>
                <a:lnTo>
                  <a:pt x="680692" y="410844"/>
                </a:lnTo>
                <a:lnTo>
                  <a:pt x="640715" y="410844"/>
                </a:lnTo>
                <a:lnTo>
                  <a:pt x="629966" y="404131"/>
                </a:lnTo>
                <a:close/>
              </a:path>
              <a:path w="698500" h="439420">
                <a:moveTo>
                  <a:pt x="636704" y="393344"/>
                </a:moveTo>
                <a:lnTo>
                  <a:pt x="629966" y="404131"/>
                </a:lnTo>
                <a:lnTo>
                  <a:pt x="640715" y="410844"/>
                </a:lnTo>
                <a:lnTo>
                  <a:pt x="647446" y="400050"/>
                </a:lnTo>
                <a:lnTo>
                  <a:pt x="636704" y="393344"/>
                </a:lnTo>
                <a:close/>
              </a:path>
              <a:path w="698500" h="439420">
                <a:moveTo>
                  <a:pt x="653542" y="366394"/>
                </a:moveTo>
                <a:lnTo>
                  <a:pt x="636704" y="393344"/>
                </a:lnTo>
                <a:lnTo>
                  <a:pt x="647446" y="400050"/>
                </a:lnTo>
                <a:lnTo>
                  <a:pt x="640715" y="410844"/>
                </a:lnTo>
                <a:lnTo>
                  <a:pt x="680692" y="410844"/>
                </a:lnTo>
                <a:lnTo>
                  <a:pt x="653542" y="366394"/>
                </a:lnTo>
                <a:close/>
              </a:path>
              <a:path w="698500" h="439420">
                <a:moveTo>
                  <a:pt x="6603" y="0"/>
                </a:moveTo>
                <a:lnTo>
                  <a:pt x="0" y="10668"/>
                </a:lnTo>
                <a:lnTo>
                  <a:pt x="629966" y="404131"/>
                </a:lnTo>
                <a:lnTo>
                  <a:pt x="636704" y="393344"/>
                </a:lnTo>
                <a:lnTo>
                  <a:pt x="6603" y="0"/>
                </a:lnTo>
                <a:close/>
              </a:path>
            </a:pathLst>
          </a:custGeom>
          <a:solidFill>
            <a:srgbClr val="000000"/>
          </a:solidFill>
        </p:spPr>
        <p:txBody>
          <a:bodyPr wrap="square" lIns="0" tIns="0" rIns="0" bIns="0" rtlCol="0"/>
          <a:lstStyle/>
          <a:p>
            <a:endParaRPr/>
          </a:p>
        </p:txBody>
      </p:sp>
      <p:sp>
        <p:nvSpPr>
          <p:cNvPr id="137" name="object 12"/>
          <p:cNvSpPr/>
          <p:nvPr/>
        </p:nvSpPr>
        <p:spPr>
          <a:xfrm>
            <a:off x="8733110" y="1447904"/>
            <a:ext cx="735330" cy="799465"/>
          </a:xfrm>
          <a:custGeom>
            <a:avLst/>
            <a:gdLst/>
            <a:ahLst/>
            <a:cxnLst/>
            <a:rect l="l" t="t" r="r" b="b"/>
            <a:pathLst>
              <a:path w="735329" h="799464">
                <a:moveTo>
                  <a:pt x="19050" y="0"/>
                </a:moveTo>
                <a:lnTo>
                  <a:pt x="0" y="17525"/>
                </a:lnTo>
                <a:lnTo>
                  <a:pt x="17525" y="36575"/>
                </a:lnTo>
                <a:lnTo>
                  <a:pt x="36575" y="19050"/>
                </a:lnTo>
                <a:lnTo>
                  <a:pt x="19050" y="0"/>
                </a:lnTo>
                <a:close/>
              </a:path>
              <a:path w="735329" h="799464">
                <a:moveTo>
                  <a:pt x="54101" y="38226"/>
                </a:moveTo>
                <a:lnTo>
                  <a:pt x="35051" y="55752"/>
                </a:lnTo>
                <a:lnTo>
                  <a:pt x="52577" y="74802"/>
                </a:lnTo>
                <a:lnTo>
                  <a:pt x="71627" y="57276"/>
                </a:lnTo>
                <a:lnTo>
                  <a:pt x="54101" y="38226"/>
                </a:lnTo>
                <a:close/>
              </a:path>
              <a:path w="735329" h="799464">
                <a:moveTo>
                  <a:pt x="89153" y="76326"/>
                </a:moveTo>
                <a:lnTo>
                  <a:pt x="70103" y="93852"/>
                </a:lnTo>
                <a:lnTo>
                  <a:pt x="87502" y="112902"/>
                </a:lnTo>
                <a:lnTo>
                  <a:pt x="106679" y="95503"/>
                </a:lnTo>
                <a:lnTo>
                  <a:pt x="89153" y="76326"/>
                </a:lnTo>
                <a:close/>
              </a:path>
              <a:path w="735329" h="799464">
                <a:moveTo>
                  <a:pt x="124205" y="114553"/>
                </a:moveTo>
                <a:lnTo>
                  <a:pt x="105028" y="132079"/>
                </a:lnTo>
                <a:lnTo>
                  <a:pt x="122554" y="151129"/>
                </a:lnTo>
                <a:lnTo>
                  <a:pt x="141731" y="133603"/>
                </a:lnTo>
                <a:lnTo>
                  <a:pt x="124205" y="114553"/>
                </a:lnTo>
                <a:close/>
              </a:path>
              <a:path w="735329" h="799464">
                <a:moveTo>
                  <a:pt x="159257" y="152653"/>
                </a:moveTo>
                <a:lnTo>
                  <a:pt x="140080" y="170179"/>
                </a:lnTo>
                <a:lnTo>
                  <a:pt x="157606" y="189356"/>
                </a:lnTo>
                <a:lnTo>
                  <a:pt x="176783" y="171830"/>
                </a:lnTo>
                <a:lnTo>
                  <a:pt x="159257" y="152653"/>
                </a:lnTo>
                <a:close/>
              </a:path>
              <a:path w="735329" h="799464">
                <a:moveTo>
                  <a:pt x="194182" y="190880"/>
                </a:moveTo>
                <a:lnTo>
                  <a:pt x="175132" y="208406"/>
                </a:lnTo>
                <a:lnTo>
                  <a:pt x="192658" y="227456"/>
                </a:lnTo>
                <a:lnTo>
                  <a:pt x="211708" y="209930"/>
                </a:lnTo>
                <a:lnTo>
                  <a:pt x="194182" y="190880"/>
                </a:lnTo>
                <a:close/>
              </a:path>
              <a:path w="735329" h="799464">
                <a:moveTo>
                  <a:pt x="229234" y="229107"/>
                </a:moveTo>
                <a:lnTo>
                  <a:pt x="210184" y="246633"/>
                </a:lnTo>
                <a:lnTo>
                  <a:pt x="227710" y="265683"/>
                </a:lnTo>
                <a:lnTo>
                  <a:pt x="246760" y="248157"/>
                </a:lnTo>
                <a:lnTo>
                  <a:pt x="229234" y="229107"/>
                </a:lnTo>
                <a:close/>
              </a:path>
              <a:path w="735329" h="799464">
                <a:moveTo>
                  <a:pt x="264287" y="267207"/>
                </a:moveTo>
                <a:lnTo>
                  <a:pt x="245237" y="284733"/>
                </a:lnTo>
                <a:lnTo>
                  <a:pt x="262763" y="303783"/>
                </a:lnTo>
                <a:lnTo>
                  <a:pt x="281813" y="286384"/>
                </a:lnTo>
                <a:lnTo>
                  <a:pt x="264287" y="267207"/>
                </a:lnTo>
                <a:close/>
              </a:path>
              <a:path w="735329" h="799464">
                <a:moveTo>
                  <a:pt x="299339" y="305434"/>
                </a:moveTo>
                <a:lnTo>
                  <a:pt x="280289" y="322960"/>
                </a:lnTo>
                <a:lnTo>
                  <a:pt x="297815" y="342010"/>
                </a:lnTo>
                <a:lnTo>
                  <a:pt x="316865" y="324484"/>
                </a:lnTo>
                <a:lnTo>
                  <a:pt x="299339" y="305434"/>
                </a:lnTo>
                <a:close/>
              </a:path>
              <a:path w="735329" h="799464">
                <a:moveTo>
                  <a:pt x="334391" y="343534"/>
                </a:moveTo>
                <a:lnTo>
                  <a:pt x="315341" y="361060"/>
                </a:lnTo>
                <a:lnTo>
                  <a:pt x="332867" y="380237"/>
                </a:lnTo>
                <a:lnTo>
                  <a:pt x="351917" y="362711"/>
                </a:lnTo>
                <a:lnTo>
                  <a:pt x="334391" y="343534"/>
                </a:lnTo>
                <a:close/>
              </a:path>
              <a:path w="735329" h="799464">
                <a:moveTo>
                  <a:pt x="369443" y="381761"/>
                </a:moveTo>
                <a:lnTo>
                  <a:pt x="350266" y="399287"/>
                </a:lnTo>
                <a:lnTo>
                  <a:pt x="367792" y="418337"/>
                </a:lnTo>
                <a:lnTo>
                  <a:pt x="386969" y="400811"/>
                </a:lnTo>
                <a:lnTo>
                  <a:pt x="369443" y="381761"/>
                </a:lnTo>
                <a:close/>
              </a:path>
              <a:path w="735329" h="799464">
                <a:moveTo>
                  <a:pt x="404495" y="419988"/>
                </a:moveTo>
                <a:lnTo>
                  <a:pt x="385318" y="437514"/>
                </a:lnTo>
                <a:lnTo>
                  <a:pt x="402844" y="456564"/>
                </a:lnTo>
                <a:lnTo>
                  <a:pt x="422021" y="439038"/>
                </a:lnTo>
                <a:lnTo>
                  <a:pt x="404495" y="419988"/>
                </a:lnTo>
                <a:close/>
              </a:path>
              <a:path w="735329" h="799464">
                <a:moveTo>
                  <a:pt x="439420" y="458088"/>
                </a:moveTo>
                <a:lnTo>
                  <a:pt x="420370" y="475614"/>
                </a:lnTo>
                <a:lnTo>
                  <a:pt x="437896" y="494791"/>
                </a:lnTo>
                <a:lnTo>
                  <a:pt x="456946" y="477265"/>
                </a:lnTo>
                <a:lnTo>
                  <a:pt x="439420" y="458088"/>
                </a:lnTo>
                <a:close/>
              </a:path>
              <a:path w="735329" h="799464">
                <a:moveTo>
                  <a:pt x="474472" y="496315"/>
                </a:moveTo>
                <a:lnTo>
                  <a:pt x="455422" y="513841"/>
                </a:lnTo>
                <a:lnTo>
                  <a:pt x="472948" y="532891"/>
                </a:lnTo>
                <a:lnTo>
                  <a:pt x="491998" y="515365"/>
                </a:lnTo>
                <a:lnTo>
                  <a:pt x="474472" y="496315"/>
                </a:lnTo>
                <a:close/>
              </a:path>
              <a:path w="735329" h="799464">
                <a:moveTo>
                  <a:pt x="509524" y="534415"/>
                </a:moveTo>
                <a:lnTo>
                  <a:pt x="490474" y="551941"/>
                </a:lnTo>
                <a:lnTo>
                  <a:pt x="508000" y="571118"/>
                </a:lnTo>
                <a:lnTo>
                  <a:pt x="527050" y="553592"/>
                </a:lnTo>
                <a:lnTo>
                  <a:pt x="509524" y="534415"/>
                </a:lnTo>
                <a:close/>
              </a:path>
              <a:path w="735329" h="799464">
                <a:moveTo>
                  <a:pt x="544576" y="572642"/>
                </a:moveTo>
                <a:lnTo>
                  <a:pt x="525526" y="590168"/>
                </a:lnTo>
                <a:lnTo>
                  <a:pt x="543051" y="609218"/>
                </a:lnTo>
                <a:lnTo>
                  <a:pt x="562101" y="591692"/>
                </a:lnTo>
                <a:lnTo>
                  <a:pt x="544576" y="572642"/>
                </a:lnTo>
                <a:close/>
              </a:path>
              <a:path w="735329" h="799464">
                <a:moveTo>
                  <a:pt x="579627" y="610869"/>
                </a:moveTo>
                <a:lnTo>
                  <a:pt x="560577" y="628395"/>
                </a:lnTo>
                <a:lnTo>
                  <a:pt x="578103" y="647445"/>
                </a:lnTo>
                <a:lnTo>
                  <a:pt x="597153" y="629919"/>
                </a:lnTo>
                <a:lnTo>
                  <a:pt x="579627" y="610869"/>
                </a:lnTo>
                <a:close/>
              </a:path>
              <a:path w="735329" h="799464">
                <a:moveTo>
                  <a:pt x="614679" y="648969"/>
                </a:moveTo>
                <a:lnTo>
                  <a:pt x="595502" y="666495"/>
                </a:lnTo>
                <a:lnTo>
                  <a:pt x="613028" y="685672"/>
                </a:lnTo>
                <a:lnTo>
                  <a:pt x="632205" y="668146"/>
                </a:lnTo>
                <a:lnTo>
                  <a:pt x="614679" y="648969"/>
                </a:lnTo>
                <a:close/>
              </a:path>
              <a:path w="735329" h="799464">
                <a:moveTo>
                  <a:pt x="672684" y="750523"/>
                </a:moveTo>
                <a:lnTo>
                  <a:pt x="653542" y="768095"/>
                </a:lnTo>
                <a:lnTo>
                  <a:pt x="734822" y="799083"/>
                </a:lnTo>
                <a:lnTo>
                  <a:pt x="723623" y="760094"/>
                </a:lnTo>
                <a:lnTo>
                  <a:pt x="681481" y="760094"/>
                </a:lnTo>
                <a:lnTo>
                  <a:pt x="672684" y="750523"/>
                </a:lnTo>
                <a:close/>
              </a:path>
              <a:path w="735329" h="799464">
                <a:moveTo>
                  <a:pt x="691757" y="733015"/>
                </a:moveTo>
                <a:lnTo>
                  <a:pt x="672684" y="750523"/>
                </a:lnTo>
                <a:lnTo>
                  <a:pt x="681481" y="760094"/>
                </a:lnTo>
                <a:lnTo>
                  <a:pt x="700531" y="742568"/>
                </a:lnTo>
                <a:lnTo>
                  <a:pt x="691757" y="733015"/>
                </a:lnTo>
                <a:close/>
              </a:path>
              <a:path w="735329" h="799464">
                <a:moveTo>
                  <a:pt x="710819" y="715517"/>
                </a:moveTo>
                <a:lnTo>
                  <a:pt x="691757" y="733015"/>
                </a:lnTo>
                <a:lnTo>
                  <a:pt x="700531" y="742568"/>
                </a:lnTo>
                <a:lnTo>
                  <a:pt x="681481" y="760094"/>
                </a:lnTo>
                <a:lnTo>
                  <a:pt x="723623" y="760094"/>
                </a:lnTo>
                <a:lnTo>
                  <a:pt x="710819" y="715517"/>
                </a:lnTo>
                <a:close/>
              </a:path>
              <a:path w="735329" h="799464">
                <a:moveTo>
                  <a:pt x="684783" y="725423"/>
                </a:moveTo>
                <a:lnTo>
                  <a:pt x="665606" y="742822"/>
                </a:lnTo>
                <a:lnTo>
                  <a:pt x="672684" y="750523"/>
                </a:lnTo>
                <a:lnTo>
                  <a:pt x="691757" y="733015"/>
                </a:lnTo>
                <a:lnTo>
                  <a:pt x="684783" y="725423"/>
                </a:lnTo>
                <a:close/>
              </a:path>
              <a:path w="735329" h="799464">
                <a:moveTo>
                  <a:pt x="649731" y="687196"/>
                </a:moveTo>
                <a:lnTo>
                  <a:pt x="630554" y="704722"/>
                </a:lnTo>
                <a:lnTo>
                  <a:pt x="648080" y="723772"/>
                </a:lnTo>
                <a:lnTo>
                  <a:pt x="667257" y="706246"/>
                </a:lnTo>
                <a:lnTo>
                  <a:pt x="649731" y="687196"/>
                </a:lnTo>
                <a:close/>
              </a:path>
            </a:pathLst>
          </a:custGeom>
          <a:solidFill>
            <a:srgbClr val="000000"/>
          </a:solidFill>
        </p:spPr>
        <p:txBody>
          <a:bodyPr wrap="square" lIns="0" tIns="0" rIns="0" bIns="0" rtlCol="0"/>
          <a:lstStyle/>
          <a:p>
            <a:endParaRPr/>
          </a:p>
        </p:txBody>
      </p:sp>
      <p:sp>
        <p:nvSpPr>
          <p:cNvPr id="138" name="object 13"/>
          <p:cNvSpPr/>
          <p:nvPr/>
        </p:nvSpPr>
        <p:spPr>
          <a:xfrm>
            <a:off x="8738825" y="1991972"/>
            <a:ext cx="737870" cy="349250"/>
          </a:xfrm>
          <a:custGeom>
            <a:avLst/>
            <a:gdLst/>
            <a:ahLst/>
            <a:cxnLst/>
            <a:rect l="l" t="t" r="r" b="b"/>
            <a:pathLst>
              <a:path w="737870" h="349250">
                <a:moveTo>
                  <a:pt x="10667" y="0"/>
                </a:moveTo>
                <a:lnTo>
                  <a:pt x="0" y="23622"/>
                </a:lnTo>
                <a:lnTo>
                  <a:pt x="23494" y="34290"/>
                </a:lnTo>
                <a:lnTo>
                  <a:pt x="34289" y="10794"/>
                </a:lnTo>
                <a:lnTo>
                  <a:pt x="10667" y="0"/>
                </a:lnTo>
                <a:close/>
              </a:path>
              <a:path w="737870" h="349250">
                <a:moveTo>
                  <a:pt x="57911" y="21462"/>
                </a:moveTo>
                <a:lnTo>
                  <a:pt x="47116" y="45085"/>
                </a:lnTo>
                <a:lnTo>
                  <a:pt x="70611" y="55880"/>
                </a:lnTo>
                <a:lnTo>
                  <a:pt x="81406" y="32258"/>
                </a:lnTo>
                <a:lnTo>
                  <a:pt x="57911" y="21462"/>
                </a:lnTo>
                <a:close/>
              </a:path>
              <a:path w="737870" h="349250">
                <a:moveTo>
                  <a:pt x="105028" y="43053"/>
                </a:moveTo>
                <a:lnTo>
                  <a:pt x="94233" y="66548"/>
                </a:lnTo>
                <a:lnTo>
                  <a:pt x="117855" y="77343"/>
                </a:lnTo>
                <a:lnTo>
                  <a:pt x="128524" y="53721"/>
                </a:lnTo>
                <a:lnTo>
                  <a:pt x="105028" y="43053"/>
                </a:lnTo>
                <a:close/>
              </a:path>
              <a:path w="737870" h="349250">
                <a:moveTo>
                  <a:pt x="152145" y="64516"/>
                </a:moveTo>
                <a:lnTo>
                  <a:pt x="141350" y="88137"/>
                </a:lnTo>
                <a:lnTo>
                  <a:pt x="164973" y="98806"/>
                </a:lnTo>
                <a:lnTo>
                  <a:pt x="175767" y="75311"/>
                </a:lnTo>
                <a:lnTo>
                  <a:pt x="152145" y="64516"/>
                </a:lnTo>
                <a:close/>
              </a:path>
              <a:path w="737870" h="349250">
                <a:moveTo>
                  <a:pt x="199262" y="85979"/>
                </a:moveTo>
                <a:lnTo>
                  <a:pt x="188594" y="109600"/>
                </a:lnTo>
                <a:lnTo>
                  <a:pt x="212089" y="120396"/>
                </a:lnTo>
                <a:lnTo>
                  <a:pt x="222884" y="96774"/>
                </a:lnTo>
                <a:lnTo>
                  <a:pt x="199262" y="85979"/>
                </a:lnTo>
                <a:close/>
              </a:path>
              <a:path w="737870" h="349250">
                <a:moveTo>
                  <a:pt x="246379" y="107568"/>
                </a:moveTo>
                <a:lnTo>
                  <a:pt x="235711" y="131063"/>
                </a:lnTo>
                <a:lnTo>
                  <a:pt x="259206" y="141859"/>
                </a:lnTo>
                <a:lnTo>
                  <a:pt x="270001" y="118237"/>
                </a:lnTo>
                <a:lnTo>
                  <a:pt x="246379" y="107568"/>
                </a:lnTo>
                <a:close/>
              </a:path>
              <a:path w="737870" h="349250">
                <a:moveTo>
                  <a:pt x="293624" y="129031"/>
                </a:moveTo>
                <a:lnTo>
                  <a:pt x="282828" y="152527"/>
                </a:lnTo>
                <a:lnTo>
                  <a:pt x="306450" y="163322"/>
                </a:lnTo>
                <a:lnTo>
                  <a:pt x="317118" y="139827"/>
                </a:lnTo>
                <a:lnTo>
                  <a:pt x="293624" y="129031"/>
                </a:lnTo>
                <a:close/>
              </a:path>
              <a:path w="737870" h="349250">
                <a:moveTo>
                  <a:pt x="340740" y="150494"/>
                </a:moveTo>
                <a:lnTo>
                  <a:pt x="329945" y="174117"/>
                </a:lnTo>
                <a:lnTo>
                  <a:pt x="353567" y="184785"/>
                </a:lnTo>
                <a:lnTo>
                  <a:pt x="364235" y="161290"/>
                </a:lnTo>
                <a:lnTo>
                  <a:pt x="340740" y="150494"/>
                </a:lnTo>
                <a:close/>
              </a:path>
              <a:path w="737870" h="349250">
                <a:moveTo>
                  <a:pt x="387857" y="171958"/>
                </a:moveTo>
                <a:lnTo>
                  <a:pt x="377062" y="195580"/>
                </a:lnTo>
                <a:lnTo>
                  <a:pt x="400684" y="206375"/>
                </a:lnTo>
                <a:lnTo>
                  <a:pt x="411479" y="182753"/>
                </a:lnTo>
                <a:lnTo>
                  <a:pt x="387857" y="171958"/>
                </a:lnTo>
                <a:close/>
              </a:path>
              <a:path w="737870" h="349250">
                <a:moveTo>
                  <a:pt x="434975" y="193548"/>
                </a:moveTo>
                <a:lnTo>
                  <a:pt x="424306" y="217043"/>
                </a:lnTo>
                <a:lnTo>
                  <a:pt x="447801" y="227837"/>
                </a:lnTo>
                <a:lnTo>
                  <a:pt x="458597" y="204216"/>
                </a:lnTo>
                <a:lnTo>
                  <a:pt x="434975" y="193548"/>
                </a:lnTo>
                <a:close/>
              </a:path>
              <a:path w="737870" h="349250">
                <a:moveTo>
                  <a:pt x="482218" y="215011"/>
                </a:moveTo>
                <a:lnTo>
                  <a:pt x="471424" y="238633"/>
                </a:lnTo>
                <a:lnTo>
                  <a:pt x="494918" y="249300"/>
                </a:lnTo>
                <a:lnTo>
                  <a:pt x="505713" y="225806"/>
                </a:lnTo>
                <a:lnTo>
                  <a:pt x="482218" y="215011"/>
                </a:lnTo>
                <a:close/>
              </a:path>
              <a:path w="737870" h="349250">
                <a:moveTo>
                  <a:pt x="529335" y="236474"/>
                </a:moveTo>
                <a:lnTo>
                  <a:pt x="518540" y="260096"/>
                </a:lnTo>
                <a:lnTo>
                  <a:pt x="542162" y="270891"/>
                </a:lnTo>
                <a:lnTo>
                  <a:pt x="552830" y="247269"/>
                </a:lnTo>
                <a:lnTo>
                  <a:pt x="529335" y="236474"/>
                </a:lnTo>
                <a:close/>
              </a:path>
              <a:path w="737870" h="349250">
                <a:moveTo>
                  <a:pt x="576452" y="258063"/>
                </a:moveTo>
                <a:lnTo>
                  <a:pt x="565657" y="281559"/>
                </a:lnTo>
                <a:lnTo>
                  <a:pt x="589279" y="292354"/>
                </a:lnTo>
                <a:lnTo>
                  <a:pt x="600075" y="268731"/>
                </a:lnTo>
                <a:lnTo>
                  <a:pt x="576452" y="258063"/>
                </a:lnTo>
                <a:close/>
              </a:path>
              <a:path w="737870" h="349250">
                <a:moveTo>
                  <a:pt x="623569" y="279527"/>
                </a:moveTo>
                <a:lnTo>
                  <a:pt x="612901" y="303022"/>
                </a:lnTo>
                <a:lnTo>
                  <a:pt x="636397" y="313817"/>
                </a:lnTo>
                <a:lnTo>
                  <a:pt x="647191" y="290322"/>
                </a:lnTo>
                <a:lnTo>
                  <a:pt x="623569" y="279527"/>
                </a:lnTo>
                <a:close/>
              </a:path>
              <a:path w="737870" h="349250">
                <a:moveTo>
                  <a:pt x="661245" y="325165"/>
                </a:moveTo>
                <a:lnTo>
                  <a:pt x="650493" y="348742"/>
                </a:lnTo>
                <a:lnTo>
                  <a:pt x="737361" y="345567"/>
                </a:lnTo>
                <a:lnTo>
                  <a:pt x="725146" y="330454"/>
                </a:lnTo>
                <a:lnTo>
                  <a:pt x="672973" y="330454"/>
                </a:lnTo>
                <a:lnTo>
                  <a:pt x="661245" y="325165"/>
                </a:lnTo>
                <a:close/>
              </a:path>
              <a:path w="737870" h="349250">
                <a:moveTo>
                  <a:pt x="671997" y="301587"/>
                </a:moveTo>
                <a:lnTo>
                  <a:pt x="661245" y="325165"/>
                </a:lnTo>
                <a:lnTo>
                  <a:pt x="672973" y="330454"/>
                </a:lnTo>
                <a:lnTo>
                  <a:pt x="683767" y="306959"/>
                </a:lnTo>
                <a:lnTo>
                  <a:pt x="671997" y="301587"/>
                </a:lnTo>
                <a:close/>
              </a:path>
              <a:path w="737870" h="349250">
                <a:moveTo>
                  <a:pt x="682751" y="278003"/>
                </a:moveTo>
                <a:lnTo>
                  <a:pt x="671997" y="301587"/>
                </a:lnTo>
                <a:lnTo>
                  <a:pt x="683767" y="306959"/>
                </a:lnTo>
                <a:lnTo>
                  <a:pt x="672973" y="330454"/>
                </a:lnTo>
                <a:lnTo>
                  <a:pt x="725146" y="330454"/>
                </a:lnTo>
                <a:lnTo>
                  <a:pt x="682751" y="278003"/>
                </a:lnTo>
                <a:close/>
              </a:path>
              <a:path w="737870" h="349250">
                <a:moveTo>
                  <a:pt x="670686" y="300990"/>
                </a:moveTo>
                <a:lnTo>
                  <a:pt x="660018" y="324612"/>
                </a:lnTo>
                <a:lnTo>
                  <a:pt x="661245" y="325165"/>
                </a:lnTo>
                <a:lnTo>
                  <a:pt x="671997" y="301587"/>
                </a:lnTo>
                <a:lnTo>
                  <a:pt x="670686" y="300990"/>
                </a:lnTo>
                <a:close/>
              </a:path>
            </a:pathLst>
          </a:custGeom>
          <a:solidFill>
            <a:srgbClr val="000000"/>
          </a:solidFill>
        </p:spPr>
        <p:txBody>
          <a:bodyPr wrap="square" lIns="0" tIns="0" rIns="0" bIns="0" rtlCol="0"/>
          <a:lstStyle/>
          <a:p>
            <a:endParaRPr/>
          </a:p>
        </p:txBody>
      </p:sp>
      <p:sp>
        <p:nvSpPr>
          <p:cNvPr id="140" name="object 14"/>
          <p:cNvSpPr/>
          <p:nvPr/>
        </p:nvSpPr>
        <p:spPr>
          <a:xfrm>
            <a:off x="8670626" y="2363447"/>
            <a:ext cx="806450" cy="478155"/>
          </a:xfrm>
          <a:custGeom>
            <a:avLst/>
            <a:gdLst/>
            <a:ahLst/>
            <a:cxnLst/>
            <a:rect l="l" t="t" r="r" b="b"/>
            <a:pathLst>
              <a:path w="806450" h="478154">
                <a:moveTo>
                  <a:pt x="22351" y="442468"/>
                </a:moveTo>
                <a:lnTo>
                  <a:pt x="0" y="455549"/>
                </a:lnTo>
                <a:lnTo>
                  <a:pt x="12953" y="477900"/>
                </a:lnTo>
                <a:lnTo>
                  <a:pt x="35432" y="464819"/>
                </a:lnTo>
                <a:lnTo>
                  <a:pt x="22351" y="442468"/>
                </a:lnTo>
                <a:close/>
              </a:path>
              <a:path w="806450" h="478154">
                <a:moveTo>
                  <a:pt x="67055" y="416433"/>
                </a:moveTo>
                <a:lnTo>
                  <a:pt x="44703" y="429387"/>
                </a:lnTo>
                <a:lnTo>
                  <a:pt x="57784" y="451866"/>
                </a:lnTo>
                <a:lnTo>
                  <a:pt x="80136" y="438785"/>
                </a:lnTo>
                <a:lnTo>
                  <a:pt x="67055" y="416433"/>
                </a:lnTo>
                <a:close/>
              </a:path>
              <a:path w="806450" h="478154">
                <a:moveTo>
                  <a:pt x="111759" y="390271"/>
                </a:moveTo>
                <a:lnTo>
                  <a:pt x="89407" y="403352"/>
                </a:lnTo>
                <a:lnTo>
                  <a:pt x="102488" y="425704"/>
                </a:lnTo>
                <a:lnTo>
                  <a:pt x="124840" y="412623"/>
                </a:lnTo>
                <a:lnTo>
                  <a:pt x="111759" y="390271"/>
                </a:lnTo>
                <a:close/>
              </a:path>
              <a:path w="806450" h="478154">
                <a:moveTo>
                  <a:pt x="156590" y="364109"/>
                </a:moveTo>
                <a:lnTo>
                  <a:pt x="134238" y="377190"/>
                </a:lnTo>
                <a:lnTo>
                  <a:pt x="147192" y="399542"/>
                </a:lnTo>
                <a:lnTo>
                  <a:pt x="169672" y="386461"/>
                </a:lnTo>
                <a:lnTo>
                  <a:pt x="156590" y="364109"/>
                </a:lnTo>
                <a:close/>
              </a:path>
              <a:path w="806450" h="478154">
                <a:moveTo>
                  <a:pt x="201294" y="337947"/>
                </a:moveTo>
                <a:lnTo>
                  <a:pt x="178942" y="351028"/>
                </a:lnTo>
                <a:lnTo>
                  <a:pt x="192024" y="373380"/>
                </a:lnTo>
                <a:lnTo>
                  <a:pt x="214375" y="360425"/>
                </a:lnTo>
                <a:lnTo>
                  <a:pt x="201294" y="337947"/>
                </a:lnTo>
                <a:close/>
              </a:path>
              <a:path w="806450" h="478154">
                <a:moveTo>
                  <a:pt x="246125" y="311912"/>
                </a:moveTo>
                <a:lnTo>
                  <a:pt x="223647" y="324993"/>
                </a:lnTo>
                <a:lnTo>
                  <a:pt x="236727" y="347344"/>
                </a:lnTo>
                <a:lnTo>
                  <a:pt x="259079" y="334263"/>
                </a:lnTo>
                <a:lnTo>
                  <a:pt x="246125" y="311912"/>
                </a:lnTo>
                <a:close/>
              </a:path>
              <a:path w="806450" h="478154">
                <a:moveTo>
                  <a:pt x="290829" y="285750"/>
                </a:moveTo>
                <a:lnTo>
                  <a:pt x="268477" y="298831"/>
                </a:lnTo>
                <a:lnTo>
                  <a:pt x="281558" y="321183"/>
                </a:lnTo>
                <a:lnTo>
                  <a:pt x="303910" y="308102"/>
                </a:lnTo>
                <a:lnTo>
                  <a:pt x="290829" y="285750"/>
                </a:lnTo>
                <a:close/>
              </a:path>
              <a:path w="806450" h="478154">
                <a:moveTo>
                  <a:pt x="335533" y="259587"/>
                </a:moveTo>
                <a:lnTo>
                  <a:pt x="313181" y="272669"/>
                </a:lnTo>
                <a:lnTo>
                  <a:pt x="326262" y="295021"/>
                </a:lnTo>
                <a:lnTo>
                  <a:pt x="348614" y="282067"/>
                </a:lnTo>
                <a:lnTo>
                  <a:pt x="335533" y="259587"/>
                </a:lnTo>
                <a:close/>
              </a:path>
              <a:path w="806450" h="478154">
                <a:moveTo>
                  <a:pt x="380364" y="233553"/>
                </a:moveTo>
                <a:lnTo>
                  <a:pt x="357885" y="246634"/>
                </a:lnTo>
                <a:lnTo>
                  <a:pt x="370966" y="268986"/>
                </a:lnTo>
                <a:lnTo>
                  <a:pt x="393318" y="255905"/>
                </a:lnTo>
                <a:lnTo>
                  <a:pt x="380364" y="233553"/>
                </a:lnTo>
                <a:close/>
              </a:path>
              <a:path w="806450" h="478154">
                <a:moveTo>
                  <a:pt x="425068" y="207391"/>
                </a:moveTo>
                <a:lnTo>
                  <a:pt x="402716" y="220472"/>
                </a:lnTo>
                <a:lnTo>
                  <a:pt x="415798" y="242824"/>
                </a:lnTo>
                <a:lnTo>
                  <a:pt x="438150" y="229743"/>
                </a:lnTo>
                <a:lnTo>
                  <a:pt x="425068" y="207391"/>
                </a:lnTo>
                <a:close/>
              </a:path>
              <a:path w="806450" h="478154">
                <a:moveTo>
                  <a:pt x="469773" y="181229"/>
                </a:moveTo>
                <a:lnTo>
                  <a:pt x="447421" y="194310"/>
                </a:lnTo>
                <a:lnTo>
                  <a:pt x="460501" y="216662"/>
                </a:lnTo>
                <a:lnTo>
                  <a:pt x="482853" y="203581"/>
                </a:lnTo>
                <a:lnTo>
                  <a:pt x="469773" y="181229"/>
                </a:lnTo>
                <a:close/>
              </a:path>
              <a:path w="806450" h="478154">
                <a:moveTo>
                  <a:pt x="514603" y="155194"/>
                </a:moveTo>
                <a:lnTo>
                  <a:pt x="492125" y="168148"/>
                </a:lnTo>
                <a:lnTo>
                  <a:pt x="505205" y="190627"/>
                </a:lnTo>
                <a:lnTo>
                  <a:pt x="527684" y="177546"/>
                </a:lnTo>
                <a:lnTo>
                  <a:pt x="514603" y="155194"/>
                </a:lnTo>
                <a:close/>
              </a:path>
              <a:path w="806450" h="478154">
                <a:moveTo>
                  <a:pt x="559307" y="129031"/>
                </a:moveTo>
                <a:lnTo>
                  <a:pt x="536955" y="142112"/>
                </a:lnTo>
                <a:lnTo>
                  <a:pt x="550036" y="164465"/>
                </a:lnTo>
                <a:lnTo>
                  <a:pt x="572388" y="151384"/>
                </a:lnTo>
                <a:lnTo>
                  <a:pt x="559307" y="129031"/>
                </a:lnTo>
                <a:close/>
              </a:path>
              <a:path w="806450" h="478154">
                <a:moveTo>
                  <a:pt x="604011" y="102869"/>
                </a:moveTo>
                <a:lnTo>
                  <a:pt x="581659" y="115950"/>
                </a:lnTo>
                <a:lnTo>
                  <a:pt x="594740" y="138303"/>
                </a:lnTo>
                <a:lnTo>
                  <a:pt x="617092" y="125222"/>
                </a:lnTo>
                <a:lnTo>
                  <a:pt x="604011" y="102869"/>
                </a:lnTo>
                <a:close/>
              </a:path>
              <a:path w="806450" h="478154">
                <a:moveTo>
                  <a:pt x="648842" y="76835"/>
                </a:moveTo>
                <a:lnTo>
                  <a:pt x="626490" y="89788"/>
                </a:lnTo>
                <a:lnTo>
                  <a:pt x="639444" y="112268"/>
                </a:lnTo>
                <a:lnTo>
                  <a:pt x="661924" y="99187"/>
                </a:lnTo>
                <a:lnTo>
                  <a:pt x="648842" y="76835"/>
                </a:lnTo>
                <a:close/>
              </a:path>
              <a:path w="806450" h="478154">
                <a:moveTo>
                  <a:pt x="693547" y="50673"/>
                </a:moveTo>
                <a:lnTo>
                  <a:pt x="671194" y="63754"/>
                </a:lnTo>
                <a:lnTo>
                  <a:pt x="684276" y="86106"/>
                </a:lnTo>
                <a:lnTo>
                  <a:pt x="706627" y="73025"/>
                </a:lnTo>
                <a:lnTo>
                  <a:pt x="693547" y="50673"/>
                </a:lnTo>
                <a:close/>
              </a:path>
              <a:path w="806450" h="478154">
                <a:moveTo>
                  <a:pt x="790027" y="24511"/>
                </a:moveTo>
                <a:lnTo>
                  <a:pt x="738251" y="24511"/>
                </a:lnTo>
                <a:lnTo>
                  <a:pt x="751331" y="46862"/>
                </a:lnTo>
                <a:lnTo>
                  <a:pt x="745385" y="50342"/>
                </a:lnTo>
                <a:lnTo>
                  <a:pt x="758443" y="72771"/>
                </a:lnTo>
                <a:lnTo>
                  <a:pt x="790027" y="24511"/>
                </a:lnTo>
                <a:close/>
              </a:path>
              <a:path w="806450" h="478154">
                <a:moveTo>
                  <a:pt x="732354" y="27961"/>
                </a:moveTo>
                <a:lnTo>
                  <a:pt x="715899" y="37592"/>
                </a:lnTo>
                <a:lnTo>
                  <a:pt x="728979" y="59943"/>
                </a:lnTo>
                <a:lnTo>
                  <a:pt x="745385" y="50342"/>
                </a:lnTo>
                <a:lnTo>
                  <a:pt x="732354" y="27961"/>
                </a:lnTo>
                <a:close/>
              </a:path>
              <a:path w="806450" h="478154">
                <a:moveTo>
                  <a:pt x="738251" y="24511"/>
                </a:moveTo>
                <a:lnTo>
                  <a:pt x="732354" y="27961"/>
                </a:lnTo>
                <a:lnTo>
                  <a:pt x="745385" y="50342"/>
                </a:lnTo>
                <a:lnTo>
                  <a:pt x="751331" y="46862"/>
                </a:lnTo>
                <a:lnTo>
                  <a:pt x="738251" y="24511"/>
                </a:lnTo>
                <a:close/>
              </a:path>
              <a:path w="806450" h="478154">
                <a:moveTo>
                  <a:pt x="806068" y="0"/>
                </a:moveTo>
                <a:lnTo>
                  <a:pt x="719327" y="5587"/>
                </a:lnTo>
                <a:lnTo>
                  <a:pt x="732354" y="27961"/>
                </a:lnTo>
                <a:lnTo>
                  <a:pt x="738251" y="24511"/>
                </a:lnTo>
                <a:lnTo>
                  <a:pt x="790027" y="24511"/>
                </a:lnTo>
                <a:lnTo>
                  <a:pt x="806068" y="0"/>
                </a:lnTo>
                <a:close/>
              </a:path>
            </a:pathLst>
          </a:custGeom>
          <a:solidFill>
            <a:srgbClr val="000000"/>
          </a:solidFill>
        </p:spPr>
        <p:txBody>
          <a:bodyPr wrap="square" lIns="0" tIns="0" rIns="0" bIns="0" rtlCol="0"/>
          <a:lstStyle/>
          <a:p>
            <a:endParaRPr/>
          </a:p>
        </p:txBody>
      </p:sp>
      <p:sp>
        <p:nvSpPr>
          <p:cNvPr id="155" name="object 28"/>
          <p:cNvSpPr txBox="1"/>
          <p:nvPr/>
        </p:nvSpPr>
        <p:spPr>
          <a:xfrm>
            <a:off x="8197804" y="2232002"/>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56" name="object 29"/>
          <p:cNvSpPr txBox="1"/>
          <p:nvPr/>
        </p:nvSpPr>
        <p:spPr>
          <a:xfrm>
            <a:off x="8209742" y="3002892"/>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mc:AlternateContent xmlns:mc="http://schemas.openxmlformats.org/markup-compatibility/2006" xmlns:a14="http://schemas.microsoft.com/office/drawing/2010/main">
        <mc:Choice Requires="a14">
          <p:sp>
            <p:nvSpPr>
              <p:cNvPr id="5" name="矩形 4"/>
              <p:cNvSpPr/>
              <p:nvPr/>
            </p:nvSpPr>
            <p:spPr>
              <a:xfrm>
                <a:off x="5486012" y="2059034"/>
                <a:ext cx="196111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r>
                        <a:rPr kumimoji="1" lang="is-IS"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5486012" y="2059034"/>
                <a:ext cx="1961114" cy="562462"/>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98130" y="1024085"/>
                <a:ext cx="1178721" cy="5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1</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998130" y="1024085"/>
                <a:ext cx="1178721" cy="553613"/>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矩形 165"/>
              <p:cNvSpPr/>
              <p:nvPr/>
            </p:nvSpPr>
            <p:spPr>
              <a:xfrm>
                <a:off x="7972253" y="2478689"/>
                <a:ext cx="1178721"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𝑘</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6" name="矩形 165"/>
              <p:cNvSpPr>
                <a:spLocks noRot="1" noChangeAspect="1" noMove="1" noResize="1" noEditPoints="1" noAdjustHandles="1" noChangeArrowheads="1" noChangeShapeType="1" noTextEdit="1"/>
              </p:cNvSpPr>
              <p:nvPr/>
            </p:nvSpPr>
            <p:spPr>
              <a:xfrm>
                <a:off x="7972253" y="2478689"/>
                <a:ext cx="1178721" cy="559769"/>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7957556" y="1661138"/>
                <a:ext cx="117872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7" name="矩形 166"/>
              <p:cNvSpPr>
                <a:spLocks noRot="1" noChangeAspect="1" noMove="1" noResize="1" noEditPoints="1" noAdjustHandles="1" noChangeArrowheads="1" noChangeShapeType="1" noTextEdit="1"/>
              </p:cNvSpPr>
              <p:nvPr/>
            </p:nvSpPr>
            <p:spPr>
              <a:xfrm>
                <a:off x="7957556" y="1661138"/>
                <a:ext cx="1178721" cy="553998"/>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9490142" y="2118449"/>
                <a:ext cx="5728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9490142" y="2118449"/>
                <a:ext cx="572883" cy="369332"/>
              </a:xfrm>
              <a:prstGeom prst="rect">
                <a:avLst/>
              </a:prstGeom>
              <a:blipFill rotWithShape="0">
                <a:blip r:embed="rId26"/>
                <a:stretch>
                  <a:fillRect b="-3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372127" y="3574082"/>
                <a:ext cx="4096313" cy="10958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lang="mr-IN" altLang="zh-CN" sz="2400" b="0" i="1" dirty="0" smtClean="0">
                              <a:solidFill>
                                <a:srgbClr val="C00000"/>
                              </a:solidFill>
                              <a:latin typeface="Cambria Math" charset="0"/>
                              <a:ea typeface="Cambria Math" charset="0"/>
                              <a:cs typeface="Cambria Math" charset="0"/>
                            </a:rPr>
                          </m:ctrlPr>
                        </m:fPr>
                        <m:num>
                          <m:r>
                            <m:rPr>
                              <m:nor/>
                            </m:rPr>
                            <a:rPr lang="mr-IN" altLang="zh-CN" sz="2400" spc="-20" dirty="0" smtClean="0">
                              <a:solidFill>
                                <a:srgbClr val="C00000"/>
                              </a:solidFill>
                              <a:latin typeface="Cambria Math" charset="0"/>
                              <a:ea typeface="Cambria Math" charset="0"/>
                              <a:cs typeface="Cambria Math" charset="0"/>
                            </a:rPr>
                            <m:t>∂</m:t>
                          </m:r>
                          <m:sSubSup>
                            <m:sSubSupPr>
                              <m:ctrlPr>
                                <a:rPr lang="en-US" altLang="zh-CN" sz="2400" i="1" spc="-20" dirty="0" smtClean="0">
                                  <a:solidFill>
                                    <a:srgbClr val="C00000"/>
                                  </a:solidFill>
                                  <a:latin typeface="Cambria Math" charset="0"/>
                                  <a:ea typeface="Cambria Math" charset="0"/>
                                  <a:cs typeface="Cambria Math" charset="0"/>
                                </a:rPr>
                              </m:ctrlPr>
                            </m:sSubSupPr>
                            <m:e>
                              <m:r>
                                <a:rPr lang="en-US" altLang="zh-CN" sz="2400" b="0" i="1" spc="-20" dirty="0" smtClean="0">
                                  <a:solidFill>
                                    <a:srgbClr val="C00000"/>
                                  </a:solidFill>
                                  <a:latin typeface="Cambria Math" charset="0"/>
                                  <a:ea typeface="Cambria Math" charset="0"/>
                                  <a:cs typeface="Cambria Math" charset="0"/>
                                </a:rPr>
                                <m:t>𝑎</m:t>
                              </m:r>
                            </m:e>
                            <m:sub>
                              <m:r>
                                <a:rPr lang="en-US" altLang="zh-CN" sz="2400" i="1" spc="-20" dirty="0">
                                  <a:solidFill>
                                    <a:srgbClr val="C00000"/>
                                  </a:solidFill>
                                  <a:latin typeface="Cambria Math" charset="0"/>
                                  <a:ea typeface="Cambria Math" charset="0"/>
                                  <a:cs typeface="Cambria Math" charset="0"/>
                                </a:rPr>
                                <m:t>𝑖</m:t>
                              </m:r>
                            </m:sub>
                            <m:sup>
                              <m:r>
                                <a:rPr lang="en-US" altLang="zh-CN" sz="2400" i="1" spc="-20" dirty="0">
                                  <a:solidFill>
                                    <a:srgbClr val="C00000"/>
                                  </a:solidFill>
                                  <a:latin typeface="Cambria Math" charset="0"/>
                                  <a:ea typeface="Cambria Math" charset="0"/>
                                  <a:cs typeface="Cambria Math" charset="0"/>
                                </a:rPr>
                                <m:t>(</m:t>
                              </m:r>
                              <m:r>
                                <a:rPr lang="en-US" altLang="zh-CN" sz="2400" i="1" spc="-20" dirty="0">
                                  <a:solidFill>
                                    <a:srgbClr val="C00000"/>
                                  </a:solidFill>
                                  <a:latin typeface="Cambria Math" charset="0"/>
                                  <a:ea typeface="Cambria Math" charset="0"/>
                                  <a:cs typeface="Cambria Math" charset="0"/>
                                </a:rPr>
                                <m:t>𝑙</m:t>
                              </m:r>
                              <m:r>
                                <a:rPr lang="en-US" altLang="zh-CN" sz="2400" i="1" spc="-20" dirty="0">
                                  <a:solidFill>
                                    <a:srgbClr val="C00000"/>
                                  </a:solidFill>
                                  <a:latin typeface="Cambria Math" charset="0"/>
                                  <a:ea typeface="Cambria Math" charset="0"/>
                                  <a:cs typeface="Cambria Math" charset="0"/>
                                </a:rPr>
                                <m:t>)</m:t>
                              </m:r>
                            </m:sup>
                          </m:sSubSup>
                        </m:num>
                        <m:den>
                          <m:r>
                            <m:rPr>
                              <m:nor/>
                            </m:rPr>
                            <a:rPr lang="mr-IN" altLang="zh-CN" sz="2400" spc="-20" dirty="0">
                              <a:solidFill>
                                <a:srgbClr val="C00000"/>
                              </a:solidFill>
                              <a:latin typeface="Cambria Math" charset="0"/>
                              <a:ea typeface="Cambria Math" charset="0"/>
                              <a:cs typeface="Cambria Math" charset="0"/>
                            </a:rPr>
                            <m:t>∂</m:t>
                          </m:r>
                          <m:sSubSup>
                            <m:sSubSupPr>
                              <m:ctrlPr>
                                <a:rPr lang="en-US" altLang="zh-CN" sz="2400" i="1" spc="-20" dirty="0">
                                  <a:solidFill>
                                    <a:srgbClr val="C00000"/>
                                  </a:solidFill>
                                  <a:latin typeface="Cambria Math" charset="0"/>
                                  <a:ea typeface="Cambria Math" charset="0"/>
                                  <a:cs typeface="Cambria Math" charset="0"/>
                                </a:rPr>
                              </m:ctrlPr>
                            </m:sSubSupPr>
                            <m:e>
                              <m:r>
                                <a:rPr lang="en-US" altLang="zh-CN" sz="2400" i="1" spc="-20" dirty="0">
                                  <a:solidFill>
                                    <a:srgbClr val="C00000"/>
                                  </a:solidFill>
                                  <a:latin typeface="Cambria Math" charset="0"/>
                                  <a:ea typeface="Cambria Math" charset="0"/>
                                  <a:cs typeface="Cambria Math" charset="0"/>
                                </a:rPr>
                                <m:t>𝑧</m:t>
                              </m:r>
                            </m:e>
                            <m:sub>
                              <m:r>
                                <a:rPr lang="en-US" altLang="zh-CN" sz="2400" i="1" spc="-20" dirty="0">
                                  <a:solidFill>
                                    <a:srgbClr val="C00000"/>
                                  </a:solidFill>
                                  <a:latin typeface="Cambria Math" charset="0"/>
                                  <a:ea typeface="Cambria Math" charset="0"/>
                                  <a:cs typeface="Cambria Math" charset="0"/>
                                </a:rPr>
                                <m:t>𝑖</m:t>
                              </m:r>
                            </m:sub>
                            <m:sup>
                              <m:r>
                                <a:rPr lang="en-US" altLang="zh-CN" sz="2400" i="1" spc="-20" dirty="0">
                                  <a:solidFill>
                                    <a:srgbClr val="C00000"/>
                                  </a:solidFill>
                                  <a:latin typeface="Cambria Math" charset="0"/>
                                  <a:ea typeface="Cambria Math" charset="0"/>
                                  <a:cs typeface="Cambria Math" charset="0"/>
                                </a:rPr>
                                <m:t>(</m:t>
                              </m:r>
                              <m:r>
                                <a:rPr lang="en-US" altLang="zh-CN" sz="2400" i="1" spc="-20" dirty="0">
                                  <a:solidFill>
                                    <a:srgbClr val="C00000"/>
                                  </a:solidFill>
                                  <a:latin typeface="Cambria Math" charset="0"/>
                                  <a:ea typeface="Cambria Math" charset="0"/>
                                  <a:cs typeface="Cambria Math" charset="0"/>
                                </a:rPr>
                                <m:t>𝑙</m:t>
                              </m:r>
                              <m:r>
                                <a:rPr lang="en-US" altLang="zh-CN" sz="2400" i="1" spc="-20" dirty="0">
                                  <a:solidFill>
                                    <a:srgbClr val="C00000"/>
                                  </a:solidFill>
                                  <a:latin typeface="Cambria Math" charset="0"/>
                                  <a:ea typeface="Cambria Math" charset="0"/>
                                  <a:cs typeface="Cambria Math" charset="0"/>
                                </a:rPr>
                                <m:t>)</m:t>
                              </m:r>
                            </m:sup>
                          </m:sSubSup>
                        </m:den>
                      </m:f>
                      <m:nary>
                        <m:naryPr>
                          <m:chr m:val="∑"/>
                          <m:supHide m:val="on"/>
                          <m:ctrlPr>
                            <a:rPr lang="mr-IN" altLang="zh-CN" sz="2400" b="0" i="1" dirty="0" smtClean="0">
                              <a:latin typeface="Cambria Math" charset="0"/>
                              <a:ea typeface="Cambria Math" charset="0"/>
                              <a:cs typeface="Cambria Math" charset="0"/>
                            </a:rPr>
                          </m:ctrlPr>
                        </m:naryPr>
                        <m:sub>
                          <m:r>
                            <m:rPr>
                              <m:brk m:alnAt="7"/>
                            </m:rPr>
                            <a:rPr lang="en-US" altLang="zh-CN" sz="2400" b="0" i="1" dirty="0" smtClean="0">
                              <a:latin typeface="Cambria Math" charset="0"/>
                              <a:ea typeface="Cambria Math" charset="0"/>
                              <a:cs typeface="Cambria Math" charset="0"/>
                            </a:rPr>
                            <m:t>𝑘</m:t>
                          </m:r>
                        </m:sub>
                        <m:sup/>
                        <m:e>
                          <m:f>
                            <m:fPr>
                              <m:ctrlPr>
                                <a:rPr lang="mr-IN" altLang="zh-CN" sz="2400" b="0" i="1" dirty="0" smtClean="0">
                                  <a:solidFill>
                                    <a:srgbClr val="7030A0"/>
                                  </a:solidFill>
                                  <a:latin typeface="Cambria Math" charset="0"/>
                                  <a:ea typeface="Cambria Math" charset="0"/>
                                  <a:cs typeface="Cambria Math" charset="0"/>
                                </a:rPr>
                              </m:ctrlPr>
                            </m:fPr>
                            <m:num>
                              <m:r>
                                <m:rPr>
                                  <m:nor/>
                                </m:rPr>
                                <a:rPr lang="mr-IN" altLang="zh-CN" sz="2400" spc="-20" dirty="0">
                                  <a:solidFill>
                                    <a:srgbClr val="7030A0"/>
                                  </a:solidFill>
                                  <a:latin typeface="Cambria Math" charset="0"/>
                                  <a:ea typeface="Cambria Math" charset="0"/>
                                  <a:cs typeface="Cambria Math" charset="0"/>
                                </a:rPr>
                                <m:t>∂</m:t>
                              </m:r>
                              <m:sSubSup>
                                <m:sSubSupPr>
                                  <m:ctrlPr>
                                    <a:rPr lang="en-US" altLang="zh-CN" sz="2400" i="1" spc="-20" dirty="0">
                                      <a:solidFill>
                                        <a:srgbClr val="7030A0"/>
                                      </a:solidFill>
                                      <a:latin typeface="Cambria Math" charset="0"/>
                                      <a:ea typeface="Cambria Math" charset="0"/>
                                      <a:cs typeface="Cambria Math" charset="0"/>
                                    </a:rPr>
                                  </m:ctrlPr>
                                </m:sSubSupPr>
                                <m:e>
                                  <m:r>
                                    <a:rPr lang="en-US" altLang="zh-CN" sz="2400" i="1" spc="-20" dirty="0">
                                      <a:solidFill>
                                        <a:srgbClr val="7030A0"/>
                                      </a:solidFill>
                                      <a:latin typeface="Cambria Math" charset="0"/>
                                      <a:ea typeface="Cambria Math" charset="0"/>
                                      <a:cs typeface="Cambria Math" charset="0"/>
                                    </a:rPr>
                                    <m:t>𝑧</m:t>
                                  </m:r>
                                </m:e>
                                <m:sub>
                                  <m:r>
                                    <a:rPr lang="en-US" altLang="zh-CN" sz="2400" b="0" i="1" spc="-20" dirty="0" smtClean="0">
                                      <a:solidFill>
                                        <a:srgbClr val="7030A0"/>
                                      </a:solidFill>
                                      <a:latin typeface="Cambria Math" charset="0"/>
                                      <a:ea typeface="Cambria Math" charset="0"/>
                                      <a:cs typeface="Cambria Math" charset="0"/>
                                    </a:rPr>
                                    <m:t>𝑘</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b="0" i="1" spc="-20" dirty="0" smtClean="0">
                                      <a:solidFill>
                                        <a:srgbClr val="7030A0"/>
                                      </a:solidFill>
                                      <a:latin typeface="Cambria Math" charset="0"/>
                                      <a:ea typeface="Cambria Math" charset="0"/>
                                      <a:cs typeface="Cambria Math" charset="0"/>
                                    </a:rPr>
                                    <m:t>+1</m:t>
                                  </m:r>
                                  <m:r>
                                    <a:rPr lang="en-US" altLang="zh-CN" sz="2400" i="1" spc="-20" dirty="0">
                                      <a:solidFill>
                                        <a:srgbClr val="7030A0"/>
                                      </a:solidFill>
                                      <a:latin typeface="Cambria Math" charset="0"/>
                                      <a:ea typeface="Cambria Math" charset="0"/>
                                      <a:cs typeface="Cambria Math" charset="0"/>
                                    </a:rPr>
                                    <m:t>)</m:t>
                                  </m:r>
                                </m:sup>
                              </m:sSubSup>
                            </m:num>
                            <m:den>
                              <m:r>
                                <m:rPr>
                                  <m:nor/>
                                </m:rPr>
                                <a:rPr lang="mr-IN" altLang="zh-CN" sz="2400" spc="-20" dirty="0">
                                  <a:solidFill>
                                    <a:srgbClr val="7030A0"/>
                                  </a:solidFill>
                                  <a:latin typeface="Cambria Math" charset="0"/>
                                  <a:ea typeface="Cambria Math" charset="0"/>
                                  <a:cs typeface="Cambria Math" charset="0"/>
                                </a:rPr>
                                <m:t>∂</m:t>
                              </m:r>
                              <m:sSubSup>
                                <m:sSubSupPr>
                                  <m:ctrlPr>
                                    <a:rPr lang="en-US" altLang="zh-CN" sz="2400" i="1" spc="-20" dirty="0">
                                      <a:solidFill>
                                        <a:srgbClr val="7030A0"/>
                                      </a:solidFill>
                                      <a:latin typeface="Cambria Math" charset="0"/>
                                      <a:ea typeface="Cambria Math" charset="0"/>
                                      <a:cs typeface="Cambria Math" charset="0"/>
                                    </a:rPr>
                                  </m:ctrlPr>
                                </m:sSubSupPr>
                                <m:e>
                                  <m:r>
                                    <a:rPr lang="en-US" altLang="zh-CN" sz="2400" b="0" i="1" spc="-20" dirty="0" smtClean="0">
                                      <a:solidFill>
                                        <a:srgbClr val="7030A0"/>
                                      </a:solidFill>
                                      <a:latin typeface="Cambria Math" charset="0"/>
                                      <a:ea typeface="Cambria Math" charset="0"/>
                                      <a:cs typeface="Cambria Math" charset="0"/>
                                    </a:rPr>
                                    <m:t>𝑎</m:t>
                                  </m:r>
                                </m:e>
                                <m:sub>
                                  <m:r>
                                    <a:rPr lang="en-US" altLang="zh-CN" sz="2400" i="1" spc="-20" dirty="0">
                                      <a:solidFill>
                                        <a:srgbClr val="7030A0"/>
                                      </a:solidFill>
                                      <a:latin typeface="Cambria Math" charset="0"/>
                                      <a:ea typeface="Cambria Math" charset="0"/>
                                      <a:cs typeface="Cambria Math" charset="0"/>
                                    </a:rPr>
                                    <m:t>𝑖</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i="1" spc="-20" dirty="0">
                                      <a:solidFill>
                                        <a:srgbClr val="7030A0"/>
                                      </a:solidFill>
                                      <a:latin typeface="Cambria Math" charset="0"/>
                                      <a:ea typeface="Cambria Math" charset="0"/>
                                      <a:cs typeface="Cambria Math" charset="0"/>
                                    </a:rPr>
                                    <m:t>)</m:t>
                                  </m:r>
                                </m:sup>
                              </m:sSubSup>
                            </m:den>
                          </m:f>
                          <m:f>
                            <m:fPr>
                              <m:ctrlPr>
                                <a:rPr lang="mr-IN" altLang="zh-CN" sz="2400" b="0" i="1" dirty="0" smtClean="0">
                                  <a:latin typeface="Cambria Math" charset="0"/>
                                  <a:ea typeface="Cambria Math" charset="0"/>
                                  <a:cs typeface="Cambria Math" charset="0"/>
                                </a:rPr>
                              </m:ctrlPr>
                            </m:fPr>
                            <m:num>
                              <m:r>
                                <a:rPr lang="mr-IN" altLang="zh-CN" sz="2400" b="0" i="1" dirty="0" smtClean="0">
                                  <a:latin typeface="Cambria Math" charset="0"/>
                                  <a:ea typeface="Cambria Math" charset="0"/>
                                  <a:cs typeface="Cambria Math" charset="0"/>
                                </a:rPr>
                                <m:t>𝜕</m:t>
                              </m:r>
                              <m:r>
                                <a:rPr lang="en-US" altLang="zh-CN" sz="2400" b="0" i="1" dirty="0" smtClean="0">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den>
                          </m:f>
                        </m:e>
                      </m:nary>
                    </m:oMath>
                  </m:oMathPara>
                </a14:m>
                <a:endParaRPr kumimoji="1" lang="zh-CN" altLang="en-US" sz="2400" dirty="0">
                  <a:latin typeface="Cambria Math" charset="0"/>
                  <a:ea typeface="Cambria Math" charset="0"/>
                  <a:cs typeface="Cambria Math"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5372127" y="3574082"/>
                <a:ext cx="4096313" cy="1095813"/>
              </a:xfrm>
              <a:prstGeom prst="rect">
                <a:avLst/>
              </a:prstGeom>
              <a:blipFill rotWithShape="0">
                <a:blip r:embed="rId27"/>
                <a:stretch>
                  <a:fillRect/>
                </a:stretch>
              </a:blipFill>
            </p:spPr>
            <p:txBody>
              <a:bodyPr/>
              <a:lstStyle/>
              <a:p>
                <a:r>
                  <a:rPr lang="zh-CN" altLang="en-US">
                    <a:noFill/>
                  </a:rPr>
                  <a:t> </a:t>
                </a:r>
              </a:p>
            </p:txBody>
          </p:sp>
        </mc:Fallback>
      </mc:AlternateContent>
      <p:cxnSp>
        <p:nvCxnSpPr>
          <p:cNvPr id="8" name="直线箭头连接符 7"/>
          <p:cNvCxnSpPr/>
          <p:nvPr/>
        </p:nvCxnSpPr>
        <p:spPr bwMode="auto">
          <a:xfrm flipH="1">
            <a:off x="6104764" y="4598556"/>
            <a:ext cx="429491" cy="55767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矩形 8"/>
              <p:cNvSpPr/>
              <p:nvPr/>
            </p:nvSpPr>
            <p:spPr>
              <a:xfrm>
                <a:off x="5225934" y="5147634"/>
                <a:ext cx="1249573"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charset="0"/>
                              <a:ea typeface="Cambria Math" charset="0"/>
                              <a:cs typeface="Cambria Math" charset="0"/>
                            </a:rPr>
                          </m:ctrlPr>
                        </m:sSubSupPr>
                        <m:e>
                          <m:sSup>
                            <m:sSupPr>
                              <m:ctrlPr>
                                <a:rPr kumimoji="1" lang="en-US" altLang="zh-CN" sz="2400" i="1">
                                  <a:solidFill>
                                    <a:srgbClr val="C00000"/>
                                  </a:solidFill>
                                  <a:latin typeface="Cambria Math" charset="0"/>
                                  <a:ea typeface="Cambria Math" charset="0"/>
                                  <a:cs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𝑧</m:t>
                          </m:r>
                        </m:e>
                        <m:sub>
                          <m:r>
                            <a:rPr kumimoji="1" lang="en-US" altLang="zh-CN" sz="2400" b="0" i="1" smtClean="0">
                              <a:solidFill>
                                <a:srgbClr val="C00000"/>
                              </a:solidFill>
                              <a:latin typeface="Cambria Math" charset="0"/>
                              <a:ea typeface="Cambria Math" charset="0"/>
                              <a:cs typeface="Cambria Math" charset="0"/>
                            </a:rPr>
                            <m:t>𝑖</m:t>
                          </m:r>
                        </m:sub>
                        <m:sup>
                          <m:r>
                            <a:rPr kumimoji="1" lang="en-US" altLang="zh-CN" sz="2400" i="1">
                              <a:solidFill>
                                <a:srgbClr val="C00000"/>
                              </a:solidFill>
                              <a:latin typeface="Cambria Math" charset="0"/>
                              <a:ea typeface="Cambria Math" charset="0"/>
                              <a:cs typeface="Cambria Math" charset="0"/>
                            </a:rPr>
                            <m:t>(</m:t>
                          </m:r>
                          <m:r>
                            <a:rPr kumimoji="1" lang="en-US" altLang="zh-CN" sz="2400" b="0" i="1" smtClean="0">
                              <a:solidFill>
                                <a:srgbClr val="C00000"/>
                              </a:solidFill>
                              <a:latin typeface="Cambria Math" charset="0"/>
                              <a:ea typeface="Cambria Math" charset="0"/>
                              <a:cs typeface="Cambria Math" charset="0"/>
                            </a:rPr>
                            <m:t>𝑙</m:t>
                          </m:r>
                          <m:r>
                            <a:rPr kumimoji="1" lang="en-US" altLang="zh-CN" sz="2400" i="1">
                              <a:solidFill>
                                <a:srgbClr val="C00000"/>
                              </a:solidFill>
                              <a:latin typeface="Cambria Math" charset="0"/>
                              <a:ea typeface="Cambria Math" charset="0"/>
                              <a:cs typeface="Cambria Math" charset="0"/>
                            </a:rPr>
                            <m:t>)</m:t>
                          </m:r>
                        </m:sup>
                      </m:sSubSup>
                      <m:r>
                        <a:rPr kumimoji="1" lang="en-US" altLang="zh-CN" sz="2400" i="1">
                          <a:solidFill>
                            <a:srgbClr val="C00000"/>
                          </a:solidFill>
                          <a:latin typeface="Cambria Math" charset="0"/>
                          <a:ea typeface="Cambria Math" charset="0"/>
                          <a:cs typeface="Cambria Math" charset="0"/>
                        </a:rPr>
                        <m:t>)</m:t>
                      </m:r>
                    </m:oMath>
                  </m:oMathPara>
                </a14:m>
                <a:endParaRPr kumimoji="1" lang="zh-CN" altLang="en-US" sz="2400" dirty="0">
                  <a:solidFill>
                    <a:srgbClr val="C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225934" y="5147634"/>
                <a:ext cx="1249573" cy="562462"/>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965805" y="4849194"/>
                <a:ext cx="42160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pc="-20" dirty="0" smtClean="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r>
                        <a:rPr lang="en-US" altLang="zh-CN" sz="2400" b="0" i="1" spc="-20" dirty="0" smtClean="0">
                          <a:latin typeface="Cambria Math" charset="0"/>
                          <a:ea typeface="Cambria Math" charset="0"/>
                          <a:cs typeface="Cambria Math" charset="0"/>
                        </a:rPr>
                        <m:t>=</m:t>
                      </m:r>
                      <m:nary>
                        <m:naryPr>
                          <m:chr m:val="∑"/>
                          <m:supHide m:val="on"/>
                          <m:ctrlPr>
                            <a:rPr lang="en-US" altLang="zh-CN" sz="2400" b="0" i="1" spc="-20" dirty="0" smtClean="0">
                              <a:latin typeface="Cambria Math" charset="0"/>
                              <a:ea typeface="Cambria Math" charset="0"/>
                              <a:cs typeface="Cambria Math" charset="0"/>
                            </a:rPr>
                          </m:ctrlPr>
                        </m:naryPr>
                        <m:sub>
                          <m:r>
                            <m:rPr>
                              <m:brk m:alnAt="7"/>
                            </m:rPr>
                            <a:rPr lang="en-US" altLang="zh-CN" sz="2400" b="0" i="1" spc="-20" dirty="0" smtClean="0">
                              <a:latin typeface="Cambria Math" charset="0"/>
                              <a:ea typeface="Cambria Math" charset="0"/>
                              <a:cs typeface="Cambria Math" charset="0"/>
                            </a:rPr>
                            <m:t>𝑖</m:t>
                          </m:r>
                        </m:sub>
                        <m:sup/>
                        <m:e>
                          <m:sSubSup>
                            <m:sSubSupPr>
                              <m:ctrlPr>
                                <a:rPr lang="en-US" altLang="zh-CN" sz="2400" b="0" i="1" spc="-20" dirty="0" smtClean="0">
                                  <a:solidFill>
                                    <a:srgbClr val="7030A0"/>
                                  </a:solidFill>
                                  <a:latin typeface="Cambria Math" charset="0"/>
                                  <a:ea typeface="Cambria Math" charset="0"/>
                                  <a:cs typeface="Cambria Math" charset="0"/>
                                </a:rPr>
                              </m:ctrlPr>
                            </m:sSubSupPr>
                            <m:e>
                              <m:r>
                                <a:rPr lang="en-US" altLang="zh-CN" sz="2400" b="0" i="1" spc="-20" dirty="0" smtClean="0">
                                  <a:solidFill>
                                    <a:srgbClr val="7030A0"/>
                                  </a:solidFill>
                                  <a:latin typeface="Cambria Math" charset="0"/>
                                  <a:ea typeface="Cambria Math" charset="0"/>
                                  <a:cs typeface="Cambria Math" charset="0"/>
                                </a:rPr>
                                <m:t>𝑤</m:t>
                              </m:r>
                            </m:e>
                            <m:sub>
                              <m:r>
                                <a:rPr lang="en-US" altLang="zh-CN" sz="2400" b="0" i="1" spc="-20" dirty="0" smtClean="0">
                                  <a:solidFill>
                                    <a:srgbClr val="7030A0"/>
                                  </a:solidFill>
                                  <a:latin typeface="Cambria Math" charset="0"/>
                                  <a:ea typeface="Cambria Math" charset="0"/>
                                  <a:cs typeface="Cambria Math" charset="0"/>
                                </a:rPr>
                                <m:t>𝑘</m:t>
                              </m:r>
                              <m:r>
                                <a:rPr lang="en-US" altLang="zh-CN" sz="2400" b="0" i="1" spc="-20" dirty="0" smtClean="0">
                                  <a:solidFill>
                                    <a:srgbClr val="7030A0"/>
                                  </a:solidFill>
                                  <a:latin typeface="Cambria Math" charset="0"/>
                                  <a:ea typeface="Cambria Math" charset="0"/>
                                  <a:cs typeface="Cambria Math" charset="0"/>
                                </a:rPr>
                                <m:t>,</m:t>
                              </m:r>
                              <m:r>
                                <a:rPr lang="en-US" altLang="zh-CN" sz="2400" b="0" i="1" spc="-20" dirty="0" smtClean="0">
                                  <a:solidFill>
                                    <a:srgbClr val="7030A0"/>
                                  </a:solidFill>
                                  <a:latin typeface="Cambria Math" charset="0"/>
                                  <a:ea typeface="Cambria Math" charset="0"/>
                                  <a:cs typeface="Cambria Math" charset="0"/>
                                </a:rPr>
                                <m:t>𝑖</m:t>
                              </m:r>
                            </m:sub>
                            <m:sup>
                              <m:r>
                                <a:rPr lang="en-US" altLang="zh-CN" sz="2400" b="0" i="1" spc="-20" dirty="0" smtClean="0">
                                  <a:solidFill>
                                    <a:srgbClr val="7030A0"/>
                                  </a:solidFill>
                                  <a:latin typeface="Cambria Math" charset="0"/>
                                  <a:ea typeface="Cambria Math" charset="0"/>
                                  <a:cs typeface="Cambria Math" charset="0"/>
                                </a:rPr>
                                <m:t>(</m:t>
                              </m:r>
                              <m:r>
                                <a:rPr lang="en-US" altLang="zh-CN" sz="2400" b="0" i="1" spc="-20" dirty="0" smtClean="0">
                                  <a:solidFill>
                                    <a:srgbClr val="7030A0"/>
                                  </a:solidFill>
                                  <a:latin typeface="Cambria Math" charset="0"/>
                                  <a:ea typeface="Cambria Math" charset="0"/>
                                  <a:cs typeface="Cambria Math" charset="0"/>
                                </a:rPr>
                                <m:t>𝑙</m:t>
                              </m:r>
                              <m:r>
                                <a:rPr lang="en-US" altLang="zh-CN" sz="2400" b="0" i="1" spc="-20" dirty="0" smtClean="0">
                                  <a:solidFill>
                                    <a:srgbClr val="7030A0"/>
                                  </a:solidFill>
                                  <a:latin typeface="Cambria Math" charset="0"/>
                                  <a:ea typeface="Cambria Math" charset="0"/>
                                  <a:cs typeface="Cambria Math" charset="0"/>
                                </a:rPr>
                                <m:t>+1)</m:t>
                              </m:r>
                            </m:sup>
                          </m:sSubSup>
                          <m:sSubSup>
                            <m:sSubSupPr>
                              <m:ctrlPr>
                                <a:rPr lang="en-US" altLang="zh-CN" sz="2400" b="0" i="1" spc="-20" dirty="0" smtClean="0">
                                  <a:solidFill>
                                    <a:srgbClr val="1F1EF1"/>
                                  </a:solidFill>
                                  <a:latin typeface="Cambria Math" charset="0"/>
                                  <a:ea typeface="Cambria Math" charset="0"/>
                                  <a:cs typeface="Cambria Math" charset="0"/>
                                </a:rPr>
                              </m:ctrlPr>
                            </m:sSubSupPr>
                            <m:e>
                              <m:r>
                                <a:rPr lang="en-US" altLang="zh-CN" sz="2400" b="0" i="1" spc="-20" dirty="0" smtClean="0">
                                  <a:solidFill>
                                    <a:srgbClr val="1F1EF1"/>
                                  </a:solidFill>
                                  <a:latin typeface="Cambria Math" charset="0"/>
                                  <a:ea typeface="Cambria Math" charset="0"/>
                                  <a:cs typeface="Cambria Math" charset="0"/>
                                </a:rPr>
                                <m:t>𝑎</m:t>
                              </m:r>
                            </m:e>
                            <m:sub>
                              <m:r>
                                <a:rPr lang="en-US" altLang="zh-CN" sz="2400" b="0" i="1" spc="-20" dirty="0" smtClean="0">
                                  <a:solidFill>
                                    <a:srgbClr val="1F1EF1"/>
                                  </a:solidFill>
                                  <a:latin typeface="Cambria Math" charset="0"/>
                                  <a:ea typeface="Cambria Math" charset="0"/>
                                  <a:cs typeface="Cambria Math" charset="0"/>
                                </a:rPr>
                                <m:t>𝑖</m:t>
                              </m:r>
                            </m:sub>
                            <m:sup>
                              <m:r>
                                <a:rPr lang="en-US" altLang="zh-CN" sz="2400" b="0" i="1" spc="-20" dirty="0" smtClean="0">
                                  <a:solidFill>
                                    <a:srgbClr val="1F1EF1"/>
                                  </a:solidFill>
                                  <a:latin typeface="Cambria Math" charset="0"/>
                                  <a:ea typeface="Cambria Math" charset="0"/>
                                  <a:cs typeface="Cambria Math" charset="0"/>
                                </a:rPr>
                                <m:t>(</m:t>
                              </m:r>
                              <m:r>
                                <a:rPr lang="en-US" altLang="zh-CN" sz="2400" b="0" i="1" spc="-20" dirty="0" smtClean="0">
                                  <a:solidFill>
                                    <a:srgbClr val="1F1EF1"/>
                                  </a:solidFill>
                                  <a:latin typeface="Cambria Math" charset="0"/>
                                  <a:ea typeface="Cambria Math" charset="0"/>
                                  <a:cs typeface="Cambria Math" charset="0"/>
                                </a:rPr>
                                <m:t>𝑙</m:t>
                              </m:r>
                              <m:r>
                                <a:rPr lang="en-US" altLang="zh-CN" sz="2400" b="0" i="1" spc="-20" dirty="0" smtClean="0">
                                  <a:solidFill>
                                    <a:srgbClr val="1F1EF1"/>
                                  </a:solidFill>
                                  <a:latin typeface="Cambria Math" charset="0"/>
                                  <a:ea typeface="Cambria Math" charset="0"/>
                                  <a:cs typeface="Cambria Math" charset="0"/>
                                </a:rPr>
                                <m:t>)</m:t>
                              </m:r>
                            </m:sup>
                          </m:sSubSup>
                          <m:r>
                            <a:rPr lang="en-US" altLang="zh-CN" sz="2400" b="0" i="1" spc="-20" dirty="0" smtClean="0">
                              <a:latin typeface="Cambria Math" charset="0"/>
                              <a:ea typeface="Cambria Math" charset="0"/>
                              <a:cs typeface="Cambria Math" charset="0"/>
                            </a:rPr>
                            <m:t>+</m:t>
                          </m:r>
                          <m:sSubSup>
                            <m:sSubSupPr>
                              <m:ctrlPr>
                                <a:rPr lang="en-US" altLang="zh-CN" sz="2400" b="0" i="1" spc="-20" dirty="0" smtClean="0">
                                  <a:latin typeface="Cambria Math"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𝑏</m:t>
                              </m:r>
                            </m:e>
                            <m:sub>
                              <m:r>
                                <a:rPr lang="en-US" altLang="zh-CN" sz="2400" b="0" i="1" spc="-20" dirty="0" smtClean="0">
                                  <a:latin typeface="Cambria Math" charset="0"/>
                                  <a:ea typeface="Cambria Math" charset="0"/>
                                  <a:cs typeface="Cambria Math" charset="0"/>
                                </a:rPr>
                                <m:t>𝑘</m:t>
                              </m:r>
                            </m:sub>
                            <m:sup>
                              <m:r>
                                <a:rPr lang="en-US" altLang="zh-CN" sz="2400" b="0" i="1" spc="-20" dirty="0" smtClean="0">
                                  <a:latin typeface="Cambria Math" charset="0"/>
                                  <a:ea typeface="Cambria Math" charset="0"/>
                                  <a:cs typeface="Cambria Math" charset="0"/>
                                </a:rPr>
                                <m:t>(</m:t>
                              </m:r>
                              <m:r>
                                <a:rPr lang="en-US" altLang="zh-CN" sz="2400" b="0" i="1" spc="-20" dirty="0" smtClean="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sup>
                          </m:sSubSup>
                        </m:e>
                      </m:nary>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965805" y="4849194"/>
                <a:ext cx="4216091" cy="98854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37905" y="5824818"/>
                <a:ext cx="41909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smtClean="0">
                              <a:solidFill>
                                <a:srgbClr val="C00000"/>
                              </a:solidFill>
                              <a:latin typeface="Cambria Math" charset="0"/>
                              <a:ea typeface="Cambria Math" charset="0"/>
                              <a:cs typeface="Cambria Math" charset="0"/>
                            </a:rPr>
                          </m:ctrlPr>
                        </m:sSubSupPr>
                        <m:e>
                          <m:sSup>
                            <m:sSupPr>
                              <m:ctrlPr>
                                <a:rPr kumimoji="1" lang="en-US" altLang="zh-CN" sz="2400" i="1">
                                  <a:solidFill>
                                    <a:srgbClr val="C00000"/>
                                  </a:solidFill>
                                  <a:latin typeface="Cambria Math" charset="0"/>
                                  <a:ea typeface="Cambria Math" charset="0"/>
                                  <a:cs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𝑧</m:t>
                          </m:r>
                        </m:e>
                        <m:sub>
                          <m:r>
                            <a:rPr kumimoji="1" lang="en-US" altLang="zh-CN" sz="2400" i="1">
                              <a:solidFill>
                                <a:srgbClr val="C00000"/>
                              </a:solidFill>
                              <a:latin typeface="Cambria Math" charset="0"/>
                              <a:ea typeface="Cambria Math" charset="0"/>
                              <a:cs typeface="Cambria Math" charset="0"/>
                            </a:rPr>
                            <m:t>𝑖</m:t>
                          </m:r>
                        </m:sub>
                        <m:sup>
                          <m:r>
                            <a:rPr kumimoji="1" lang="en-US" altLang="zh-CN" sz="2400" i="1">
                              <a:solidFill>
                                <a:srgbClr val="C00000"/>
                              </a:solidFill>
                              <a:latin typeface="Cambria Math" charset="0"/>
                              <a:ea typeface="Cambria Math" charset="0"/>
                              <a:cs typeface="Cambria Math" charset="0"/>
                            </a:rPr>
                            <m:t>(</m:t>
                          </m:r>
                          <m:r>
                            <a:rPr kumimoji="1" lang="en-US" altLang="zh-CN" sz="2400" b="0" i="1" smtClean="0">
                              <a:solidFill>
                                <a:srgbClr val="C00000"/>
                              </a:solidFill>
                              <a:latin typeface="Cambria Math" charset="0"/>
                              <a:ea typeface="Cambria Math" charset="0"/>
                              <a:cs typeface="Cambria Math" charset="0"/>
                            </a:rPr>
                            <m:t>𝑙</m:t>
                          </m:r>
                          <m:r>
                            <a:rPr kumimoji="1" lang="en-US" altLang="zh-CN" sz="2400" i="1">
                              <a:solidFill>
                                <a:srgbClr val="C00000"/>
                              </a:solidFill>
                              <a:latin typeface="Cambria Math" charset="0"/>
                              <a:ea typeface="Cambria Math" charset="0"/>
                              <a:cs typeface="Cambria Math" charset="0"/>
                            </a:rPr>
                            <m:t>)</m:t>
                          </m:r>
                        </m:sup>
                      </m:sSubSup>
                      <m:r>
                        <a:rPr kumimoji="1" lang="en-US" altLang="zh-CN" sz="2400" i="1">
                          <a:solidFill>
                            <a:srgbClr val="C00000"/>
                          </a:solidFill>
                          <a:latin typeface="Cambria Math" charset="0"/>
                          <a:ea typeface="Cambria Math" charset="0"/>
                          <a:cs typeface="Cambria Math" charset="0"/>
                        </a:rPr>
                        <m:t>)</m:t>
                      </m:r>
                      <m:nary>
                        <m:naryPr>
                          <m:chr m:val="∑"/>
                          <m:supHide m:val="on"/>
                          <m:ctrlPr>
                            <a:rPr lang="en-US" altLang="zh-CN" sz="2400" i="1" spc="-20" dirty="0">
                              <a:latin typeface="Cambria Math"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smtClean="0">
                                  <a:solidFill>
                                    <a:srgbClr val="7030A0"/>
                                  </a:solidFill>
                                  <a:latin typeface="Cambria Math" charset="0"/>
                                  <a:ea typeface="Cambria Math" charset="0"/>
                                  <a:cs typeface="Cambria Math" charset="0"/>
                                </a:rPr>
                              </m:ctrlPr>
                            </m:sSubSupPr>
                            <m:e>
                              <m:r>
                                <a:rPr lang="en-US" altLang="zh-CN" sz="2400" i="1" spc="-20" dirty="0">
                                  <a:solidFill>
                                    <a:srgbClr val="7030A0"/>
                                  </a:solidFill>
                                  <a:latin typeface="Cambria Math" charset="0"/>
                                  <a:ea typeface="Cambria Math" charset="0"/>
                                  <a:cs typeface="Cambria Math" charset="0"/>
                                </a:rPr>
                                <m:t>𝑤</m:t>
                              </m:r>
                            </m:e>
                            <m:sub>
                              <m:r>
                                <a:rPr lang="en-US" altLang="zh-CN" sz="2400" i="1" spc="-20" dirty="0">
                                  <a:solidFill>
                                    <a:srgbClr val="7030A0"/>
                                  </a:solidFill>
                                  <a:latin typeface="Cambria Math" charset="0"/>
                                  <a:ea typeface="Cambria Math" charset="0"/>
                                  <a:cs typeface="Cambria Math" charset="0"/>
                                </a:rPr>
                                <m:t>𝑘</m:t>
                              </m:r>
                              <m:r>
                                <a:rPr lang="en-US" altLang="zh-CN" sz="2400" b="0" i="1" spc="-20" dirty="0" smtClean="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𝑖</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i="1" spc="-20" dirty="0">
                                  <a:solidFill>
                                    <a:srgbClr val="7030A0"/>
                                  </a:solidFill>
                                  <a:latin typeface="Cambria Math" charset="0"/>
                                  <a:ea typeface="Cambria Math" charset="0"/>
                                  <a:cs typeface="Cambria Math" charset="0"/>
                                </a:rPr>
                                <m:t>+1)</m:t>
                              </m:r>
                            </m:sup>
                          </m:sSubSup>
                          <m:sSubSup>
                            <m:sSubSupPr>
                              <m:ctrlPr>
                                <a:rPr lang="en-US" altLang="zh-CN" sz="2400" i="1" spc="-20" dirty="0">
                                  <a:latin typeface="Cambria Math"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037905" y="5824818"/>
                <a:ext cx="4190955" cy="98854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650625" y="25552"/>
                <a:ext cx="4177490"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chemeClr val="bg1"/>
                              </a:solidFill>
                              <a:latin typeface="Cambria Math" charset="0"/>
                            </a:rPr>
                          </m:ctrlPr>
                        </m:sSubSupPr>
                        <m:e>
                          <m:r>
                            <a:rPr kumimoji="1" lang="en-US" altLang="zh-CN" sz="2400" i="1">
                              <a:solidFill>
                                <a:schemeClr val="bg1"/>
                              </a:solidFill>
                              <a:latin typeface="Cambria Math" charset="0"/>
                            </a:rPr>
                            <m:t>𝑧</m:t>
                          </m:r>
                        </m:e>
                        <m:sub>
                          <m:r>
                            <a:rPr kumimoji="1" lang="en-US" altLang="zh-CN" sz="2400" i="1">
                              <a:solidFill>
                                <a:schemeClr val="bg1"/>
                              </a:solidFill>
                              <a:latin typeface="Cambria Math" charset="0"/>
                            </a:rPr>
                            <m:t>𝑖</m:t>
                          </m:r>
                        </m:sub>
                        <m:sup>
                          <m:r>
                            <a:rPr kumimoji="1" lang="en-US" altLang="zh-CN" sz="2400" i="1">
                              <a:solidFill>
                                <a:schemeClr val="bg1"/>
                              </a:solidFill>
                              <a:latin typeface="Cambria Math" charset="0"/>
                            </a:rPr>
                            <m:t>(</m:t>
                          </m:r>
                          <m:r>
                            <a:rPr kumimoji="1" lang="en-US" altLang="zh-CN" sz="2400" i="1">
                              <a:solidFill>
                                <a:schemeClr val="bg1"/>
                              </a:solidFill>
                              <a:latin typeface="Cambria Math" charset="0"/>
                            </a:rPr>
                            <m:t>𝑙</m:t>
                          </m:r>
                          <m:r>
                            <a:rPr kumimoji="1" lang="en-US" altLang="zh-CN" sz="2400" i="1">
                              <a:solidFill>
                                <a:schemeClr val="bg1"/>
                              </a:solidFill>
                              <a:latin typeface="Cambria Math" charset="0"/>
                            </a:rPr>
                            <m:t>)</m:t>
                          </m:r>
                        </m:sup>
                      </m:sSubSup>
                      <m:r>
                        <a:rPr kumimoji="1" lang="en-US" altLang="zh-CN" sz="2400" i="1">
                          <a:solidFill>
                            <a:schemeClr val="bg1"/>
                          </a:solidFill>
                          <a:latin typeface="Cambria Math" charset="0"/>
                        </a:rPr>
                        <m:t>=</m:t>
                      </m:r>
                      <m:nary>
                        <m:naryPr>
                          <m:chr m:val="∑"/>
                          <m:limLoc m:val="subSup"/>
                          <m:ctrlPr>
                            <a:rPr kumimoji="1" lang="is-IS" altLang="zh-CN" sz="2400" i="1">
                              <a:solidFill>
                                <a:schemeClr val="bg1"/>
                              </a:solidFill>
                              <a:latin typeface="Cambria Math" charset="0"/>
                            </a:rPr>
                          </m:ctrlPr>
                        </m:naryPr>
                        <m:sub>
                          <m:r>
                            <m:rPr>
                              <m:brk m:alnAt="25"/>
                            </m:rPr>
                            <a:rPr kumimoji="1" lang="en-US" altLang="zh-CN" sz="2400" i="1">
                              <a:solidFill>
                                <a:schemeClr val="bg1"/>
                              </a:solidFill>
                              <a:latin typeface="Cambria Math" charset="0"/>
                            </a:rPr>
                            <m:t>𝑗</m:t>
                          </m:r>
                          <m:r>
                            <a:rPr kumimoji="1" lang="en-US" altLang="zh-CN" sz="2400" i="1">
                              <a:solidFill>
                                <a:schemeClr val="bg1"/>
                              </a:solidFill>
                              <a:latin typeface="Cambria Math" charset="0"/>
                            </a:rPr>
                            <m:t>=1</m:t>
                          </m:r>
                        </m:sub>
                        <m:sup>
                          <m:sSub>
                            <m:sSubPr>
                              <m:ctrlPr>
                                <a:rPr kumimoji="1" lang="en-US" altLang="zh-CN" sz="2400" i="1">
                                  <a:solidFill>
                                    <a:schemeClr val="bg1"/>
                                  </a:solidFill>
                                  <a:latin typeface="Cambria Math" charset="0"/>
                                </a:rPr>
                              </m:ctrlPr>
                            </m:sSubPr>
                            <m:e>
                              <m:r>
                                <a:rPr kumimoji="1" lang="en-US" altLang="zh-CN" sz="2400" i="1">
                                  <a:solidFill>
                                    <a:schemeClr val="bg1"/>
                                  </a:solidFill>
                                  <a:latin typeface="Cambria Math" charset="0"/>
                                </a:rPr>
                                <m:t>𝑁</m:t>
                              </m:r>
                            </m:e>
                            <m:sub>
                              <m:r>
                                <a:rPr kumimoji="1" lang="en-US" altLang="zh-CN" sz="2400" i="1">
                                  <a:solidFill>
                                    <a:schemeClr val="bg1"/>
                                  </a:solidFill>
                                  <a:latin typeface="Cambria Math" charset="0"/>
                                </a:rPr>
                                <m:t>𝑙</m:t>
                              </m:r>
                              <m:r>
                                <a:rPr kumimoji="1" lang="en-US" altLang="zh-CN" sz="2400" i="1">
                                  <a:solidFill>
                                    <a:schemeClr val="bg1"/>
                                  </a:solidFill>
                                  <a:latin typeface="Cambria Math" charset="0"/>
                                </a:rPr>
                                <m:t>−1</m:t>
                              </m:r>
                            </m:sub>
                          </m:sSub>
                        </m:sup>
                        <m:e>
                          <m:sSubSup>
                            <m:sSubSupPr>
                              <m:ctrlPr>
                                <a:rPr kumimoji="1" lang="en-US" altLang="zh-CN" sz="2400" i="1">
                                  <a:solidFill>
                                    <a:schemeClr val="bg1"/>
                                  </a:solidFill>
                                  <a:latin typeface="Cambria Math" charset="0"/>
                                </a:rPr>
                              </m:ctrlPr>
                            </m:sSubSupPr>
                            <m:e>
                              <m:r>
                                <a:rPr kumimoji="1" lang="en-US" altLang="zh-CN" sz="2400" i="1">
                                  <a:solidFill>
                                    <a:schemeClr val="bg1"/>
                                  </a:solidFill>
                                  <a:latin typeface="Cambria Math" charset="0"/>
                                </a:rPr>
                                <m:t>𝑤</m:t>
                              </m:r>
                            </m:e>
                            <m:sub>
                              <m:r>
                                <a:rPr kumimoji="1" lang="en-US" altLang="zh-CN" sz="2400" i="1">
                                  <a:solidFill>
                                    <a:schemeClr val="bg1"/>
                                  </a:solidFill>
                                  <a:latin typeface="Cambria Math" charset="0"/>
                                </a:rPr>
                                <m:t>𝑖</m:t>
                              </m:r>
                              <m:r>
                                <a:rPr kumimoji="1" lang="en-US" altLang="zh-CN" sz="2400" b="0" i="1" smtClean="0">
                                  <a:solidFill>
                                    <a:schemeClr val="bg1"/>
                                  </a:solidFill>
                                  <a:latin typeface="Cambria Math" charset="0"/>
                                </a:rPr>
                                <m:t>,</m:t>
                              </m:r>
                              <m:r>
                                <a:rPr kumimoji="1" lang="en-US" altLang="zh-CN" sz="2400" i="1">
                                  <a:solidFill>
                                    <a:schemeClr val="bg1"/>
                                  </a:solidFill>
                                  <a:latin typeface="Cambria Math" charset="0"/>
                                </a:rPr>
                                <m:t>𝑗</m:t>
                              </m:r>
                            </m:sub>
                            <m:sup>
                              <m:d>
                                <m:dPr>
                                  <m:ctrlPr>
                                    <a:rPr kumimoji="1" lang="en-US" altLang="zh-CN" sz="2400" i="1">
                                      <a:solidFill>
                                        <a:schemeClr val="bg1"/>
                                      </a:solidFill>
                                      <a:latin typeface="Cambria Math" charset="0"/>
                                    </a:rPr>
                                  </m:ctrlPr>
                                </m:dPr>
                                <m:e>
                                  <m:r>
                                    <a:rPr kumimoji="1" lang="en-US" altLang="zh-CN" sz="2400" i="1">
                                      <a:solidFill>
                                        <a:schemeClr val="bg1"/>
                                      </a:solidFill>
                                      <a:latin typeface="Cambria Math" charset="0"/>
                                    </a:rPr>
                                    <m:t>𝑙</m:t>
                                  </m:r>
                                </m:e>
                              </m:d>
                            </m:sup>
                          </m:sSubSup>
                          <m:sSubSup>
                            <m:sSubSupPr>
                              <m:ctrlPr>
                                <a:rPr kumimoji="1" lang="en-US" altLang="zh-CN" sz="2400" i="1">
                                  <a:solidFill>
                                    <a:schemeClr val="bg1"/>
                                  </a:solidFill>
                                  <a:latin typeface="Cambria Math" charset="0"/>
                                </a:rPr>
                              </m:ctrlPr>
                            </m:sSubSupPr>
                            <m:e>
                              <m:r>
                                <a:rPr kumimoji="1" lang="en-US" altLang="zh-CN" sz="2400" i="1">
                                  <a:solidFill>
                                    <a:schemeClr val="bg1"/>
                                  </a:solidFill>
                                  <a:latin typeface="Cambria Math" charset="0"/>
                                </a:rPr>
                                <m:t>𝑎</m:t>
                              </m:r>
                            </m:e>
                            <m:sub>
                              <m:r>
                                <a:rPr kumimoji="1" lang="en-US" altLang="zh-CN" sz="2400" i="1">
                                  <a:solidFill>
                                    <a:schemeClr val="bg1"/>
                                  </a:solidFill>
                                  <a:latin typeface="Cambria Math" charset="0"/>
                                </a:rPr>
                                <m:t>𝑗</m:t>
                              </m:r>
                            </m:sub>
                            <m:sup>
                              <m:d>
                                <m:dPr>
                                  <m:ctrlPr>
                                    <a:rPr kumimoji="1" lang="en-US" altLang="zh-CN" sz="2400" i="1">
                                      <a:solidFill>
                                        <a:schemeClr val="bg1"/>
                                      </a:solidFill>
                                      <a:latin typeface="Cambria Math" charset="0"/>
                                    </a:rPr>
                                  </m:ctrlPr>
                                </m:dPr>
                                <m:e>
                                  <m:r>
                                    <a:rPr kumimoji="1" lang="en-US" altLang="zh-CN" sz="2400" i="1">
                                      <a:solidFill>
                                        <a:schemeClr val="bg1"/>
                                      </a:solidFill>
                                      <a:latin typeface="Cambria Math" charset="0"/>
                                    </a:rPr>
                                    <m:t>𝑙</m:t>
                                  </m:r>
                                  <m:r>
                                    <a:rPr kumimoji="1" lang="en-US" altLang="zh-CN" sz="2400" i="1">
                                      <a:solidFill>
                                        <a:schemeClr val="bg1"/>
                                      </a:solidFill>
                                      <a:latin typeface="Cambria Math" charset="0"/>
                                    </a:rPr>
                                    <m:t>−1</m:t>
                                  </m:r>
                                </m:e>
                              </m:d>
                            </m:sup>
                          </m:sSubSup>
                        </m:e>
                      </m:nary>
                      <m:r>
                        <a:rPr kumimoji="1" lang="en-US" altLang="zh-CN" sz="2400" i="1">
                          <a:solidFill>
                            <a:schemeClr val="bg1"/>
                          </a:solidFill>
                          <a:latin typeface="Cambria Math" charset="0"/>
                        </a:rPr>
                        <m:t>+</m:t>
                      </m:r>
                      <m:sSubSup>
                        <m:sSubSupPr>
                          <m:ctrlPr>
                            <a:rPr kumimoji="1" lang="en-US" altLang="zh-CN" sz="2400" i="1">
                              <a:solidFill>
                                <a:schemeClr val="bg1"/>
                              </a:solidFill>
                              <a:latin typeface="Cambria Math" charset="0"/>
                            </a:rPr>
                          </m:ctrlPr>
                        </m:sSubSupPr>
                        <m:e>
                          <m:r>
                            <a:rPr kumimoji="1" lang="en-US" altLang="zh-CN" sz="2400" i="1">
                              <a:solidFill>
                                <a:schemeClr val="bg1"/>
                              </a:solidFill>
                              <a:latin typeface="Cambria Math" charset="0"/>
                            </a:rPr>
                            <m:t>𝑏</m:t>
                          </m:r>
                        </m:e>
                        <m:sub>
                          <m:r>
                            <a:rPr kumimoji="1" lang="en-US" altLang="zh-CN" sz="2400" i="1">
                              <a:solidFill>
                                <a:schemeClr val="bg1"/>
                              </a:solidFill>
                              <a:latin typeface="Cambria Math" charset="0"/>
                            </a:rPr>
                            <m:t>𝑖</m:t>
                          </m:r>
                        </m:sub>
                        <m:sup>
                          <m:r>
                            <a:rPr kumimoji="1" lang="en-US" altLang="zh-CN" sz="2400" i="1">
                              <a:solidFill>
                                <a:schemeClr val="bg1"/>
                              </a:solidFill>
                              <a:latin typeface="Cambria Math" charset="0"/>
                            </a:rPr>
                            <m:t>(</m:t>
                          </m:r>
                          <m:r>
                            <a:rPr kumimoji="1" lang="en-US" altLang="zh-CN" sz="2400" i="1">
                              <a:solidFill>
                                <a:schemeClr val="bg1"/>
                              </a:solidFill>
                              <a:latin typeface="Cambria Math" charset="0"/>
                            </a:rPr>
                            <m:t>𝑙</m:t>
                          </m:r>
                          <m:r>
                            <a:rPr kumimoji="1" lang="en-US" altLang="zh-CN" sz="2400" i="1">
                              <a:solidFill>
                                <a:schemeClr val="bg1"/>
                              </a:solidFill>
                              <a:latin typeface="Cambria Math" charset="0"/>
                            </a:rPr>
                            <m:t>)</m:t>
                          </m:r>
                        </m:sup>
                      </m:sSubSup>
                    </m:oMath>
                  </m:oMathPara>
                </a14:m>
                <a:endParaRPr lang="zh-CN" altLang="en-US" sz="2400" dirty="0">
                  <a:solidFill>
                    <a:schemeClr val="bg1"/>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7650625" y="25552"/>
                <a:ext cx="4177490" cy="890052"/>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4"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2"/>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5"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3"/>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51667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8"/>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9"/>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extLst/>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spid="_x0000_s379915"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spid="_x0000_s379916"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14"/>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spid="_x0000_s379917"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charset="0"/>
                                <a:ea typeface="Cambria Math" charset="0"/>
                                <a:cs typeface="Cambria Math" charset="0"/>
                              </a:rPr>
                            </m:ctrlPr>
                          </m:fPr>
                          <m:num>
                            <m:sSubSup>
                              <m:sSubSupPr>
                                <m:ctrlPr>
                                  <a:rPr kumimoji="1" lang="en-US" altLang="zh-CN" sz="2400" i="1">
                                    <a:latin typeface="Cambria Math"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7"/>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18"/>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extLst/>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spid="_x0000_s379918" name="方程式" r:id="rId19" imgW="88560" imgH="164880" progId="Equation.3">
                  <p:embed/>
                </p:oleObj>
              </mc:Choice>
              <mc:Fallback>
                <p:oleObj name="方程式" r:id="rId19" imgW="88560" imgH="164880" progId="Equation.3">
                  <p:embed/>
                  <p:pic>
                    <p:nvPicPr>
                      <p:cNvPr id="0" name=""/>
                      <p:cNvPicPr>
                        <a:picLocks noChangeAspect="1" noChangeArrowheads="1"/>
                      </p:cNvPicPr>
                      <p:nvPr/>
                    </p:nvPicPr>
                    <p:blipFill>
                      <a:blip r:embed="rId12"/>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spid="_x0000_s379919"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14"/>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21"/>
                <a:stretch>
                  <a:fillRect r="-46341"/>
                </a:stretch>
              </a:blipFill>
            </p:spPr>
            <p:txBody>
              <a:bodyPr/>
              <a:lstStyle/>
              <a:p>
                <a:r>
                  <a:rPr lang="zh-CN" altLang="en-US">
                    <a:noFill/>
                  </a:rPr>
                  <a:t> </a:t>
                </a:r>
              </a:p>
            </p:txBody>
          </p:sp>
        </mc:Fallback>
      </mc:AlternateContent>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mc:AlternateContent xmlns:mc="http://schemas.openxmlformats.org/markup-compatibility/2006" xmlns:a14="http://schemas.microsoft.com/office/drawing/2010/main">
        <mc:Choice Requires="a14">
          <p:sp>
            <p:nvSpPr>
              <p:cNvPr id="11" name="矩形 10"/>
              <p:cNvSpPr/>
              <p:nvPr/>
            </p:nvSpPr>
            <p:spPr>
              <a:xfrm>
                <a:off x="5548046" y="1274290"/>
                <a:ext cx="41909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sSup>
                            <m:sSupPr>
                              <m:ctrlPr>
                                <a:rPr kumimoji="1" lang="en-US" altLang="zh-CN" sz="2400" i="1">
                                  <a:latin typeface="Cambria Math"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nary>
                        <m:naryPr>
                          <m:chr m:val="∑"/>
                          <m:supHide m:val="on"/>
                          <m:ctrlPr>
                            <a:rPr lang="en-US" altLang="zh-CN" sz="2400" i="1" spc="-20" dirty="0">
                              <a:latin typeface="Cambria Math"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𝑤</m:t>
                              </m:r>
                            </m:e>
                            <m:sub>
                              <m:r>
                                <a:rPr lang="en-US" altLang="zh-CN" sz="2400" i="1" spc="-20" dirty="0">
                                  <a:latin typeface="Cambria Math" charset="0"/>
                                  <a:ea typeface="Cambria Math" charset="0"/>
                                  <a:cs typeface="Cambria Math" charset="0"/>
                                </a:rPr>
                                <m:t>𝑘</m:t>
                              </m:r>
                              <m:r>
                                <a:rPr lang="en-US" altLang="zh-CN" sz="2400" b="0" i="1" spc="-20" dirty="0" smtClean="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sSubSup>
                            <m:sSubSupPr>
                              <m:ctrlPr>
                                <a:rPr lang="en-US" altLang="zh-CN" sz="2400" i="1" spc="-20" dirty="0">
                                  <a:latin typeface="Cambria Math"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548046" y="1274290"/>
                <a:ext cx="4190955" cy="988540"/>
              </a:xfrm>
              <a:prstGeom prst="rect">
                <a:avLst/>
              </a:prstGeom>
              <a:blipFill rotWithShape="0">
                <a:blip r:embed="rId22"/>
                <a:stretch>
                  <a:fillRect/>
                </a:stretch>
              </a:blipFill>
            </p:spPr>
            <p:txBody>
              <a:bodyPr/>
              <a:lstStyle/>
              <a:p>
                <a:r>
                  <a:rPr lang="zh-CN" altLang="en-US">
                    <a:noFill/>
                  </a:rPr>
                  <a:t> </a:t>
                </a:r>
              </a:p>
            </p:txBody>
          </p:sp>
        </mc:Fallback>
      </mc:AlternateContent>
      <p:sp>
        <p:nvSpPr>
          <p:cNvPr id="75" name="object 15"/>
          <p:cNvSpPr/>
          <p:nvPr/>
        </p:nvSpPr>
        <p:spPr>
          <a:xfrm>
            <a:off x="6244727" y="5373208"/>
            <a:ext cx="305435" cy="86995"/>
          </a:xfrm>
          <a:custGeom>
            <a:avLst/>
            <a:gdLst/>
            <a:ahLst/>
            <a:cxnLst/>
            <a:rect l="l" t="t" r="r" b="b"/>
            <a:pathLst>
              <a:path w="305435" h="86995">
                <a:moveTo>
                  <a:pt x="86867" y="0"/>
                </a:moveTo>
                <a:lnTo>
                  <a:pt x="0" y="43433"/>
                </a:lnTo>
                <a:lnTo>
                  <a:pt x="86867" y="86867"/>
                </a:lnTo>
                <a:lnTo>
                  <a:pt x="86867" y="57911"/>
                </a:lnTo>
                <a:lnTo>
                  <a:pt x="72389" y="57911"/>
                </a:lnTo>
                <a:lnTo>
                  <a:pt x="72389" y="28955"/>
                </a:lnTo>
                <a:lnTo>
                  <a:pt x="86867" y="28955"/>
                </a:lnTo>
                <a:lnTo>
                  <a:pt x="86867" y="0"/>
                </a:lnTo>
                <a:close/>
              </a:path>
              <a:path w="305435" h="86995">
                <a:moveTo>
                  <a:pt x="86867" y="28955"/>
                </a:moveTo>
                <a:lnTo>
                  <a:pt x="72389" y="28955"/>
                </a:lnTo>
                <a:lnTo>
                  <a:pt x="72389" y="57911"/>
                </a:lnTo>
                <a:lnTo>
                  <a:pt x="86867" y="57911"/>
                </a:lnTo>
                <a:lnTo>
                  <a:pt x="86867" y="28955"/>
                </a:lnTo>
                <a:close/>
              </a:path>
              <a:path w="305435" h="86995">
                <a:moveTo>
                  <a:pt x="305435" y="28955"/>
                </a:moveTo>
                <a:lnTo>
                  <a:pt x="86867" y="28955"/>
                </a:lnTo>
                <a:lnTo>
                  <a:pt x="86867" y="57911"/>
                </a:lnTo>
                <a:lnTo>
                  <a:pt x="305435" y="57911"/>
                </a:lnTo>
                <a:lnTo>
                  <a:pt x="305435" y="28955"/>
                </a:lnTo>
                <a:close/>
              </a:path>
            </a:pathLst>
          </a:custGeom>
          <a:solidFill>
            <a:srgbClr val="FF0000"/>
          </a:solidFill>
        </p:spPr>
        <p:txBody>
          <a:bodyPr wrap="square" lIns="0" tIns="0" rIns="0" bIns="0" rtlCol="0"/>
          <a:lstStyle/>
          <a:p>
            <a:endParaRPr/>
          </a:p>
        </p:txBody>
      </p:sp>
      <p:sp>
        <p:nvSpPr>
          <p:cNvPr id="76" name="object 16"/>
          <p:cNvSpPr/>
          <p:nvPr/>
        </p:nvSpPr>
        <p:spPr>
          <a:xfrm>
            <a:off x="7128648" y="3610957"/>
            <a:ext cx="1861185" cy="1790700"/>
          </a:xfrm>
          <a:custGeom>
            <a:avLst/>
            <a:gdLst/>
            <a:ahLst/>
            <a:cxnLst/>
            <a:rect l="l" t="t" r="r" b="b"/>
            <a:pathLst>
              <a:path w="1861184" h="1790700">
                <a:moveTo>
                  <a:pt x="32511" y="1698752"/>
                </a:moveTo>
                <a:lnTo>
                  <a:pt x="0" y="1790318"/>
                </a:lnTo>
                <a:lnTo>
                  <a:pt x="92709" y="1761363"/>
                </a:lnTo>
                <a:lnTo>
                  <a:pt x="82331" y="1750567"/>
                </a:lnTo>
                <a:lnTo>
                  <a:pt x="62229" y="1750567"/>
                </a:lnTo>
                <a:lnTo>
                  <a:pt x="42163" y="1729739"/>
                </a:lnTo>
                <a:lnTo>
                  <a:pt x="52629" y="1719675"/>
                </a:lnTo>
                <a:lnTo>
                  <a:pt x="32511" y="1698752"/>
                </a:lnTo>
                <a:close/>
              </a:path>
              <a:path w="1861184" h="1790700">
                <a:moveTo>
                  <a:pt x="52629" y="1719675"/>
                </a:moveTo>
                <a:lnTo>
                  <a:pt x="42163" y="1729739"/>
                </a:lnTo>
                <a:lnTo>
                  <a:pt x="62229" y="1750567"/>
                </a:lnTo>
                <a:lnTo>
                  <a:pt x="72674" y="1740524"/>
                </a:lnTo>
                <a:lnTo>
                  <a:pt x="52629" y="1719675"/>
                </a:lnTo>
                <a:close/>
              </a:path>
              <a:path w="1861184" h="1790700">
                <a:moveTo>
                  <a:pt x="72674" y="1740524"/>
                </a:moveTo>
                <a:lnTo>
                  <a:pt x="62229" y="1750567"/>
                </a:lnTo>
                <a:lnTo>
                  <a:pt x="82331" y="1750567"/>
                </a:lnTo>
                <a:lnTo>
                  <a:pt x="72674" y="1740524"/>
                </a:lnTo>
                <a:close/>
              </a:path>
              <a:path w="1861184" h="1790700">
                <a:moveTo>
                  <a:pt x="1840864" y="0"/>
                </a:moveTo>
                <a:lnTo>
                  <a:pt x="52629" y="1719675"/>
                </a:lnTo>
                <a:lnTo>
                  <a:pt x="72674" y="1740524"/>
                </a:lnTo>
                <a:lnTo>
                  <a:pt x="1860930" y="20827"/>
                </a:lnTo>
                <a:lnTo>
                  <a:pt x="1840864" y="0"/>
                </a:lnTo>
                <a:close/>
              </a:path>
            </a:pathLst>
          </a:custGeom>
          <a:solidFill>
            <a:srgbClr val="FF0000"/>
          </a:solidFill>
        </p:spPr>
        <p:txBody>
          <a:bodyPr wrap="square" lIns="0" tIns="0" rIns="0" bIns="0" rtlCol="0"/>
          <a:lstStyle/>
          <a:p>
            <a:endParaRPr/>
          </a:p>
        </p:txBody>
      </p:sp>
      <p:sp>
        <p:nvSpPr>
          <p:cNvPr id="77" name="object 17"/>
          <p:cNvSpPr/>
          <p:nvPr/>
        </p:nvSpPr>
        <p:spPr>
          <a:xfrm>
            <a:off x="7128648" y="5358222"/>
            <a:ext cx="1753235" cy="86995"/>
          </a:xfrm>
          <a:custGeom>
            <a:avLst/>
            <a:gdLst/>
            <a:ahLst/>
            <a:cxnLst/>
            <a:rect l="l" t="t" r="r" b="b"/>
            <a:pathLst>
              <a:path w="1753234" h="86995">
                <a:moveTo>
                  <a:pt x="86867" y="0"/>
                </a:moveTo>
                <a:lnTo>
                  <a:pt x="0" y="43522"/>
                </a:lnTo>
                <a:lnTo>
                  <a:pt x="86867" y="86867"/>
                </a:lnTo>
                <a:lnTo>
                  <a:pt x="86867" y="57924"/>
                </a:lnTo>
                <a:lnTo>
                  <a:pt x="72389" y="57924"/>
                </a:lnTo>
                <a:lnTo>
                  <a:pt x="72389" y="28955"/>
                </a:lnTo>
                <a:lnTo>
                  <a:pt x="86867" y="28940"/>
                </a:lnTo>
                <a:lnTo>
                  <a:pt x="86867" y="0"/>
                </a:lnTo>
                <a:close/>
              </a:path>
              <a:path w="1753234" h="86995">
                <a:moveTo>
                  <a:pt x="86867" y="28940"/>
                </a:moveTo>
                <a:lnTo>
                  <a:pt x="72389" y="28955"/>
                </a:lnTo>
                <a:lnTo>
                  <a:pt x="72389" y="57924"/>
                </a:lnTo>
                <a:lnTo>
                  <a:pt x="86867" y="57909"/>
                </a:lnTo>
                <a:lnTo>
                  <a:pt x="86867" y="28940"/>
                </a:lnTo>
                <a:close/>
              </a:path>
              <a:path w="1753234" h="86995">
                <a:moveTo>
                  <a:pt x="86867" y="57909"/>
                </a:moveTo>
                <a:lnTo>
                  <a:pt x="72389" y="57924"/>
                </a:lnTo>
                <a:lnTo>
                  <a:pt x="86867" y="57924"/>
                </a:lnTo>
                <a:close/>
              </a:path>
              <a:path w="1753234" h="86995">
                <a:moveTo>
                  <a:pt x="1752980" y="27177"/>
                </a:moveTo>
                <a:lnTo>
                  <a:pt x="86867" y="28940"/>
                </a:lnTo>
                <a:lnTo>
                  <a:pt x="86867" y="57909"/>
                </a:lnTo>
                <a:lnTo>
                  <a:pt x="1752980" y="56133"/>
                </a:lnTo>
                <a:lnTo>
                  <a:pt x="1752980" y="27177"/>
                </a:lnTo>
                <a:close/>
              </a:path>
            </a:pathLst>
          </a:custGeom>
          <a:solidFill>
            <a:srgbClr val="FF0000"/>
          </a:solidFill>
        </p:spPr>
        <p:txBody>
          <a:bodyPr wrap="square" lIns="0" tIns="0" rIns="0" bIns="0" rtlCol="0"/>
          <a:lstStyle/>
          <a:p>
            <a:endParaRPr/>
          </a:p>
        </p:txBody>
      </p:sp>
      <p:sp>
        <p:nvSpPr>
          <p:cNvPr id="78" name="object 18"/>
          <p:cNvSpPr/>
          <p:nvPr/>
        </p:nvSpPr>
        <p:spPr>
          <a:xfrm>
            <a:off x="7128648" y="4349589"/>
            <a:ext cx="1786255" cy="1052195"/>
          </a:xfrm>
          <a:custGeom>
            <a:avLst/>
            <a:gdLst/>
            <a:ahLst/>
            <a:cxnLst/>
            <a:rect l="l" t="t" r="r" b="b"/>
            <a:pathLst>
              <a:path w="1786254" h="1052195">
                <a:moveTo>
                  <a:pt x="53085" y="970788"/>
                </a:moveTo>
                <a:lnTo>
                  <a:pt x="0" y="1052131"/>
                </a:lnTo>
                <a:lnTo>
                  <a:pt x="96900" y="1045794"/>
                </a:lnTo>
                <a:lnTo>
                  <a:pt x="86544" y="1028065"/>
                </a:lnTo>
                <a:lnTo>
                  <a:pt x="69850" y="1028065"/>
                </a:lnTo>
                <a:lnTo>
                  <a:pt x="55244" y="1003046"/>
                </a:lnTo>
                <a:lnTo>
                  <a:pt x="67682" y="995775"/>
                </a:lnTo>
                <a:lnTo>
                  <a:pt x="53085" y="970788"/>
                </a:lnTo>
                <a:close/>
              </a:path>
              <a:path w="1786254" h="1052195">
                <a:moveTo>
                  <a:pt x="67682" y="995775"/>
                </a:moveTo>
                <a:lnTo>
                  <a:pt x="55244" y="1003046"/>
                </a:lnTo>
                <a:lnTo>
                  <a:pt x="69850" y="1028065"/>
                </a:lnTo>
                <a:lnTo>
                  <a:pt x="82294" y="1020789"/>
                </a:lnTo>
                <a:lnTo>
                  <a:pt x="67682" y="995775"/>
                </a:lnTo>
                <a:close/>
              </a:path>
              <a:path w="1786254" h="1052195">
                <a:moveTo>
                  <a:pt x="82294" y="1020789"/>
                </a:moveTo>
                <a:lnTo>
                  <a:pt x="69850" y="1028065"/>
                </a:lnTo>
                <a:lnTo>
                  <a:pt x="86544" y="1028065"/>
                </a:lnTo>
                <a:lnTo>
                  <a:pt x="82294" y="1020789"/>
                </a:lnTo>
                <a:close/>
              </a:path>
              <a:path w="1786254" h="1052195">
                <a:moveTo>
                  <a:pt x="1771269" y="0"/>
                </a:moveTo>
                <a:lnTo>
                  <a:pt x="67682" y="995775"/>
                </a:lnTo>
                <a:lnTo>
                  <a:pt x="82294" y="1020789"/>
                </a:lnTo>
                <a:lnTo>
                  <a:pt x="1785874" y="24892"/>
                </a:lnTo>
                <a:lnTo>
                  <a:pt x="1771269" y="0"/>
                </a:lnTo>
                <a:close/>
              </a:path>
            </a:pathLst>
          </a:custGeom>
          <a:solidFill>
            <a:srgbClr val="FF0000"/>
          </a:solidFill>
        </p:spPr>
        <p:txBody>
          <a:bodyPr wrap="square" lIns="0" tIns="0" rIns="0" bIns="0" rtlCol="0"/>
          <a:lstStyle/>
          <a:p>
            <a:endParaRPr/>
          </a:p>
        </p:txBody>
      </p:sp>
      <p:sp>
        <p:nvSpPr>
          <p:cNvPr id="79" name="object 19"/>
          <p:cNvSpPr/>
          <p:nvPr/>
        </p:nvSpPr>
        <p:spPr>
          <a:xfrm>
            <a:off x="6551813" y="5112604"/>
            <a:ext cx="576072" cy="576072"/>
          </a:xfrm>
          <a:prstGeom prst="rect">
            <a:avLst/>
          </a:prstGeom>
          <a:blipFill>
            <a:blip r:embed="rId23" cstate="print"/>
            <a:stretch>
              <a:fillRect/>
            </a:stretch>
          </a:blipFill>
        </p:spPr>
        <p:txBody>
          <a:bodyPr wrap="square" lIns="0" tIns="0" rIns="0" bIns="0" rtlCol="0"/>
          <a:lstStyle/>
          <a:p>
            <a:endParaRPr/>
          </a:p>
        </p:txBody>
      </p:sp>
      <p:sp>
        <p:nvSpPr>
          <p:cNvPr id="80" name="object 20"/>
          <p:cNvSpPr/>
          <p:nvPr/>
        </p:nvSpPr>
        <p:spPr>
          <a:xfrm>
            <a:off x="6551813" y="5112604"/>
            <a:ext cx="576580" cy="576580"/>
          </a:xfrm>
          <a:custGeom>
            <a:avLst/>
            <a:gdLst/>
            <a:ahLst/>
            <a:cxnLst/>
            <a:rect l="l" t="t" r="r" b="b"/>
            <a:pathLst>
              <a:path w="576579" h="576579">
                <a:moveTo>
                  <a:pt x="576072" y="576071"/>
                </a:moveTo>
                <a:lnTo>
                  <a:pt x="0" y="288035"/>
                </a:lnTo>
                <a:lnTo>
                  <a:pt x="576072" y="0"/>
                </a:lnTo>
                <a:lnTo>
                  <a:pt x="576072" y="576071"/>
                </a:lnTo>
              </a:path>
            </a:pathLst>
          </a:custGeom>
          <a:ln w="6095">
            <a:solidFill>
              <a:srgbClr val="EC7C30"/>
            </a:solidFill>
          </a:ln>
        </p:spPr>
        <p:txBody>
          <a:bodyPr wrap="square" lIns="0" tIns="0" rIns="0" bIns="0" rtlCol="0"/>
          <a:lstStyle/>
          <a:p>
            <a:endParaRPr/>
          </a:p>
        </p:txBody>
      </p:sp>
      <p:sp>
        <p:nvSpPr>
          <p:cNvPr id="93" name="object 27"/>
          <p:cNvSpPr txBox="1"/>
          <p:nvPr/>
        </p:nvSpPr>
        <p:spPr>
          <a:xfrm>
            <a:off x="9089020" y="5769550"/>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94" name="object 28"/>
          <p:cNvSpPr txBox="1"/>
          <p:nvPr/>
        </p:nvSpPr>
        <p:spPr>
          <a:xfrm>
            <a:off x="9095750" y="4763735"/>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06" name="object 33"/>
          <p:cNvSpPr txBox="1"/>
          <p:nvPr/>
        </p:nvSpPr>
        <p:spPr>
          <a:xfrm>
            <a:off x="5668275" y="3691094"/>
            <a:ext cx="870585"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0000FF"/>
                </a:solidFill>
                <a:latin typeface="+mn-lt"/>
                <a:cs typeface="Trebuchet MS"/>
              </a:rPr>
              <a:t>output</a:t>
            </a:r>
            <a:endParaRPr sz="2400" dirty="0">
              <a:latin typeface="+mn-lt"/>
              <a:cs typeface="Trebuchet MS"/>
            </a:endParaRPr>
          </a:p>
        </p:txBody>
      </p:sp>
      <p:sp>
        <p:nvSpPr>
          <p:cNvPr id="107" name="object 34"/>
          <p:cNvSpPr txBox="1"/>
          <p:nvPr/>
        </p:nvSpPr>
        <p:spPr>
          <a:xfrm>
            <a:off x="9904995" y="4426551"/>
            <a:ext cx="678815" cy="391160"/>
          </a:xfrm>
          <a:prstGeom prst="rect">
            <a:avLst/>
          </a:prstGeom>
        </p:spPr>
        <p:txBody>
          <a:bodyPr vert="horz" wrap="square" lIns="0" tIns="12700" rIns="0" bIns="0" rtlCol="0">
            <a:spAutoFit/>
          </a:bodyPr>
          <a:lstStyle/>
          <a:p>
            <a:pPr marL="12700">
              <a:lnSpc>
                <a:spcPct val="100000"/>
              </a:lnSpc>
              <a:spcBef>
                <a:spcPts val="100"/>
              </a:spcBef>
            </a:pPr>
            <a:r>
              <a:rPr sz="2400" spc="-95" dirty="0">
                <a:solidFill>
                  <a:srgbClr val="0000FF"/>
                </a:solidFill>
                <a:latin typeface="+mn-lt"/>
                <a:cs typeface="Trebuchet MS"/>
              </a:rPr>
              <a:t>input</a:t>
            </a:r>
            <a:endParaRPr sz="2400" dirty="0">
              <a:latin typeface="+mn-lt"/>
              <a:cs typeface="Trebuchet MS"/>
            </a:endParaRPr>
          </a:p>
        </p:txBody>
      </p:sp>
      <p:sp>
        <p:nvSpPr>
          <p:cNvPr id="108" name="object 35"/>
          <p:cNvSpPr/>
          <p:nvPr/>
        </p:nvSpPr>
        <p:spPr>
          <a:xfrm>
            <a:off x="9513708" y="3403439"/>
            <a:ext cx="216535" cy="2545080"/>
          </a:xfrm>
          <a:custGeom>
            <a:avLst/>
            <a:gdLst/>
            <a:ahLst/>
            <a:cxnLst/>
            <a:rect l="l" t="t" r="r" b="b"/>
            <a:pathLst>
              <a:path w="216534" h="2545079">
                <a:moveTo>
                  <a:pt x="0" y="0"/>
                </a:moveTo>
                <a:lnTo>
                  <a:pt x="63928" y="31300"/>
                </a:lnTo>
                <a:lnTo>
                  <a:pt x="87343" y="66412"/>
                </a:lnTo>
                <a:lnTo>
                  <a:pt x="102693" y="110930"/>
                </a:lnTo>
                <a:lnTo>
                  <a:pt x="108203" y="162179"/>
                </a:lnTo>
                <a:lnTo>
                  <a:pt x="108203" y="1110361"/>
                </a:lnTo>
                <a:lnTo>
                  <a:pt x="113714" y="1161609"/>
                </a:lnTo>
                <a:lnTo>
                  <a:pt x="129064" y="1206127"/>
                </a:lnTo>
                <a:lnTo>
                  <a:pt x="152479" y="1241239"/>
                </a:lnTo>
                <a:lnTo>
                  <a:pt x="182185" y="1264268"/>
                </a:lnTo>
                <a:lnTo>
                  <a:pt x="216407" y="1272540"/>
                </a:lnTo>
                <a:lnTo>
                  <a:pt x="182185" y="1280811"/>
                </a:lnTo>
                <a:lnTo>
                  <a:pt x="152479" y="1303840"/>
                </a:lnTo>
                <a:lnTo>
                  <a:pt x="129064" y="1338952"/>
                </a:lnTo>
                <a:lnTo>
                  <a:pt x="113714" y="1383470"/>
                </a:lnTo>
                <a:lnTo>
                  <a:pt x="108203" y="1434719"/>
                </a:lnTo>
                <a:lnTo>
                  <a:pt x="108203" y="2382926"/>
                </a:lnTo>
                <a:lnTo>
                  <a:pt x="102693" y="2434181"/>
                </a:lnTo>
                <a:lnTo>
                  <a:pt x="87343" y="2478694"/>
                </a:lnTo>
                <a:lnTo>
                  <a:pt x="63928" y="2513795"/>
                </a:lnTo>
                <a:lnTo>
                  <a:pt x="34222" y="2536813"/>
                </a:lnTo>
                <a:lnTo>
                  <a:pt x="0" y="2545080"/>
                </a:lnTo>
              </a:path>
            </a:pathLst>
          </a:custGeom>
          <a:ln w="28956">
            <a:solidFill>
              <a:srgbClr val="0000FF"/>
            </a:solidFill>
          </a:ln>
        </p:spPr>
        <p:txBody>
          <a:bodyPr wrap="square" lIns="0" tIns="0" rIns="0" bIns="0" rtlCol="0"/>
          <a:lstStyle/>
          <a:p>
            <a:endParaRPr/>
          </a:p>
        </p:txBody>
      </p:sp>
      <p:sp>
        <p:nvSpPr>
          <p:cNvPr id="110" name="object 37"/>
          <p:cNvSpPr/>
          <p:nvPr/>
        </p:nvSpPr>
        <p:spPr>
          <a:xfrm>
            <a:off x="6059562" y="4110575"/>
            <a:ext cx="86995" cy="1057910"/>
          </a:xfrm>
          <a:custGeom>
            <a:avLst/>
            <a:gdLst/>
            <a:ahLst/>
            <a:cxnLst/>
            <a:rect l="l" t="t" r="r" b="b"/>
            <a:pathLst>
              <a:path w="86995" h="1057910">
                <a:moveTo>
                  <a:pt x="57912" y="72389"/>
                </a:moveTo>
                <a:lnTo>
                  <a:pt x="28955" y="72389"/>
                </a:lnTo>
                <a:lnTo>
                  <a:pt x="28955" y="1057656"/>
                </a:lnTo>
                <a:lnTo>
                  <a:pt x="57912" y="1057656"/>
                </a:lnTo>
                <a:lnTo>
                  <a:pt x="57912" y="72389"/>
                </a:lnTo>
                <a:close/>
              </a:path>
              <a:path w="86995" h="1057910">
                <a:moveTo>
                  <a:pt x="43433" y="0"/>
                </a:moveTo>
                <a:lnTo>
                  <a:pt x="0" y="86868"/>
                </a:lnTo>
                <a:lnTo>
                  <a:pt x="28955" y="86868"/>
                </a:lnTo>
                <a:lnTo>
                  <a:pt x="28955" y="72389"/>
                </a:lnTo>
                <a:lnTo>
                  <a:pt x="79628" y="72389"/>
                </a:lnTo>
                <a:lnTo>
                  <a:pt x="43433" y="0"/>
                </a:lnTo>
                <a:close/>
              </a:path>
              <a:path w="86995" h="1057910">
                <a:moveTo>
                  <a:pt x="79628" y="72389"/>
                </a:moveTo>
                <a:lnTo>
                  <a:pt x="57912" y="72389"/>
                </a:lnTo>
                <a:lnTo>
                  <a:pt x="57912" y="86868"/>
                </a:lnTo>
                <a:lnTo>
                  <a:pt x="86867" y="86868"/>
                </a:lnTo>
                <a:lnTo>
                  <a:pt x="79628" y="72389"/>
                </a:lnTo>
                <a:close/>
              </a:path>
            </a:pathLst>
          </a:custGeom>
          <a:solidFill>
            <a:srgbClr val="0000FF"/>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1" name="文本框 110"/>
              <p:cNvSpPr txBox="1"/>
              <p:nvPr/>
            </p:nvSpPr>
            <p:spPr>
              <a:xfrm>
                <a:off x="6383922" y="4669973"/>
                <a:ext cx="1180580" cy="39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𝑖</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6383922" y="4669973"/>
                <a:ext cx="1180580" cy="391774"/>
              </a:xfrm>
              <a:prstGeom prst="rect">
                <a:avLst/>
              </a:prstGeom>
              <a:blipFill rotWithShape="0">
                <a:blip r:embed="rId24"/>
                <a:stretch>
                  <a:fillRect l="-3093" t="-96875" r="-8247" b="-135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633888" y="5198003"/>
                <a:ext cx="721736"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633888" y="5198003"/>
                <a:ext cx="721736" cy="562462"/>
              </a:xfrm>
              <a:prstGeom prst="rect">
                <a:avLst/>
              </a:prstGeom>
              <a:blipFill rotWithShape="0">
                <a:blip r:embed="rId25"/>
                <a:stretch>
                  <a:fillRect/>
                </a:stretch>
              </a:blipFill>
            </p:spPr>
            <p:txBody>
              <a:bodyPr/>
              <a:lstStyle/>
              <a:p>
                <a:r>
                  <a:rPr lang="zh-CN" altLang="en-US">
                    <a:noFill/>
                  </a:rPr>
                  <a:t> </a:t>
                </a:r>
              </a:p>
            </p:txBody>
          </p:sp>
        </mc:Fallback>
      </mc:AlternateContent>
      <p:sp>
        <p:nvSpPr>
          <p:cNvPr id="4" name="矩形 3"/>
          <p:cNvSpPr/>
          <p:nvPr/>
        </p:nvSpPr>
        <p:spPr>
          <a:xfrm>
            <a:off x="6415056" y="5696746"/>
            <a:ext cx="1168910" cy="646331"/>
          </a:xfrm>
          <a:prstGeom prst="rect">
            <a:avLst/>
          </a:prstGeom>
        </p:spPr>
        <p:txBody>
          <a:bodyPr wrap="none">
            <a:spAutoFit/>
          </a:bodyPr>
          <a:lstStyle/>
          <a:p>
            <a:r>
              <a:rPr lang="en-US" altLang="zh-CN" dirty="0">
                <a:latin typeface="Calibri" charset="0"/>
              </a:rPr>
              <a:t>multiply a </a:t>
            </a:r>
            <a:endParaRPr lang="en-US" altLang="zh-CN" dirty="0" smtClean="0">
              <a:latin typeface="Calibri" charset="0"/>
            </a:endParaRPr>
          </a:p>
          <a:p>
            <a:r>
              <a:rPr lang="en-US" altLang="zh-CN" dirty="0" smtClean="0">
                <a:effectLst/>
                <a:latin typeface="Calibri" charset="0"/>
              </a:rPr>
              <a:t>constant</a:t>
            </a:r>
            <a:endParaRPr lang="en-US" altLang="zh-CN" dirty="0">
              <a:effectLst/>
            </a:endParaRPr>
          </a:p>
        </p:txBody>
      </p:sp>
      <mc:AlternateContent xmlns:mc="http://schemas.openxmlformats.org/markup-compatibility/2006" xmlns:a14="http://schemas.microsoft.com/office/drawing/2010/main">
        <mc:Choice Requires="a14">
          <p:sp>
            <p:nvSpPr>
              <p:cNvPr id="7" name="矩形 6"/>
              <p:cNvSpPr/>
              <p:nvPr/>
            </p:nvSpPr>
            <p:spPr>
              <a:xfrm>
                <a:off x="8881883" y="3358797"/>
                <a:ext cx="809837"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i="1">
                              <a:latin typeface="Cambria Math" charset="0"/>
                              <a:ea typeface="Cambria Math" charset="0"/>
                              <a:cs typeface="Cambria Math" charset="0"/>
                            </a:rPr>
                            <m:t>1</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881883" y="3358797"/>
                <a:ext cx="809837" cy="438262"/>
              </a:xfrm>
              <a:prstGeom prst="rect">
                <a:avLst/>
              </a:prstGeom>
              <a:blipFill rotWithShape="0">
                <a:blip r:embed="rId26"/>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839638" y="4115856"/>
                <a:ext cx="80983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b="0" i="1" smtClean="0">
                              <a:latin typeface="Cambria Math" charset="0"/>
                              <a:ea typeface="Cambria Math" charset="0"/>
                              <a:cs typeface="Cambria Math" charset="0"/>
                            </a:rPr>
                            <m:t>2</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2" name="矩形 111"/>
              <p:cNvSpPr>
                <a:spLocks noRot="1" noChangeAspect="1" noMove="1" noResize="1" noEditPoints="1" noAdjustHandles="1" noChangeArrowheads="1" noChangeShapeType="1" noTextEdit="1"/>
              </p:cNvSpPr>
              <p:nvPr/>
            </p:nvSpPr>
            <p:spPr>
              <a:xfrm>
                <a:off x="8839638" y="4115856"/>
                <a:ext cx="809837" cy="450764"/>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839638" y="5160464"/>
                <a:ext cx="80983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b="0" i="1" smtClean="0">
                              <a:latin typeface="Cambria Math" charset="0"/>
                              <a:ea typeface="Cambria Math" charset="0"/>
                              <a:cs typeface="Cambria Math" charset="0"/>
                            </a:rPr>
                            <m:t>𝑘</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3" name="矩形 112"/>
              <p:cNvSpPr>
                <a:spLocks noRot="1" noChangeAspect="1" noMove="1" noResize="1" noEditPoints="1" noAdjustHandles="1" noChangeArrowheads="1" noChangeShapeType="1" noTextEdit="1"/>
              </p:cNvSpPr>
              <p:nvPr/>
            </p:nvSpPr>
            <p:spPr>
              <a:xfrm>
                <a:off x="8839638" y="5160464"/>
                <a:ext cx="809837" cy="450764"/>
              </a:xfrm>
              <a:prstGeom prst="rect">
                <a:avLst/>
              </a:prstGeom>
              <a:blipFill rotWithShape="0">
                <a:blip r:embed="rId28"/>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248740" y="3970372"/>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1,</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6" name="矩形 115"/>
              <p:cNvSpPr>
                <a:spLocks noRot="1" noChangeAspect="1" noMove="1" noResize="1" noEditPoints="1" noAdjustHandles="1" noChangeArrowheads="1" noChangeShapeType="1" noTextEdit="1"/>
              </p:cNvSpPr>
              <p:nvPr/>
            </p:nvSpPr>
            <p:spPr>
              <a:xfrm>
                <a:off x="8248740" y="3970372"/>
                <a:ext cx="856837" cy="46609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8194654" y="4563007"/>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2,</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7" name="矩形 116"/>
              <p:cNvSpPr>
                <a:spLocks noRot="1" noChangeAspect="1" noMove="1" noResize="1" noEditPoints="1" noAdjustHandles="1" noChangeArrowheads="1" noChangeShapeType="1" noTextEdit="1"/>
              </p:cNvSpPr>
              <p:nvPr/>
            </p:nvSpPr>
            <p:spPr>
              <a:xfrm>
                <a:off x="8194654" y="4563007"/>
                <a:ext cx="856837" cy="466090"/>
              </a:xfrm>
              <a:prstGeom prst="rect">
                <a:avLst/>
              </a:prstGeom>
              <a:blipFill rotWithShape="0">
                <a:blip r:embed="rId30"/>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8026749" y="5427217"/>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𝑘</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8" name="矩形 117"/>
              <p:cNvSpPr>
                <a:spLocks noRot="1" noChangeAspect="1" noMove="1" noResize="1" noEditPoints="1" noAdjustHandles="1" noChangeArrowheads="1" noChangeShapeType="1" noTextEdit="1"/>
              </p:cNvSpPr>
              <p:nvPr/>
            </p:nvSpPr>
            <p:spPr>
              <a:xfrm>
                <a:off x="8026749" y="5427217"/>
                <a:ext cx="856837" cy="466090"/>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3"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2"/>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4"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3"/>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9571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 171"/>
          <p:cNvGrpSpPr/>
          <p:nvPr/>
        </p:nvGrpSpPr>
        <p:grpSpPr>
          <a:xfrm>
            <a:off x="1489713" y="2719929"/>
            <a:ext cx="670941" cy="2957003"/>
            <a:chOff x="1339488" y="3468135"/>
            <a:chExt cx="670941" cy="2629193"/>
          </a:xfrm>
        </p:grpSpPr>
        <p:sp>
          <p:nvSpPr>
            <p:cNvPr id="177" name="矩形 176"/>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4" name="文本框 173"/>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4" name="文本框 173"/>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5" name="文本框 174"/>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185" name="矩形 184"/>
          <p:cNvSpPr/>
          <p:nvPr/>
        </p:nvSpPr>
        <p:spPr>
          <a:xfrm>
            <a:off x="3387605" y="2327035"/>
            <a:ext cx="710626" cy="374243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1" name="文本框 180"/>
              <p:cNvSpPr txBox="1"/>
              <p:nvPr/>
            </p:nvSpPr>
            <p:spPr>
              <a:xfrm>
                <a:off x="3322935" y="2566596"/>
                <a:ext cx="534496" cy="684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1" name="文本框 180"/>
              <p:cNvSpPr txBox="1">
                <a:spLocks noRot="1" noChangeAspect="1" noMove="1" noResize="1" noEditPoints="1" noAdjustHandles="1" noChangeArrowheads="1" noChangeShapeType="1" noTextEdit="1"/>
              </p:cNvSpPr>
              <p:nvPr/>
            </p:nvSpPr>
            <p:spPr>
              <a:xfrm>
                <a:off x="3322935" y="2566596"/>
                <a:ext cx="534496" cy="684332"/>
              </a:xfrm>
              <a:prstGeom prst="rect">
                <a:avLst/>
              </a:prstGeom>
              <a:blipFill rotWithShape="0">
                <a:blip r:embed="rId7"/>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p:cNvSpPr txBox="1"/>
              <p:nvPr/>
            </p:nvSpPr>
            <p:spPr>
              <a:xfrm>
                <a:off x="3448452" y="3555656"/>
                <a:ext cx="534496" cy="684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2" name="文本框 181"/>
              <p:cNvSpPr txBox="1">
                <a:spLocks noRot="1" noChangeAspect="1" noMove="1" noResize="1" noEditPoints="1" noAdjustHandles="1" noChangeArrowheads="1" noChangeShapeType="1" noTextEdit="1"/>
              </p:cNvSpPr>
              <p:nvPr/>
            </p:nvSpPr>
            <p:spPr>
              <a:xfrm>
                <a:off x="3448452" y="3555656"/>
                <a:ext cx="534496" cy="684903"/>
              </a:xfrm>
              <a:prstGeom prst="rect">
                <a:avLst/>
              </a:prstGeom>
              <a:blipFill rotWithShape="0">
                <a:blip r:embed="rId8"/>
                <a:stretch>
                  <a:fillRect r="-367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p:cNvSpPr txBox="1"/>
              <p:nvPr/>
            </p:nvSpPr>
            <p:spPr>
              <a:xfrm>
                <a:off x="3341206" y="4877038"/>
                <a:ext cx="534496" cy="7091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4" name="文本框 183"/>
              <p:cNvSpPr txBox="1">
                <a:spLocks noRot="1" noChangeAspect="1" noMove="1" noResize="1" noEditPoints="1" noAdjustHandles="1" noChangeArrowheads="1" noChangeShapeType="1" noTextEdit="1"/>
              </p:cNvSpPr>
              <p:nvPr/>
            </p:nvSpPr>
            <p:spPr>
              <a:xfrm>
                <a:off x="3341206" y="4877038"/>
                <a:ext cx="534496" cy="709160"/>
              </a:xfrm>
              <a:prstGeom prst="rect">
                <a:avLst/>
              </a:prstGeom>
              <a:blipFill rotWithShape="0">
                <a:blip r:embed="rId9"/>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858942" y="1282073"/>
                <a:ext cx="433310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sSup>
                            <m:sSupPr>
                              <m:ctrlPr>
                                <a:rPr kumimoji="1" lang="en-US" altLang="zh-CN" sz="2400" i="1">
                                  <a:latin typeface="Cambria Math"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nary>
                        <m:naryPr>
                          <m:chr m:val="∑"/>
                          <m:supHide m:val="on"/>
                          <m:ctrlPr>
                            <a:rPr lang="en-US" altLang="zh-CN" sz="2400" i="1" spc="-20" dirty="0">
                              <a:latin typeface="Cambria Math"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a:latin typeface="Cambria Math" charset="0"/>
                                  <a:ea typeface="Cambria Math" charset="0"/>
                                  <a:cs typeface="Cambria Math" charset="0"/>
                                </a:rPr>
                              </m:ctrlPr>
                            </m:sSubSupPr>
                            <m:e>
                              <m:r>
                                <a:rPr lang="en-US" altLang="zh-CN" sz="2400" i="1" spc="-20" dirty="0">
                                  <a:latin typeface="Cambria Math" charset="0"/>
                                  <a:ea typeface="Cambria Math" charset="0"/>
                                  <a:cs typeface="Cambria Math" charset="0"/>
                                </a:rPr>
                                <m:t>𝑤</m:t>
                              </m:r>
                            </m:e>
                            <m:sub>
                              <m:r>
                                <a:rPr lang="en-US" altLang="zh-CN" sz="2400" i="1" spc="-20" dirty="0">
                                  <a:latin typeface="Cambria Math" charset="0"/>
                                  <a:ea typeface="Cambria Math" charset="0"/>
                                  <a:cs typeface="Cambria Math" charset="0"/>
                                </a:rPr>
                                <m:t>𝑘</m:t>
                              </m:r>
                              <m:r>
                                <a:rPr lang="en-US" altLang="zh-CN" sz="2400" b="0" i="1" spc="-20" dirty="0" smtClean="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sSubSup>
                            <m:sSubSupPr>
                              <m:ctrlPr>
                                <a:rPr lang="en-US" altLang="zh-CN" sz="2400" i="1" spc="-20" dirty="0">
                                  <a:latin typeface="Cambria Math"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858942" y="1282073"/>
                <a:ext cx="4333109" cy="988540"/>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73" name="组 72"/>
          <p:cNvGrpSpPr/>
          <p:nvPr/>
        </p:nvGrpSpPr>
        <p:grpSpPr>
          <a:xfrm>
            <a:off x="1608398" y="2682600"/>
            <a:ext cx="2251628" cy="3929276"/>
            <a:chOff x="2495089" y="2557909"/>
            <a:chExt cx="2251628" cy="3929276"/>
          </a:xfrm>
        </p:grpSpPr>
        <p:sp>
          <p:nvSpPr>
            <p:cNvPr id="7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组 80"/>
            <p:cNvGrpSpPr/>
            <p:nvPr/>
          </p:nvGrpSpPr>
          <p:grpSpPr>
            <a:xfrm>
              <a:off x="2495089" y="2557909"/>
              <a:ext cx="2251628" cy="3371535"/>
              <a:chOff x="2495089" y="2557909"/>
              <a:chExt cx="2251628" cy="3371535"/>
            </a:xfrm>
          </p:grpSpPr>
          <p:grpSp>
            <p:nvGrpSpPr>
              <p:cNvPr id="83" name="群組 161"/>
              <p:cNvGrpSpPr/>
              <p:nvPr/>
            </p:nvGrpSpPr>
            <p:grpSpPr>
              <a:xfrm>
                <a:off x="3002280" y="2557909"/>
                <a:ext cx="576000" cy="576000"/>
                <a:chOff x="6082949" y="3640288"/>
                <a:chExt cx="576000" cy="576000"/>
              </a:xfrm>
            </p:grpSpPr>
            <p:sp>
              <p:nvSpPr>
                <p:cNvPr id="13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7"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380939"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13"/>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84"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组 87"/>
              <p:cNvGrpSpPr/>
              <p:nvPr/>
            </p:nvGrpSpPr>
            <p:grpSpPr>
              <a:xfrm>
                <a:off x="2495089" y="2835953"/>
                <a:ext cx="2251628" cy="3093491"/>
                <a:chOff x="2495089" y="2835953"/>
                <a:chExt cx="2251628" cy="3093491"/>
              </a:xfrm>
            </p:grpSpPr>
            <p:grpSp>
              <p:nvGrpSpPr>
                <p:cNvPr id="89" name="群組 156"/>
                <p:cNvGrpSpPr/>
                <p:nvPr/>
              </p:nvGrpSpPr>
              <p:grpSpPr>
                <a:xfrm>
                  <a:off x="2981051" y="3649900"/>
                  <a:ext cx="576000" cy="576000"/>
                  <a:chOff x="6082949" y="3640288"/>
                  <a:chExt cx="576000" cy="576000"/>
                </a:xfrm>
              </p:grpSpPr>
              <p:sp>
                <p:nvSpPr>
                  <p:cNvPr id="13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5"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380940"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3"/>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0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03" name="群組 164"/>
                <p:cNvGrpSpPr/>
                <p:nvPr/>
              </p:nvGrpSpPr>
              <p:grpSpPr>
                <a:xfrm>
                  <a:off x="2960571" y="4976241"/>
                  <a:ext cx="576000" cy="576000"/>
                  <a:chOff x="6082949" y="3640288"/>
                  <a:chExt cx="576000" cy="576000"/>
                </a:xfrm>
              </p:grpSpPr>
              <p:sp>
                <p:nvSpPr>
                  <p:cNvPr id="13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3"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380941"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1"/>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05"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128"/>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8413" r="-7732"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7732"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7732" b="-147541"/>
                      </a:stretch>
                    </a:blipFill>
                  </p:spPr>
                  <p:txBody>
                    <a:bodyPr/>
                    <a:lstStyle/>
                    <a:p>
                      <a:r>
                        <a:rPr lang="zh-CN" altLang="en-US">
                          <a:noFill/>
                        </a:rPr>
                        <a:t> </a:t>
                      </a:r>
                    </a:p>
                  </p:txBody>
                </p:sp>
              </mc:Fallback>
            </mc:AlternateContent>
          </p:grpSp>
        </p:grpSp>
      </p:grpSp>
      <p:grpSp>
        <p:nvGrpSpPr>
          <p:cNvPr id="144" name="组 143"/>
          <p:cNvGrpSpPr/>
          <p:nvPr/>
        </p:nvGrpSpPr>
        <p:grpSpPr>
          <a:xfrm>
            <a:off x="3816091" y="2643032"/>
            <a:ext cx="1483630" cy="4013804"/>
            <a:chOff x="4702782" y="2518341"/>
            <a:chExt cx="1483630" cy="4013804"/>
          </a:xfrm>
        </p:grpSpPr>
        <p:grpSp>
          <p:nvGrpSpPr>
            <p:cNvPr id="145" name="群組 136"/>
            <p:cNvGrpSpPr/>
            <p:nvPr/>
          </p:nvGrpSpPr>
          <p:grpSpPr>
            <a:xfrm>
              <a:off x="4743525" y="2518341"/>
              <a:ext cx="618646" cy="635224"/>
              <a:chOff x="6082949" y="3581064"/>
              <a:chExt cx="618646" cy="635224"/>
            </a:xfrm>
          </p:grpSpPr>
          <p:sp>
            <p:nvSpPr>
              <p:cNvPr id="15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380942"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17"/>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36"/>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6" name="群組 139"/>
            <p:cNvGrpSpPr/>
            <p:nvPr/>
          </p:nvGrpSpPr>
          <p:grpSpPr>
            <a:xfrm>
              <a:off x="4702782" y="3626557"/>
              <a:ext cx="618646" cy="635224"/>
              <a:chOff x="6082949" y="3581064"/>
              <a:chExt cx="618646" cy="635224"/>
            </a:xfrm>
          </p:grpSpPr>
          <p:sp>
            <p:nvSpPr>
              <p:cNvPr id="156"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7" name="Object 12"/>
                  <p:cNvGraphicFramePr>
                    <a:graphicFrameLocks noChangeAspect="1"/>
                  </p:cNvGraphicFramePr>
                  <p:nvPr>
                    <p:extLst/>
                  </p:nvPr>
                </p:nvGraphicFramePr>
                <p:xfrm>
                  <a:off x="6344040" y="3739328"/>
                  <a:ext cx="273050" cy="350838"/>
                </p:xfrm>
                <a:graphic>
                  <a:graphicData uri="http://schemas.openxmlformats.org/presentationml/2006/ole">
                    <mc:AlternateContent>
                      <mc:Choice xmlns:v="urn:schemas-microsoft-com:vml" Requires="v">
                        <p:oleObj spid="_x0000_s380943" name="方程式" r:id="rId37" imgW="126720" imgH="164880" progId="Equation.3">
                          <p:embed/>
                        </p:oleObj>
                      </mc:Choice>
                      <mc:Fallback>
                        <p:oleObj name="方程式" r:id="rId37" imgW="126720" imgH="164880" progId="Equation.3">
                          <p:embed/>
                          <p:pic>
                            <p:nvPicPr>
                              <p:cNvPr id="0" name=""/>
                              <p:cNvPicPr>
                                <a:picLocks noChangeAspect="1" noChangeArrowheads="1"/>
                              </p:cNvPicPr>
                              <p:nvPr/>
                            </p:nvPicPr>
                            <p:blipFill>
                              <a:blip r:embed="rId17"/>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38" imgW="126720" imgH="164880" progId="Equation.3">
                          <p:embed/>
                        </p:oleObj>
                      </mc:Choice>
                      <mc:Fallback>
                        <p:oleObj name="方程式" r:id="rId38"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54" name="流程圖: 抽選 143"/>
            <p:cNvSpPr/>
            <p:nvPr/>
          </p:nvSpPr>
          <p:spPr>
            <a:xfrm rot="16200000">
              <a:off x="4742575" y="4998681"/>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8"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0"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51" name="文本框 150"/>
                <p:cNvSpPr txBox="1"/>
                <p:nvPr/>
              </p:nvSpPr>
              <p:spPr>
                <a:xfrm>
                  <a:off x="4760572" y="3159551"/>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4760572" y="3159551"/>
                  <a:ext cx="1425840" cy="384336"/>
                </a:xfrm>
                <a:prstGeom prst="rect">
                  <a:avLst/>
                </a:prstGeom>
                <a:blipFill rotWithShape="0">
                  <a:blip r:embed="rId44"/>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p:cNvSpPr txBox="1"/>
                <p:nvPr/>
              </p:nvSpPr>
              <p:spPr>
                <a:xfrm>
                  <a:off x="4745464" y="4279157"/>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2" name="文本框 151"/>
                <p:cNvSpPr txBox="1">
                  <a:spLocks noRot="1" noChangeAspect="1" noMove="1" noResize="1" noEditPoints="1" noAdjustHandles="1" noChangeArrowheads="1" noChangeShapeType="1" noTextEdit="1"/>
                </p:cNvSpPr>
                <p:nvPr/>
              </p:nvSpPr>
              <p:spPr>
                <a:xfrm>
                  <a:off x="4745464" y="4279157"/>
                  <a:ext cx="1425840" cy="384657"/>
                </a:xfrm>
                <a:prstGeom prst="rect">
                  <a:avLst/>
                </a:prstGeom>
                <a:blipFill rotWithShape="0">
                  <a:blip r:embed="rId45"/>
                  <a:stretch>
                    <a:fillRect l="-2564" t="-95313" r="-6838" b="-13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p:cNvSpPr txBox="1"/>
                <p:nvPr/>
              </p:nvSpPr>
              <p:spPr>
                <a:xfrm>
                  <a:off x="4710875" y="5673698"/>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3" name="文本框 152"/>
                <p:cNvSpPr txBox="1">
                  <a:spLocks noRot="1" noChangeAspect="1" noMove="1" noResize="1" noEditPoints="1" noAdjustHandles="1" noChangeArrowheads="1" noChangeShapeType="1" noTextEdit="1"/>
                </p:cNvSpPr>
                <p:nvPr/>
              </p:nvSpPr>
              <p:spPr>
                <a:xfrm>
                  <a:off x="4710875" y="5673698"/>
                  <a:ext cx="1425840" cy="373757"/>
                </a:xfrm>
                <a:prstGeom prst="rect">
                  <a:avLst/>
                </a:prstGeom>
                <a:blipFill rotWithShape="0">
                  <a:blip r:embed="rId46"/>
                  <a:stretch>
                    <a:fillRect l="-2564" t="-101639" r="-7265" b="-14754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7" name="文本框 186"/>
              <p:cNvSpPr txBox="1"/>
              <p:nvPr/>
            </p:nvSpPr>
            <p:spPr>
              <a:xfrm>
                <a:off x="6088042" y="2443065"/>
                <a:ext cx="3191066" cy="2750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b="0" i="1" smtClean="0">
                              <a:latin typeface="Cambria Math" charset="0"/>
                            </a:rPr>
                          </m:ctrlPr>
                        </m:dPr>
                        <m:e>
                          <m:sSup>
                            <m:sSupPr>
                              <m:ctrlPr>
                                <a:rPr kumimoji="1" lang="en-US" altLang="zh-CN" sz="2800" b="0" i="1" smtClean="0">
                                  <a:latin typeface="Cambria Math" charset="0"/>
                                </a:rPr>
                              </m:ctrlPr>
                            </m:sSupPr>
                            <m:e>
                              <m:r>
                                <a:rPr kumimoji="1" lang="en-US" altLang="zh-CN" sz="2800" b="1" i="0" smtClean="0">
                                  <a:latin typeface="Cambria Math" charset="0"/>
                                </a:rPr>
                                <m:t>𝐳</m:t>
                              </m:r>
                            </m:e>
                            <m:sup>
                              <m:d>
                                <m:dPr>
                                  <m:ctrlPr>
                                    <a:rPr kumimoji="1" lang="en-US" altLang="zh-CN" sz="2800" b="0" i="1" smtClean="0">
                                      <a:latin typeface="Cambria Math" charset="0"/>
                                    </a:rPr>
                                  </m:ctrlPr>
                                </m:dPr>
                                <m:e>
                                  <m:r>
                                    <a:rPr kumimoji="1" lang="en-US" altLang="zh-CN" sz="2800" b="0" i="1" smtClean="0">
                                      <a:latin typeface="Cambria Math" charset="0"/>
                                    </a:rPr>
                                    <m:t>𝑙</m:t>
                                  </m:r>
                                </m:e>
                              </m:d>
                            </m:sup>
                          </m:sSup>
                        </m:e>
                      </m:d>
                      <m:r>
                        <a:rPr kumimoji="1" lang="en-US" altLang="zh-CN" sz="2800" b="0" i="1" smtClean="0">
                          <a:latin typeface="Cambria Math" charset="0"/>
                        </a:rPr>
                        <m:t>=</m:t>
                      </m:r>
                      <m:d>
                        <m:dPr>
                          <m:begChr m:val="["/>
                          <m:endChr m:val="]"/>
                          <m:ctrlPr>
                            <a:rPr kumimoji="1" lang="mr-IN" altLang="zh-CN" sz="2800" b="0" i="1" smtClean="0">
                              <a:latin typeface="Cambria Math" charset="0"/>
                            </a:rPr>
                          </m:ctrlPr>
                        </m:dPr>
                        <m:e>
                          <m:m>
                            <m:mPr>
                              <m:mcs>
                                <m:mc>
                                  <m:mcPr>
                                    <m:count m:val="1"/>
                                    <m:mcJc m:val="center"/>
                                  </m:mcPr>
                                </m:mc>
                              </m:mcs>
                              <m:ctrlPr>
                                <a:rPr kumimoji="1" lang="mr-IN" altLang="zh-CN" sz="2800" b="0" i="1" smtClean="0">
                                  <a:latin typeface="Cambria Math" charset="0"/>
                                </a:rPr>
                              </m:ctrlPr>
                            </m:mPr>
                            <m:mr>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charset="0"/>
                                      </a:rPr>
                                    </m:ctrlPr>
                                  </m:dPr>
                                  <m:e>
                                    <m:sSubSup>
                                      <m:sSubSupPr>
                                        <m:ctrlPr>
                                          <a:rPr kumimoji="1" lang="en-US" altLang="zh-CN" sz="2800" i="1" smtClean="0">
                                            <a:latin typeface="Cambria Math" charset="0"/>
                                          </a:rPr>
                                        </m:ctrlPr>
                                      </m:sSubSupPr>
                                      <m:e>
                                        <m:r>
                                          <a:rPr kumimoji="1" lang="en-US" altLang="zh-CN" sz="2800" b="0" i="1" smtClean="0">
                                            <a:latin typeface="Cambria Math" charset="0"/>
                                          </a:rPr>
                                          <m:t>𝑧</m:t>
                                        </m:r>
                                      </m:e>
                                      <m:sub>
                                        <m:r>
                                          <a:rPr kumimoji="1" lang="en-US" altLang="zh-CN" sz="2800" b="0" i="1" smtClean="0">
                                            <a:latin typeface="Cambria Math" charset="0"/>
                                          </a:rPr>
                                          <m:t>1</m:t>
                                        </m:r>
                                      </m:sub>
                                      <m:sup>
                                        <m:d>
                                          <m:dPr>
                                            <m:ctrlPr>
                                              <a:rPr kumimoji="1" lang="en-US" altLang="zh-CN" sz="2800" i="1">
                                                <a:latin typeface="Cambria Math" charset="0"/>
                                              </a:rPr>
                                            </m:ctrlPr>
                                          </m:dPr>
                                          <m:e>
                                            <m:r>
                                              <a:rPr kumimoji="1" lang="en-US" altLang="zh-CN" sz="2800" b="0" i="1" smtClean="0">
                                                <a:latin typeface="Cambria Math" charset="0"/>
                                              </a:rPr>
                                              <m:t>𝑙</m:t>
                                            </m:r>
                                          </m:e>
                                        </m:d>
                                      </m:sup>
                                    </m:sSubSup>
                                  </m:e>
                                </m:d>
                              </m:e>
                            </m:mr>
                            <m:mr>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charset="0"/>
                                      </a:rPr>
                                    </m:ctrlPr>
                                  </m:dPr>
                                  <m:e>
                                    <m:sSubSup>
                                      <m:sSubSupPr>
                                        <m:ctrlPr>
                                          <a:rPr kumimoji="1" lang="en-US" altLang="zh-CN" sz="2800" i="1">
                                            <a:latin typeface="Cambria Math" charset="0"/>
                                          </a:rPr>
                                        </m:ctrlPr>
                                      </m:sSubSupPr>
                                      <m:e>
                                        <m:r>
                                          <a:rPr kumimoji="1" lang="en-US" altLang="zh-CN" sz="2800" i="1">
                                            <a:latin typeface="Cambria Math" charset="0"/>
                                          </a:rPr>
                                          <m:t>𝑧</m:t>
                                        </m:r>
                                      </m:e>
                                      <m:sub>
                                        <m:r>
                                          <a:rPr kumimoji="1" lang="en-US" altLang="zh-CN" sz="2800" b="0" i="1" smtClean="0">
                                            <a:latin typeface="Cambria Math" charset="0"/>
                                          </a:rPr>
                                          <m:t>2</m:t>
                                        </m:r>
                                      </m:sub>
                                      <m:sup>
                                        <m:d>
                                          <m:dPr>
                                            <m:ctrlPr>
                                              <a:rPr kumimoji="1" lang="en-US" altLang="zh-CN" sz="2800" i="1">
                                                <a:latin typeface="Cambria Math" charset="0"/>
                                              </a:rPr>
                                            </m:ctrlPr>
                                          </m:dPr>
                                          <m:e>
                                            <m:r>
                                              <a:rPr kumimoji="1" lang="en-US" altLang="zh-CN" sz="2800" b="0" i="1" smtClean="0">
                                                <a:latin typeface="Cambria Math" charset="0"/>
                                              </a:rPr>
                                              <m:t>𝑙</m:t>
                                            </m:r>
                                          </m:e>
                                        </m:d>
                                      </m:sup>
                                    </m:sSubSup>
                                  </m:e>
                                </m:d>
                              </m:e>
                            </m:mr>
                            <m:mr>
                              <m:e>
                                <m:eqArr>
                                  <m:eqArrPr>
                                    <m:ctrlPr>
                                      <a:rPr kumimoji="1" lang="mr-IN" altLang="zh-CN" sz="2800" b="0" i="1" smtClean="0">
                                        <a:latin typeface="Cambria Math" charset="0"/>
                                        <a:ea typeface="Cambria Math" charset="0"/>
                                        <a:cs typeface="Cambria Math" charset="0"/>
                                      </a:rPr>
                                    </m:ctrlPr>
                                  </m:eqArrPr>
                                  <m:e>
                                    <m:r>
                                      <a:rPr kumimoji="1" lang="mr-IN" altLang="zh-CN" sz="2800" b="0" i="1" smtClean="0">
                                        <a:latin typeface="Cambria Math" charset="0"/>
                                        <a:ea typeface="Cambria Math" charset="0"/>
                                        <a:cs typeface="Cambria Math" charset="0"/>
                                      </a:rPr>
                                      <m:t>⋮</m:t>
                                    </m:r>
                                  </m:e>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charset="0"/>
                                          </a:rPr>
                                        </m:ctrlPr>
                                      </m:dPr>
                                      <m:e>
                                        <m:sSubSup>
                                          <m:sSubSupPr>
                                            <m:ctrlPr>
                                              <a:rPr kumimoji="1" lang="en-US" altLang="zh-CN" sz="2800" i="1">
                                                <a:latin typeface="Cambria Math" charset="0"/>
                                              </a:rPr>
                                            </m:ctrlPr>
                                          </m:sSubSupPr>
                                          <m:e>
                                            <m:r>
                                              <a:rPr kumimoji="1" lang="en-US" altLang="zh-CN" sz="2800" i="1">
                                                <a:latin typeface="Cambria Math" charset="0"/>
                                              </a:rPr>
                                              <m:t>𝑧</m:t>
                                            </m:r>
                                          </m:e>
                                          <m:sub>
                                            <m:r>
                                              <a:rPr kumimoji="1" lang="en-US" altLang="zh-CN" sz="2800" b="0" i="1" smtClean="0">
                                                <a:latin typeface="Cambria Math" charset="0"/>
                                              </a:rPr>
                                              <m:t>𝑛</m:t>
                                            </m:r>
                                          </m:sub>
                                          <m:sup>
                                            <m:d>
                                              <m:dPr>
                                                <m:ctrlPr>
                                                  <a:rPr kumimoji="1" lang="en-US" altLang="zh-CN" sz="2800" i="1">
                                                    <a:latin typeface="Cambria Math" charset="0"/>
                                                  </a:rPr>
                                                </m:ctrlPr>
                                              </m:dPr>
                                              <m:e>
                                                <m:r>
                                                  <a:rPr kumimoji="1" lang="en-US" altLang="zh-CN" sz="2800" b="0" i="1" smtClean="0">
                                                    <a:latin typeface="Cambria Math" charset="0"/>
                                                  </a:rPr>
                                                  <m:t>𝑙</m:t>
                                                </m:r>
                                              </m:e>
                                            </m:d>
                                          </m:sup>
                                        </m:sSubSup>
                                      </m:e>
                                    </m:d>
                                  </m:e>
                                  <m:e>
                                    <m:r>
                                      <a:rPr kumimoji="1" lang="en-US" altLang="zh-CN" sz="2800" i="1" smtClean="0">
                                        <a:latin typeface="Cambria Math" charset="0"/>
                                        <a:ea typeface="Cambria Math" charset="0"/>
                                        <a:cs typeface="Cambria Math" charset="0"/>
                                      </a:rPr>
                                      <m:t>⋮</m:t>
                                    </m:r>
                                  </m:e>
                                </m:eqArr>
                              </m:e>
                            </m:mr>
                          </m:m>
                        </m:e>
                      </m:d>
                    </m:oMath>
                  </m:oMathPara>
                </a14:m>
                <a:endParaRPr kumimoji="1" lang="zh-CN" altLang="en-US" sz="2800" dirty="0"/>
              </a:p>
            </p:txBody>
          </p:sp>
        </mc:Choice>
        <mc:Fallback xmlns="">
          <p:sp>
            <p:nvSpPr>
              <p:cNvPr id="187" name="文本框 186"/>
              <p:cNvSpPr txBox="1">
                <a:spLocks noRot="1" noChangeAspect="1" noMove="1" noResize="1" noEditPoints="1" noAdjustHandles="1" noChangeArrowheads="1" noChangeShapeType="1" noTextEdit="1"/>
              </p:cNvSpPr>
              <p:nvPr/>
            </p:nvSpPr>
            <p:spPr>
              <a:xfrm>
                <a:off x="6088042" y="2443065"/>
                <a:ext cx="3191066" cy="2750818"/>
              </a:xfrm>
              <a:prstGeom prst="rect">
                <a:avLst/>
              </a:prstGeom>
              <a:blipFill rotWithShape="0">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88042" y="5317660"/>
                <a:ext cx="4515980" cy="626454"/>
              </a:xfrm>
              <a:prstGeom prst="rect">
                <a:avLst/>
              </a:prstGeom>
            </p:spPr>
            <p:txBody>
              <a:bodyPr wrap="none">
                <a:spAutoFit/>
              </a:bodyPr>
              <a:lstStyle/>
              <a:p>
                <a14:m>
                  <m:oMath xmlns:m="http://schemas.openxmlformats.org/officeDocument/2006/math">
                    <m:sSup>
                      <m:sSupPr>
                        <m:ctrlPr>
                          <a:rPr kumimoji="1" lang="en-US" altLang="zh-CN" sz="2800" i="1" smtClean="0">
                            <a:latin typeface="Cambria Math" charset="0"/>
                            <a:ea typeface="Cambria Math" charset="0"/>
                            <a:cs typeface="Cambria Math" charset="0"/>
                          </a:rPr>
                        </m:ctrlPr>
                      </m:sSupPr>
                      <m:e>
                        <m:r>
                          <a:rPr kumimoji="1" lang="en-US" altLang="zh-CN" sz="2800" b="1" i="0" smtClean="0">
                            <a:latin typeface="Cambria Math" charset="0"/>
                            <a:ea typeface="Cambria Math" charset="0"/>
                            <a:cs typeface="Cambria Math" charset="0"/>
                          </a:rPr>
                          <m:t>𝛅</m:t>
                        </m:r>
                      </m:e>
                      <m:sup>
                        <m:r>
                          <a:rPr kumimoji="1" lang="en-US" altLang="zh-CN" sz="2800" b="0" i="1" smtClean="0">
                            <a:latin typeface="Cambria Math" charset="0"/>
                            <a:ea typeface="Cambria Math" charset="0"/>
                            <a:cs typeface="Cambria Math" charset="0"/>
                          </a:rPr>
                          <m:t>𝑙</m:t>
                        </m:r>
                      </m:sup>
                    </m:sSup>
                    <m:r>
                      <a:rPr kumimoji="1" lang="en-US" altLang="zh-CN" sz="2800" i="1" smtClean="0">
                        <a:latin typeface="Cambria Math" charset="0"/>
                        <a:ea typeface="Cambria Math" charset="0"/>
                        <a:cs typeface="Cambria Math" charset="0"/>
                      </a:rPr>
                      <m:t>=</m:t>
                    </m:r>
                    <m:sSup>
                      <m:sSupPr>
                        <m:ctrlPr>
                          <a:rPr kumimoji="1" lang="en-US" altLang="zh-CN" sz="2800" b="0" i="1" smtClean="0">
                            <a:latin typeface="Cambria Math" charset="0"/>
                            <a:ea typeface="Cambria Math" charset="0"/>
                            <a:cs typeface="Cambria Math" charset="0"/>
                          </a:rPr>
                        </m:ctrlPr>
                      </m:sSupPr>
                      <m:e>
                        <m:r>
                          <a:rPr kumimoji="1" lang="en-US" altLang="zh-CN" sz="2800" b="0" i="1" smtClean="0">
                            <a:latin typeface="Cambria Math" charset="0"/>
                            <a:ea typeface="Cambria Math" charset="0"/>
                            <a:cs typeface="Cambria Math" charset="0"/>
                          </a:rPr>
                          <m:t>𝜎</m:t>
                        </m:r>
                      </m:e>
                      <m:sup>
                        <m:r>
                          <a:rPr kumimoji="1" lang="en-US" altLang="zh-CN" sz="2800" b="0" i="1" smtClean="0">
                            <a:latin typeface="Cambria Math" charset="0"/>
                            <a:ea typeface="Cambria Math" charset="0"/>
                            <a:cs typeface="Cambria Math" charset="0"/>
                          </a:rPr>
                          <m:t>′</m:t>
                        </m:r>
                      </m:sup>
                    </m:sSup>
                    <m:sSup>
                      <m:sSupPr>
                        <m:ctrlPr>
                          <a:rPr kumimoji="1" lang="en-US" altLang="zh-CN" sz="2800" i="1">
                            <a:latin typeface="Cambria Math" charset="0"/>
                            <a:ea typeface="Cambria Math" charset="0"/>
                            <a:cs typeface="Cambria Math" charset="0"/>
                          </a:rPr>
                        </m:ctrlPr>
                      </m:sSupPr>
                      <m:e>
                        <m:r>
                          <a:rPr kumimoji="1" lang="en-US" altLang="zh-CN" sz="2800" b="1" i="1" smtClean="0">
                            <a:latin typeface="Cambria Math" charset="0"/>
                            <a:ea typeface="Cambria Math" charset="0"/>
                            <a:cs typeface="Cambria Math" charset="0"/>
                          </a:rPr>
                          <m:t>(</m:t>
                        </m:r>
                        <m:r>
                          <a:rPr kumimoji="1" lang="en-US" altLang="zh-CN" sz="2800" b="1" i="0" smtClean="0">
                            <a:latin typeface="Cambria Math" charset="0"/>
                            <a:ea typeface="Cambria Math" charset="0"/>
                            <a:cs typeface="Cambria Math" charset="0"/>
                          </a:rPr>
                          <m:t>𝐳</m:t>
                        </m:r>
                      </m:e>
                      <m:sup>
                        <m:r>
                          <a:rPr kumimoji="1" lang="en-US" altLang="zh-CN" sz="2800" i="1">
                            <a:latin typeface="Cambria Math" charset="0"/>
                            <a:ea typeface="Cambria Math" charset="0"/>
                            <a:cs typeface="Cambria Math" charset="0"/>
                          </a:rPr>
                          <m:t>𝑙</m:t>
                        </m:r>
                      </m:sup>
                    </m:sSup>
                    <m:r>
                      <a:rPr kumimoji="1" lang="en-US" altLang="zh-CN" sz="280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 ∙ </m:t>
                    </m:r>
                    <m:sSup>
                      <m:sSupPr>
                        <m:ctrlPr>
                          <a:rPr kumimoji="1" lang="en-US" altLang="zh-CN" sz="2800" b="0" i="1" smtClean="0">
                            <a:latin typeface="Cambria Math" charset="0"/>
                            <a:ea typeface="Cambria Math" charset="0"/>
                            <a:cs typeface="Cambria Math" charset="0"/>
                          </a:rPr>
                        </m:ctrlPr>
                      </m:sSupPr>
                      <m:e>
                        <m:sSup>
                          <m:sSupPr>
                            <m:ctrlPr>
                              <a:rPr kumimoji="1" lang="en-US" altLang="zh-CN" sz="2800" b="0" i="1" smtClean="0">
                                <a:latin typeface="Cambria Math" charset="0"/>
                                <a:ea typeface="Cambria Math" charset="0"/>
                                <a:cs typeface="Cambria Math" charset="0"/>
                              </a:rPr>
                            </m:ctrlPr>
                          </m:sSupPr>
                          <m:e>
                            <m:r>
                              <a:rPr kumimoji="1" lang="en-US" altLang="zh-CN" sz="2800" b="1" i="0" smtClean="0">
                                <a:latin typeface="Cambria Math" charset="0"/>
                                <a:ea typeface="Cambria Math" charset="0"/>
                                <a:cs typeface="Cambria Math" charset="0"/>
                              </a:rPr>
                              <m:t>𝐖</m:t>
                            </m:r>
                          </m:e>
                          <m:sup>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𝑙</m:t>
                            </m:r>
                            <m:r>
                              <a:rPr kumimoji="1" lang="en-US" altLang="zh-CN" sz="2800" b="0" i="1" smtClean="0">
                                <a:latin typeface="Cambria Math" charset="0"/>
                                <a:ea typeface="Cambria Math" charset="0"/>
                                <a:cs typeface="Cambria Math" charset="0"/>
                              </a:rPr>
                              <m:t>+1)</m:t>
                            </m:r>
                          </m:sup>
                        </m:sSup>
                      </m:e>
                      <m:sup>
                        <m:r>
                          <a:rPr kumimoji="1" lang="en-US" altLang="zh-CN" sz="2800" b="0" i="1" smtClean="0">
                            <a:latin typeface="Cambria Math" charset="0"/>
                            <a:ea typeface="Cambria Math" charset="0"/>
                            <a:cs typeface="Cambria Math" charset="0"/>
                          </a:rPr>
                          <m:t>𝑇</m:t>
                        </m:r>
                      </m:sup>
                    </m:sSup>
                    <m:sSup>
                      <m:sSupPr>
                        <m:ctrlPr>
                          <a:rPr kumimoji="1" lang="en-US" altLang="zh-CN" sz="2800" i="1">
                            <a:latin typeface="Cambria Math" charset="0"/>
                            <a:ea typeface="Cambria Math" charset="0"/>
                            <a:cs typeface="Cambria Math" charset="0"/>
                          </a:rPr>
                        </m:ctrlPr>
                      </m:sSupPr>
                      <m:e>
                        <m:r>
                          <a:rPr kumimoji="1" lang="en-US" altLang="zh-CN" sz="2800" b="1" i="0">
                            <a:latin typeface="Cambria Math" charset="0"/>
                            <a:ea typeface="Cambria Math" charset="0"/>
                            <a:cs typeface="Cambria Math" charset="0"/>
                          </a:rPr>
                          <m:t>𝛅</m:t>
                        </m:r>
                      </m:e>
                      <m:sup>
                        <m:r>
                          <a:rPr kumimoji="1" lang="en-US" altLang="zh-CN" sz="2800" b="1" i="1" smtClean="0">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b="0" i="1" smtClean="0">
                            <a:latin typeface="Cambria Math" charset="0"/>
                            <a:ea typeface="Cambria Math" charset="0"/>
                            <a:cs typeface="Cambria Math" charset="0"/>
                          </a:rPr>
                          <m:t>+1)</m:t>
                        </m:r>
                      </m:sup>
                    </m:sSup>
                  </m:oMath>
                </a14:m>
                <a:r>
                  <a:rPr lang="en-US" altLang="zh-CN" sz="2800" dirty="0" smtClean="0"/>
                  <a:t> </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6088042" y="5317660"/>
                <a:ext cx="4515980" cy="626454"/>
              </a:xfrm>
              <a:prstGeom prst="rect">
                <a:avLst/>
              </a:prstGeom>
              <a:blipFill rotWithShape="0">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4184565" y="5221986"/>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184565" y="5221986"/>
                <a:ext cx="250517" cy="369332"/>
              </a:xfrm>
              <a:prstGeom prst="rect">
                <a:avLst/>
              </a:prstGeom>
              <a:blipFill rotWithShape="0">
                <a:blip r:embed="rId49"/>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字方塊 69"/>
              <p:cNvSpPr txBox="1"/>
              <p:nvPr/>
            </p:nvSpPr>
            <p:spPr>
              <a:xfrm>
                <a:off x="2902101" y="1727655"/>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9" name="文字方塊 69"/>
              <p:cNvSpPr txBox="1">
                <a:spLocks noRot="1" noChangeAspect="1" noMove="1" noResize="1" noEditPoints="1" noAdjustHandles="1" noChangeArrowheads="1" noChangeShapeType="1" noTextEdit="1"/>
              </p:cNvSpPr>
              <p:nvPr/>
            </p:nvSpPr>
            <p:spPr>
              <a:xfrm>
                <a:off x="2902101" y="1727655"/>
                <a:ext cx="1690990" cy="461665"/>
              </a:xfrm>
              <a:prstGeom prst="rect">
                <a:avLst/>
              </a:prstGeom>
              <a:blipFill rotWithShape="0">
                <a:blip r:embed="rId50"/>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字方塊 78"/>
              <p:cNvSpPr txBox="1"/>
              <p:nvPr/>
            </p:nvSpPr>
            <p:spPr>
              <a:xfrm>
                <a:off x="1167121" y="1765425"/>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60" name="文字方塊 78"/>
              <p:cNvSpPr txBox="1">
                <a:spLocks noRot="1" noChangeAspect="1" noMove="1" noResize="1" noEditPoints="1" noAdjustHandles="1" noChangeArrowheads="1" noChangeShapeType="1" noTextEdit="1"/>
              </p:cNvSpPr>
              <p:nvPr/>
            </p:nvSpPr>
            <p:spPr>
              <a:xfrm>
                <a:off x="1167121" y="1765425"/>
                <a:ext cx="1526378" cy="461665"/>
              </a:xfrm>
              <a:prstGeom prst="rect">
                <a:avLst/>
              </a:prstGeom>
              <a:blipFill rotWithShape="0">
                <a:blip r:embed="rId51"/>
                <a:stretch>
                  <a:fillRect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1240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 171"/>
          <p:cNvGrpSpPr/>
          <p:nvPr/>
        </p:nvGrpSpPr>
        <p:grpSpPr>
          <a:xfrm>
            <a:off x="1406585" y="2401274"/>
            <a:ext cx="670941" cy="2957003"/>
            <a:chOff x="1339488" y="3468135"/>
            <a:chExt cx="670941" cy="2629193"/>
          </a:xfrm>
        </p:grpSpPr>
        <p:sp>
          <p:nvSpPr>
            <p:cNvPr id="177" name="矩形 176"/>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4" name="文本框 173"/>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4" name="文本框 173"/>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5" name="文本框 174"/>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185" name="矩形 184"/>
          <p:cNvSpPr/>
          <p:nvPr/>
        </p:nvSpPr>
        <p:spPr>
          <a:xfrm>
            <a:off x="3304477" y="2008380"/>
            <a:ext cx="710626" cy="374243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1" name="文本框 180"/>
              <p:cNvSpPr txBox="1"/>
              <p:nvPr/>
            </p:nvSpPr>
            <p:spPr>
              <a:xfrm>
                <a:off x="3239807" y="2247941"/>
                <a:ext cx="534496" cy="684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1" name="文本框 180"/>
              <p:cNvSpPr txBox="1">
                <a:spLocks noRot="1" noChangeAspect="1" noMove="1" noResize="1" noEditPoints="1" noAdjustHandles="1" noChangeArrowheads="1" noChangeShapeType="1" noTextEdit="1"/>
              </p:cNvSpPr>
              <p:nvPr/>
            </p:nvSpPr>
            <p:spPr>
              <a:xfrm>
                <a:off x="3239807" y="2247941"/>
                <a:ext cx="534496" cy="684332"/>
              </a:xfrm>
              <a:prstGeom prst="rect">
                <a:avLst/>
              </a:prstGeom>
              <a:blipFill rotWithShape="0">
                <a:blip r:embed="rId7"/>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p:cNvSpPr txBox="1"/>
              <p:nvPr/>
            </p:nvSpPr>
            <p:spPr>
              <a:xfrm>
                <a:off x="3365324" y="3237001"/>
                <a:ext cx="534496" cy="684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2" name="文本框 181"/>
              <p:cNvSpPr txBox="1">
                <a:spLocks noRot="1" noChangeAspect="1" noMove="1" noResize="1" noEditPoints="1" noAdjustHandles="1" noChangeArrowheads="1" noChangeShapeType="1" noTextEdit="1"/>
              </p:cNvSpPr>
              <p:nvPr/>
            </p:nvSpPr>
            <p:spPr>
              <a:xfrm>
                <a:off x="3365324" y="3237001"/>
                <a:ext cx="534496" cy="684903"/>
              </a:xfrm>
              <a:prstGeom prst="rect">
                <a:avLst/>
              </a:prstGeom>
              <a:blipFill rotWithShape="0">
                <a:blip r:embed="rId8"/>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p:cNvSpPr txBox="1"/>
              <p:nvPr/>
            </p:nvSpPr>
            <p:spPr>
              <a:xfrm>
                <a:off x="3258078" y="4558383"/>
                <a:ext cx="534496" cy="7091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4" name="文本框 183"/>
              <p:cNvSpPr txBox="1">
                <a:spLocks noRot="1" noChangeAspect="1" noMove="1" noResize="1" noEditPoints="1" noAdjustHandles="1" noChangeArrowheads="1" noChangeShapeType="1" noTextEdit="1"/>
              </p:cNvSpPr>
              <p:nvPr/>
            </p:nvSpPr>
            <p:spPr>
              <a:xfrm>
                <a:off x="3258078" y="4558383"/>
                <a:ext cx="534496" cy="709160"/>
              </a:xfrm>
              <a:prstGeom prst="rect">
                <a:avLst/>
              </a:prstGeom>
              <a:blipFill rotWithShape="0">
                <a:blip r:embed="rId9"/>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grpSp>
        <p:nvGrpSpPr>
          <p:cNvPr id="73" name="组 72"/>
          <p:cNvGrpSpPr/>
          <p:nvPr/>
        </p:nvGrpSpPr>
        <p:grpSpPr>
          <a:xfrm>
            <a:off x="1525270" y="2363945"/>
            <a:ext cx="2251628" cy="3929276"/>
            <a:chOff x="2495089" y="2557909"/>
            <a:chExt cx="2251628" cy="3929276"/>
          </a:xfrm>
        </p:grpSpPr>
        <p:sp>
          <p:nvSpPr>
            <p:cNvPr id="7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组 80"/>
            <p:cNvGrpSpPr/>
            <p:nvPr/>
          </p:nvGrpSpPr>
          <p:grpSpPr>
            <a:xfrm>
              <a:off x="2495089" y="2557909"/>
              <a:ext cx="2251628" cy="3371535"/>
              <a:chOff x="2495089" y="2557909"/>
              <a:chExt cx="2251628" cy="3371535"/>
            </a:xfrm>
          </p:grpSpPr>
          <p:grpSp>
            <p:nvGrpSpPr>
              <p:cNvPr id="83" name="群組 161"/>
              <p:cNvGrpSpPr/>
              <p:nvPr/>
            </p:nvGrpSpPr>
            <p:grpSpPr>
              <a:xfrm>
                <a:off x="3002280" y="2557909"/>
                <a:ext cx="576000" cy="576000"/>
                <a:chOff x="6082949" y="3640288"/>
                <a:chExt cx="576000" cy="576000"/>
              </a:xfrm>
            </p:grpSpPr>
            <p:sp>
              <p:nvSpPr>
                <p:cNvPr id="13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7"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381973"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84"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组 87"/>
              <p:cNvGrpSpPr/>
              <p:nvPr/>
            </p:nvGrpSpPr>
            <p:grpSpPr>
              <a:xfrm>
                <a:off x="2495089" y="2835953"/>
                <a:ext cx="2251628" cy="3093491"/>
                <a:chOff x="2495089" y="2835953"/>
                <a:chExt cx="2251628" cy="3093491"/>
              </a:xfrm>
            </p:grpSpPr>
            <p:grpSp>
              <p:nvGrpSpPr>
                <p:cNvPr id="89" name="群組 156"/>
                <p:cNvGrpSpPr/>
                <p:nvPr/>
              </p:nvGrpSpPr>
              <p:grpSpPr>
                <a:xfrm>
                  <a:off x="2981051" y="3649900"/>
                  <a:ext cx="576000" cy="576000"/>
                  <a:chOff x="6082949" y="3640288"/>
                  <a:chExt cx="576000" cy="576000"/>
                </a:xfrm>
              </p:grpSpPr>
              <p:sp>
                <p:nvSpPr>
                  <p:cNvPr id="13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5"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381974"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7"/>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0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03" name="群組 164"/>
                <p:cNvGrpSpPr/>
                <p:nvPr/>
              </p:nvGrpSpPr>
              <p:grpSpPr>
                <a:xfrm>
                  <a:off x="2960571" y="4976241"/>
                  <a:ext cx="576000" cy="576000"/>
                  <a:chOff x="6082949" y="3640288"/>
                  <a:chExt cx="576000" cy="576000"/>
                </a:xfrm>
              </p:grpSpPr>
              <p:sp>
                <p:nvSpPr>
                  <p:cNvPr id="13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3"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381975"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1"/>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05"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128"/>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6825" r="-8247"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8247" b="-147541"/>
                      </a:stretch>
                    </a:blipFill>
                  </p:spPr>
                  <p:txBody>
                    <a:bodyPr/>
                    <a:lstStyle/>
                    <a:p>
                      <a:r>
                        <a:rPr lang="zh-CN" altLang="en-US">
                          <a:noFill/>
                        </a:rPr>
                        <a:t> </a:t>
                      </a:r>
                    </a:p>
                  </p:txBody>
                </p:sp>
              </mc:Fallback>
            </mc:AlternateContent>
          </p:grpSp>
        </p:grpSp>
      </p:grpSp>
      <p:grpSp>
        <p:nvGrpSpPr>
          <p:cNvPr id="145" name="群組 136"/>
          <p:cNvGrpSpPr/>
          <p:nvPr/>
        </p:nvGrpSpPr>
        <p:grpSpPr>
          <a:xfrm>
            <a:off x="3773706" y="2324377"/>
            <a:ext cx="618646" cy="635224"/>
            <a:chOff x="6082949" y="3581064"/>
            <a:chExt cx="618646" cy="635224"/>
          </a:xfrm>
        </p:grpSpPr>
        <p:sp>
          <p:nvSpPr>
            <p:cNvPr id="15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9"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381976"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12"/>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6" name="流程圖: 抽選 140"/>
          <p:cNvSpPr/>
          <p:nvPr/>
        </p:nvSpPr>
        <p:spPr>
          <a:xfrm rot="16200000">
            <a:off x="3724674" y="3440882"/>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流程圖: 抽選 143"/>
          <p:cNvSpPr/>
          <p:nvPr/>
        </p:nvSpPr>
        <p:spPr>
          <a:xfrm rot="16200000">
            <a:off x="3772756" y="4804717"/>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8" name="文字方塊 145"/>
          <p:cNvSpPr txBox="1"/>
          <p:nvPr/>
        </p:nvSpPr>
        <p:spPr>
          <a:xfrm rot="5400000">
            <a:off x="3863724" y="438093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0" name="文字方塊 186"/>
          <p:cNvSpPr txBox="1"/>
          <p:nvPr/>
        </p:nvSpPr>
        <p:spPr>
          <a:xfrm rot="5400000">
            <a:off x="3882479" y="5691943"/>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51" name="文本框 150"/>
              <p:cNvSpPr txBox="1"/>
              <p:nvPr/>
            </p:nvSpPr>
            <p:spPr>
              <a:xfrm>
                <a:off x="3790753" y="2965587"/>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3790753" y="2965587"/>
                <a:ext cx="1425840" cy="384336"/>
              </a:xfrm>
              <a:prstGeom prst="rect">
                <a:avLst/>
              </a:prstGeom>
              <a:blipFill rotWithShape="0">
                <a:blip r:embed="rId31"/>
                <a:stretch>
                  <a:fillRect l="-2564" t="-95313" r="-6838" b="-13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p:cNvSpPr txBox="1"/>
              <p:nvPr/>
            </p:nvSpPr>
            <p:spPr>
              <a:xfrm>
                <a:off x="3775645" y="4085193"/>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2" name="文本框 151"/>
              <p:cNvSpPr txBox="1">
                <a:spLocks noRot="1" noChangeAspect="1" noMove="1" noResize="1" noEditPoints="1" noAdjustHandles="1" noChangeArrowheads="1" noChangeShapeType="1" noTextEdit="1"/>
              </p:cNvSpPr>
              <p:nvPr/>
            </p:nvSpPr>
            <p:spPr>
              <a:xfrm>
                <a:off x="3775645" y="4085193"/>
                <a:ext cx="1425840" cy="384657"/>
              </a:xfrm>
              <a:prstGeom prst="rect">
                <a:avLst/>
              </a:prstGeom>
              <a:blipFill rotWithShape="0">
                <a:blip r:embed="rId32"/>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p:cNvSpPr txBox="1"/>
              <p:nvPr/>
            </p:nvSpPr>
            <p:spPr>
              <a:xfrm>
                <a:off x="3741056" y="5479734"/>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3" name="文本框 152"/>
              <p:cNvSpPr txBox="1">
                <a:spLocks noRot="1" noChangeAspect="1" noMove="1" noResize="1" noEditPoints="1" noAdjustHandles="1" noChangeArrowheads="1" noChangeShapeType="1" noTextEdit="1"/>
              </p:cNvSpPr>
              <p:nvPr/>
            </p:nvSpPr>
            <p:spPr>
              <a:xfrm>
                <a:off x="3741056" y="5479734"/>
                <a:ext cx="1425840" cy="373757"/>
              </a:xfrm>
              <a:prstGeom prst="rect">
                <a:avLst/>
              </a:prstGeom>
              <a:blipFill rotWithShape="0">
                <a:blip r:embed="rId33"/>
                <a:stretch>
                  <a:fillRect l="-2564" t="-101639" r="-6838" b="-147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482000" y="6107336"/>
                <a:ext cx="3896388" cy="550151"/>
              </a:xfrm>
              <a:prstGeom prst="rect">
                <a:avLst/>
              </a:prstGeom>
            </p:spPr>
            <p:txBody>
              <a:bodyPr wrap="none">
                <a:spAutoFit/>
              </a:bodyPr>
              <a:lstStyle/>
              <a:p>
                <a14:m>
                  <m:oMath xmlns:m="http://schemas.openxmlformats.org/officeDocument/2006/math">
                    <m:sSup>
                      <m:sSupPr>
                        <m:ctrlPr>
                          <a:rPr kumimoji="1" lang="en-US" altLang="zh-CN" sz="2400" i="1" smtClean="0">
                            <a:latin typeface="Cambria Math" charset="0"/>
                            <a:ea typeface="Cambria Math" charset="0"/>
                            <a:cs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𝑙</m:t>
                        </m:r>
                      </m:sup>
                    </m:sSup>
                    <m:r>
                      <a:rPr kumimoji="1" lang="en-US" altLang="zh-CN" sz="2400" i="1" smtClean="0">
                        <a:latin typeface="Cambria Math" charset="0"/>
                        <a:ea typeface="Cambria Math" charset="0"/>
                        <a:cs typeface="Cambria Math" charset="0"/>
                      </a:rPr>
                      <m:t>=</m:t>
                    </m:r>
                    <m:sSup>
                      <m:sSupPr>
                        <m:ctrlPr>
                          <a:rPr kumimoji="1" lang="en-US" altLang="zh-CN" sz="2400" b="0" i="1" smtClean="0">
                            <a:latin typeface="Cambria Math" charset="0"/>
                            <a:ea typeface="Cambria Math" charset="0"/>
                            <a:cs typeface="Cambria Math" charset="0"/>
                          </a:rPr>
                        </m:ctrlPr>
                      </m:sSupPr>
                      <m:e>
                        <m:r>
                          <a:rPr kumimoji="1" lang="en-US" altLang="zh-CN" sz="2400" b="0" i="1" smtClean="0">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sSup>
                      <m:sSupPr>
                        <m:ctrlPr>
                          <a:rPr kumimoji="1" lang="en-US" altLang="zh-CN" sz="2400" i="1">
                            <a:latin typeface="Cambria Math" charset="0"/>
                            <a:ea typeface="Cambria Math" charset="0"/>
                            <a:cs typeface="Cambria Math" charset="0"/>
                          </a:rPr>
                        </m:ctrlPr>
                      </m:sSupPr>
                      <m:e>
                        <m:r>
                          <a:rPr kumimoji="1" lang="en-US" altLang="zh-CN" sz="2400" b="1" i="1" smtClean="0">
                            <a:latin typeface="Cambria Math" charset="0"/>
                            <a:ea typeface="Cambria Math" charset="0"/>
                            <a:cs typeface="Cambria Math" charset="0"/>
                          </a:rPr>
                          <m:t>(</m:t>
                        </m:r>
                        <m:r>
                          <a:rPr kumimoji="1" lang="en-US" altLang="zh-CN" sz="2400" b="1" i="1" smtClean="0">
                            <a:latin typeface="Cambria Math" charset="0"/>
                            <a:ea typeface="Cambria Math" charset="0"/>
                            <a:cs typeface="Cambria Math" charset="0"/>
                          </a:rPr>
                          <m:t>𝒛</m:t>
                        </m:r>
                      </m:e>
                      <m:sup>
                        <m:r>
                          <a:rPr kumimoji="1" lang="en-US" altLang="zh-CN" sz="2400" i="1">
                            <a:latin typeface="Cambria Math" charset="0"/>
                            <a:ea typeface="Cambria Math" charset="0"/>
                            <a:cs typeface="Cambria Math" charset="0"/>
                          </a:rPr>
                          <m:t>𝑙</m:t>
                        </m:r>
                      </m:sup>
                    </m:sSup>
                    <m:r>
                      <a:rPr kumimoji="1" lang="en-US"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 ∙ </m:t>
                    </m:r>
                    <m:sSup>
                      <m:sSupPr>
                        <m:ctrlPr>
                          <a:rPr kumimoji="1" lang="en-US" altLang="zh-CN" sz="2400" b="0" i="1" smtClean="0">
                            <a:latin typeface="Cambria Math" charset="0"/>
                            <a:ea typeface="Cambria Math" charset="0"/>
                            <a:cs typeface="Cambria Math" charset="0"/>
                          </a:rPr>
                        </m:ctrlPr>
                      </m:sSupPr>
                      <m:e>
                        <m:sSup>
                          <m:sSupPr>
                            <m:ctrlPr>
                              <a:rPr kumimoji="1" lang="en-US" altLang="zh-CN" sz="2400" b="0" i="1" smtClean="0">
                                <a:latin typeface="Cambria Math" charset="0"/>
                                <a:ea typeface="Cambria Math" charset="0"/>
                                <a:cs typeface="Cambria Math" charset="0"/>
                              </a:rPr>
                            </m:ctrlPr>
                          </m:sSupPr>
                          <m:e>
                            <m:r>
                              <a:rPr kumimoji="1" lang="en-US" altLang="zh-CN" sz="2400" b="1" i="1" smtClean="0">
                                <a:latin typeface="Cambria Math" charset="0"/>
                                <a:ea typeface="Cambria Math" charset="0"/>
                                <a:cs typeface="Cambria Math" charset="0"/>
                              </a:rPr>
                              <m:t>𝑾</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e>
                      <m:sup>
                        <m:r>
                          <a:rPr kumimoji="1" lang="en-US" altLang="zh-CN" sz="2400" b="0" i="1" smtClean="0">
                            <a:latin typeface="Cambria Math" charset="0"/>
                            <a:ea typeface="Cambria Math" charset="0"/>
                            <a:cs typeface="Cambria Math" charset="0"/>
                          </a:rPr>
                          <m:t>𝑇</m:t>
                        </m:r>
                      </m:sup>
                    </m:sSup>
                    <m:sSup>
                      <m:sSupPr>
                        <m:ctrlPr>
                          <a:rPr kumimoji="1" lang="en-US" altLang="zh-CN" sz="2400" i="1">
                            <a:latin typeface="Cambria Math" charset="0"/>
                            <a:ea typeface="Cambria Math" charset="0"/>
                            <a:cs typeface="Cambria Math" charset="0"/>
                          </a:rPr>
                        </m:ctrlPr>
                      </m:sSupPr>
                      <m:e>
                        <m:r>
                          <a:rPr kumimoji="1" lang="en-US" altLang="zh-CN" sz="2400" b="1" i="1">
                            <a:latin typeface="Cambria Math" charset="0"/>
                            <a:ea typeface="Cambria Math" charset="0"/>
                            <a:cs typeface="Cambria Math" charset="0"/>
                          </a:rPr>
                          <m:t>𝜹</m:t>
                        </m:r>
                      </m:e>
                      <m:sup>
                        <m:r>
                          <a:rPr kumimoji="1" lang="en-US" altLang="zh-CN" sz="2400" b="1"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oMath>
                </a14:m>
                <a:r>
                  <a:rPr lang="en-US" altLang="zh-CN" sz="2400" dirty="0" smtClean="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482000" y="6107336"/>
                <a:ext cx="3896388" cy="550151"/>
              </a:xfrm>
              <a:prstGeom prst="rect">
                <a:avLst/>
              </a:prstGeom>
              <a:blipFill rotWithShape="0">
                <a:blip r:embed="rId47"/>
                <a:stretch>
                  <a:fillRect/>
                </a:stretch>
              </a:blipFill>
            </p:spPr>
            <p:txBody>
              <a:bodyPr/>
              <a:lstStyle/>
              <a:p>
                <a:r>
                  <a:rPr lang="zh-CN" altLang="en-US">
                    <a:noFill/>
                  </a:rPr>
                  <a:t> </a:t>
                </a:r>
              </a:p>
            </p:txBody>
          </p:sp>
        </mc:Fallback>
      </mc:AlternateContent>
      <p:grpSp>
        <p:nvGrpSpPr>
          <p:cNvPr id="58" name="组 57"/>
          <p:cNvGrpSpPr/>
          <p:nvPr/>
        </p:nvGrpSpPr>
        <p:grpSpPr>
          <a:xfrm>
            <a:off x="9344124" y="2660593"/>
            <a:ext cx="1342449" cy="2522622"/>
            <a:chOff x="2890315" y="3574707"/>
            <a:chExt cx="1342449" cy="2522622"/>
          </a:xfrm>
        </p:grpSpPr>
        <p:grpSp>
          <p:nvGrpSpPr>
            <p:cNvPr id="59" name="组 58"/>
            <p:cNvGrpSpPr/>
            <p:nvPr/>
          </p:nvGrpSpPr>
          <p:grpSpPr>
            <a:xfrm>
              <a:off x="2890315" y="3574707"/>
              <a:ext cx="1099108" cy="2522622"/>
              <a:chOff x="4860175" y="1557069"/>
              <a:chExt cx="523220" cy="2676311"/>
            </a:xfrm>
          </p:grpSpPr>
          <p:sp>
            <p:nvSpPr>
              <p:cNvPr id="64" name="矩形 63"/>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0" name="文本框 59"/>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48"/>
                  <a:stretch>
                    <a:fillRect r="-43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49"/>
                  <a:stretch>
                    <a:fillRect r="-45122"/>
                  </a:stretch>
                </a:blipFill>
              </p:spPr>
              <p:txBody>
                <a:bodyPr/>
                <a:lstStyle/>
                <a:p>
                  <a:r>
                    <a:rPr lang="zh-CN" altLang="en-US">
                      <a:noFill/>
                    </a:rPr>
                    <a:t> </a:t>
                  </a:r>
                </a:p>
              </p:txBody>
            </p:sp>
          </mc:Fallback>
        </mc:AlternateContent>
        <p:sp>
          <p:nvSpPr>
            <p:cNvPr id="62"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63" name="文本框 62"/>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50"/>
                  <a:stretch>
                    <a:fillRect r="-43902"/>
                  </a:stretch>
                </a:blipFill>
              </p:spPr>
              <p:txBody>
                <a:bodyPr/>
                <a:lstStyle/>
                <a:p>
                  <a:r>
                    <a:rPr lang="zh-CN" altLang="en-US">
                      <a:noFill/>
                    </a:rPr>
                    <a:t> </a:t>
                  </a:r>
                </a:p>
              </p:txBody>
            </p:sp>
          </mc:Fallback>
        </mc:AlternateContent>
      </p:grpSp>
      <p:grpSp>
        <p:nvGrpSpPr>
          <p:cNvPr id="66" name="组 65"/>
          <p:cNvGrpSpPr/>
          <p:nvPr/>
        </p:nvGrpSpPr>
        <p:grpSpPr>
          <a:xfrm>
            <a:off x="6834557" y="2609063"/>
            <a:ext cx="865890" cy="2629193"/>
            <a:chOff x="1339485" y="3468135"/>
            <a:chExt cx="865890" cy="2629193"/>
          </a:xfrm>
        </p:grpSpPr>
        <p:grpSp>
          <p:nvGrpSpPr>
            <p:cNvPr id="67" name="组 66"/>
            <p:cNvGrpSpPr/>
            <p:nvPr/>
          </p:nvGrpSpPr>
          <p:grpSpPr>
            <a:xfrm>
              <a:off x="1339485" y="3468135"/>
              <a:ext cx="865890" cy="2629193"/>
              <a:chOff x="4799203" y="1458291"/>
              <a:chExt cx="584192" cy="2629193"/>
            </a:xfrm>
          </p:grpSpPr>
          <p:sp>
            <p:nvSpPr>
              <p:cNvPr id="71" name="矩形 70"/>
              <p:cNvSpPr/>
              <p:nvPr/>
            </p:nvSpPr>
            <p:spPr>
              <a:xfrm>
                <a:off x="4799203"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2"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8" name="文本框 67"/>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8" name="文本框 67"/>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5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5" name="橢圓 35"/>
              <p:cNvSpPr/>
              <p:nvPr/>
            </p:nvSpPr>
            <p:spPr>
              <a:xfrm>
                <a:off x="8965000" y="4278306"/>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5" name="橢圓 35"/>
              <p:cNvSpPr>
                <a:spLocks noRot="1" noChangeAspect="1" noMove="1" noResize="1" noEditPoints="1" noAdjustHandles="1" noChangeArrowheads="1" noChangeShapeType="1" noTextEdit="1"/>
              </p:cNvSpPr>
              <p:nvPr/>
            </p:nvSpPr>
            <p:spPr>
              <a:xfrm>
                <a:off x="8965000" y="4278306"/>
                <a:ext cx="677184" cy="646000"/>
              </a:xfrm>
              <a:prstGeom prst="ellipse">
                <a:avLst/>
              </a:prstGeom>
              <a:blipFill rotWithShape="0">
                <a:blip r:embed="rId54"/>
                <a:stretch>
                  <a:fillRect/>
                </a:stretch>
              </a:blipFill>
              <a:ln>
                <a:solidFill>
                  <a:srgbClr val="C2ECBB"/>
                </a:solidFill>
              </a:ln>
            </p:spPr>
            <p:txBody>
              <a:bodyPr/>
              <a:lstStyle/>
              <a:p>
                <a:r>
                  <a:rPr lang="zh-CN" altLang="en-US">
                    <a:noFill/>
                  </a:rPr>
                  <a:t> </a:t>
                </a:r>
              </a:p>
            </p:txBody>
          </p:sp>
        </mc:Fallback>
      </mc:AlternateContent>
      <p:sp>
        <p:nvSpPr>
          <p:cNvPr id="76" name="橢圓 35"/>
          <p:cNvSpPr/>
          <p:nvPr/>
        </p:nvSpPr>
        <p:spPr>
          <a:xfrm>
            <a:off x="8959536" y="219895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7" name="橢圓 35"/>
          <p:cNvSpPr/>
          <p:nvPr/>
        </p:nvSpPr>
        <p:spPr>
          <a:xfrm>
            <a:off x="7176134" y="2243491"/>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8" name="橢圓 36"/>
          <p:cNvSpPr/>
          <p:nvPr/>
        </p:nvSpPr>
        <p:spPr>
          <a:xfrm>
            <a:off x="7169036" y="309348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9" name="橢圓 37"/>
          <p:cNvSpPr/>
          <p:nvPr/>
        </p:nvSpPr>
        <p:spPr>
          <a:xfrm>
            <a:off x="7177769" y="4297162"/>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文字方塊 38"/>
          <p:cNvSpPr txBox="1"/>
          <p:nvPr/>
        </p:nvSpPr>
        <p:spPr>
          <a:xfrm rot="5400000">
            <a:off x="7220286" y="4898141"/>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82" name="文字方塊 39"/>
          <p:cNvSpPr txBox="1"/>
          <p:nvPr/>
        </p:nvSpPr>
        <p:spPr>
          <a:xfrm rot="5400000">
            <a:off x="7213145" y="3732016"/>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85" name="Object 12"/>
          <p:cNvGraphicFramePr>
            <a:graphicFrameLocks noChangeAspect="1"/>
          </p:cNvGraphicFramePr>
          <p:nvPr>
            <p:extLst/>
          </p:nvPr>
        </p:nvGraphicFramePr>
        <p:xfrm>
          <a:off x="7412404" y="2353875"/>
          <a:ext cx="224684" cy="396523"/>
        </p:xfrm>
        <a:graphic>
          <a:graphicData uri="http://schemas.openxmlformats.org/presentationml/2006/ole">
            <mc:AlternateContent xmlns:mc="http://schemas.openxmlformats.org/markup-compatibility/2006">
              <mc:Choice xmlns:v="urn:schemas-microsoft-com:vml" Requires="v">
                <p:oleObj spid="_x0000_s381977" name="方程式" r:id="rId55" imgW="88560" imgH="164880" progId="Equation.3">
                  <p:embed/>
                </p:oleObj>
              </mc:Choice>
              <mc:Fallback>
                <p:oleObj name="方程式" r:id="rId55" imgW="88560" imgH="164880" progId="Equation.3">
                  <p:embed/>
                  <p:pic>
                    <p:nvPicPr>
                      <p:cNvPr id="0" name=""/>
                      <p:cNvPicPr>
                        <a:picLocks noChangeAspect="1" noChangeArrowheads="1"/>
                      </p:cNvPicPr>
                      <p:nvPr/>
                    </p:nvPicPr>
                    <p:blipFill>
                      <a:blip r:embed="rId56"/>
                      <a:srcRect/>
                      <a:stretch>
                        <a:fillRect/>
                      </a:stretch>
                    </p:blipFill>
                    <p:spPr bwMode="auto">
                      <a:xfrm>
                        <a:off x="7412404" y="2353875"/>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extLst/>
          </p:nvPr>
        </p:nvGraphicFramePr>
        <p:xfrm>
          <a:off x="7373392" y="3199453"/>
          <a:ext cx="320174" cy="396523"/>
        </p:xfrm>
        <a:graphic>
          <a:graphicData uri="http://schemas.openxmlformats.org/presentationml/2006/ole">
            <mc:AlternateContent xmlns:mc="http://schemas.openxmlformats.org/markup-compatibility/2006">
              <mc:Choice xmlns:v="urn:schemas-microsoft-com:vml" Requires="v">
                <p:oleObj spid="_x0000_s381978" name="方程式" r:id="rId57" imgW="126720" imgH="164880" progId="Equation.3">
                  <p:embed/>
                </p:oleObj>
              </mc:Choice>
              <mc:Fallback>
                <p:oleObj name="方程式" r:id="rId57" imgW="126720" imgH="164880" progId="Equation.3">
                  <p:embed/>
                  <p:pic>
                    <p:nvPicPr>
                      <p:cNvPr id="0" name=""/>
                      <p:cNvPicPr>
                        <a:picLocks noChangeAspect="1" noChangeArrowheads="1"/>
                      </p:cNvPicPr>
                      <p:nvPr/>
                    </p:nvPicPr>
                    <p:blipFill>
                      <a:blip r:embed="rId58"/>
                      <a:srcRect/>
                      <a:stretch>
                        <a:fillRect/>
                      </a:stretch>
                    </p:blipFill>
                    <p:spPr bwMode="auto">
                      <a:xfrm>
                        <a:off x="7373392" y="3199453"/>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 name="Object 12"/>
          <p:cNvGraphicFramePr>
            <a:graphicFrameLocks noChangeAspect="1"/>
          </p:cNvGraphicFramePr>
          <p:nvPr>
            <p:extLst/>
          </p:nvPr>
        </p:nvGraphicFramePr>
        <p:xfrm>
          <a:off x="7404859" y="4460747"/>
          <a:ext cx="224683" cy="394736"/>
        </p:xfrm>
        <a:graphic>
          <a:graphicData uri="http://schemas.openxmlformats.org/presentationml/2006/ole">
            <mc:AlternateContent xmlns:mc="http://schemas.openxmlformats.org/markup-compatibility/2006">
              <mc:Choice xmlns:v="urn:schemas-microsoft-com:vml" Requires="v">
                <p:oleObj spid="_x0000_s381979" name="方程式" r:id="rId59" imgW="88560" imgH="164880" progId="Equation.3">
                  <p:embed/>
                </p:oleObj>
              </mc:Choice>
              <mc:Fallback>
                <p:oleObj name="方程式" r:id="rId59" imgW="88560" imgH="164880" progId="Equation.3">
                  <p:embed/>
                  <p:pic>
                    <p:nvPicPr>
                      <p:cNvPr id="0" name=""/>
                      <p:cNvPicPr>
                        <a:picLocks noChangeAspect="1" noChangeArrowheads="1"/>
                      </p:cNvPicPr>
                      <p:nvPr/>
                    </p:nvPicPr>
                    <p:blipFill>
                      <a:blip r:embed="rId60"/>
                      <a:srcRect/>
                      <a:stretch>
                        <a:fillRect/>
                      </a:stretch>
                    </p:blipFill>
                    <p:spPr bwMode="auto">
                      <a:xfrm>
                        <a:off x="7404859" y="4460747"/>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 name="橢圓 36"/>
          <p:cNvSpPr/>
          <p:nvPr/>
        </p:nvSpPr>
        <p:spPr>
          <a:xfrm>
            <a:off x="8942418" y="3079630"/>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93" name="Object 12"/>
          <p:cNvGraphicFramePr>
            <a:graphicFrameLocks noChangeAspect="1"/>
          </p:cNvGraphicFramePr>
          <p:nvPr>
            <p:extLst/>
          </p:nvPr>
        </p:nvGraphicFramePr>
        <p:xfrm>
          <a:off x="9185786" y="2340021"/>
          <a:ext cx="224684" cy="396523"/>
        </p:xfrm>
        <a:graphic>
          <a:graphicData uri="http://schemas.openxmlformats.org/presentationml/2006/ole">
            <mc:AlternateContent xmlns:mc="http://schemas.openxmlformats.org/markup-compatibility/2006">
              <mc:Choice xmlns:v="urn:schemas-microsoft-com:vml" Requires="v">
                <p:oleObj spid="_x0000_s381980" name="方程式" r:id="rId61" imgW="88560" imgH="164880" progId="Equation.3">
                  <p:embed/>
                </p:oleObj>
              </mc:Choice>
              <mc:Fallback>
                <p:oleObj name="方程式" r:id="rId61" imgW="88560" imgH="164880" progId="Equation.3">
                  <p:embed/>
                  <p:pic>
                    <p:nvPicPr>
                      <p:cNvPr id="0" name=""/>
                      <p:cNvPicPr>
                        <a:picLocks noChangeAspect="1" noChangeArrowheads="1"/>
                      </p:cNvPicPr>
                      <p:nvPr/>
                    </p:nvPicPr>
                    <p:blipFill>
                      <a:blip r:embed="rId56"/>
                      <a:srcRect/>
                      <a:stretch>
                        <a:fillRect/>
                      </a:stretch>
                    </p:blipFill>
                    <p:spPr bwMode="auto">
                      <a:xfrm>
                        <a:off x="9185786" y="2340021"/>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12"/>
          <p:cNvGraphicFramePr>
            <a:graphicFrameLocks noChangeAspect="1"/>
          </p:cNvGraphicFramePr>
          <p:nvPr>
            <p:extLst/>
          </p:nvPr>
        </p:nvGraphicFramePr>
        <p:xfrm>
          <a:off x="9146774" y="3185599"/>
          <a:ext cx="320174" cy="396523"/>
        </p:xfrm>
        <a:graphic>
          <a:graphicData uri="http://schemas.openxmlformats.org/presentationml/2006/ole">
            <mc:AlternateContent xmlns:mc="http://schemas.openxmlformats.org/markup-compatibility/2006">
              <mc:Choice xmlns:v="urn:schemas-microsoft-com:vml" Requires="v">
                <p:oleObj spid="_x0000_s381981" name="方程式" r:id="rId62" imgW="126720" imgH="164880" progId="Equation.3">
                  <p:embed/>
                </p:oleObj>
              </mc:Choice>
              <mc:Fallback>
                <p:oleObj name="方程式" r:id="rId62" imgW="126720" imgH="164880" progId="Equation.3">
                  <p:embed/>
                  <p:pic>
                    <p:nvPicPr>
                      <p:cNvPr id="0" name=""/>
                      <p:cNvPicPr>
                        <a:picLocks noChangeAspect="1" noChangeArrowheads="1"/>
                      </p:cNvPicPr>
                      <p:nvPr/>
                    </p:nvPicPr>
                    <p:blipFill>
                      <a:blip r:embed="rId58"/>
                      <a:srcRect/>
                      <a:stretch>
                        <a:fillRect/>
                      </a:stretch>
                    </p:blipFill>
                    <p:spPr bwMode="auto">
                      <a:xfrm>
                        <a:off x="9146774" y="318559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5" name="直線單箭頭接點 43"/>
          <p:cNvCxnSpPr/>
          <p:nvPr/>
        </p:nvCxnSpPr>
        <p:spPr>
          <a:xfrm flipV="1">
            <a:off x="7870437" y="4606308"/>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46"/>
          <p:cNvCxnSpPr/>
          <p:nvPr/>
        </p:nvCxnSpPr>
        <p:spPr>
          <a:xfrm>
            <a:off x="7841303" y="3402630"/>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47"/>
          <p:cNvCxnSpPr/>
          <p:nvPr/>
        </p:nvCxnSpPr>
        <p:spPr>
          <a:xfrm>
            <a:off x="7848401" y="2552637"/>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48"/>
          <p:cNvCxnSpPr/>
          <p:nvPr/>
        </p:nvCxnSpPr>
        <p:spPr>
          <a:xfrm flipV="1">
            <a:off x="7850036" y="3402630"/>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49"/>
          <p:cNvCxnSpPr/>
          <p:nvPr/>
        </p:nvCxnSpPr>
        <p:spPr>
          <a:xfrm flipV="1">
            <a:off x="7850036" y="2552637"/>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50"/>
          <p:cNvCxnSpPr/>
          <p:nvPr/>
        </p:nvCxnSpPr>
        <p:spPr>
          <a:xfrm>
            <a:off x="7841303" y="3402630"/>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51"/>
          <p:cNvCxnSpPr/>
          <p:nvPr/>
        </p:nvCxnSpPr>
        <p:spPr>
          <a:xfrm flipV="1">
            <a:off x="7841303" y="2552637"/>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52"/>
          <p:cNvCxnSpPr/>
          <p:nvPr/>
        </p:nvCxnSpPr>
        <p:spPr>
          <a:xfrm>
            <a:off x="7848401" y="2552637"/>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53"/>
          <p:cNvCxnSpPr/>
          <p:nvPr/>
        </p:nvCxnSpPr>
        <p:spPr>
          <a:xfrm>
            <a:off x="7848401" y="2552637"/>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字方塊 29"/>
          <p:cNvSpPr txBox="1"/>
          <p:nvPr/>
        </p:nvSpPr>
        <p:spPr>
          <a:xfrm rot="5400000">
            <a:off x="8931233" y="493562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2" name="文本框 1"/>
          <p:cNvSpPr txBox="1"/>
          <p:nvPr/>
        </p:nvSpPr>
        <p:spPr>
          <a:xfrm>
            <a:off x="4248352" y="941219"/>
            <a:ext cx="4022131" cy="584775"/>
          </a:xfrm>
          <a:prstGeom prst="rect">
            <a:avLst/>
          </a:prstGeom>
          <a:noFill/>
        </p:spPr>
        <p:txBody>
          <a:bodyPr wrap="square" rtlCol="0">
            <a:spAutoFit/>
          </a:bodyPr>
          <a:lstStyle/>
          <a:p>
            <a:r>
              <a:rPr kumimoji="1" lang="zh-CN" altLang="en-US" sz="3200" dirty="0" smtClean="0">
                <a:solidFill>
                  <a:srgbClr val="C00000"/>
                </a:solidFill>
                <a:latin typeface="Microsoft YaHei" charset="-122"/>
                <a:ea typeface="Microsoft YaHei" charset="-122"/>
                <a:cs typeface="Microsoft YaHei" charset="-122"/>
              </a:rPr>
              <a:t>前向</a:t>
            </a:r>
            <a:r>
              <a:rPr kumimoji="1" lang="en-US" altLang="zh-CN" sz="3200" dirty="0" smtClean="0">
                <a:solidFill>
                  <a:srgbClr val="C00000"/>
                </a:solidFill>
                <a:latin typeface="Microsoft YaHei" charset="-122"/>
                <a:ea typeface="Microsoft YaHei" charset="-122"/>
                <a:cs typeface="Microsoft YaHei" charset="-122"/>
              </a:rPr>
              <a:t>/</a:t>
            </a:r>
            <a:r>
              <a:rPr kumimoji="1" lang="zh-CN" altLang="en-US" sz="3200" dirty="0" smtClean="0">
                <a:solidFill>
                  <a:srgbClr val="C00000"/>
                </a:solidFill>
                <a:latin typeface="Microsoft YaHei" charset="-122"/>
                <a:ea typeface="Microsoft YaHei" charset="-122"/>
                <a:cs typeface="Microsoft YaHei" charset="-122"/>
              </a:rPr>
              <a:t>反向 对比</a:t>
            </a:r>
            <a:endParaRPr kumimoji="1" lang="zh-CN" altLang="en-US" sz="3200" dirty="0">
              <a:solidFill>
                <a:srgbClr val="C0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文本框 3"/>
              <p:cNvSpPr txBox="1"/>
              <p:nvPr/>
            </p:nvSpPr>
            <p:spPr>
              <a:xfrm>
                <a:off x="6933508" y="6168860"/>
                <a:ext cx="3991261"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rPr>
                            <m:t>𝒂</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𝜎</m:t>
                      </m:r>
                      <m:d>
                        <m:dPr>
                          <m:ctrlPr>
                            <a:rPr kumimoji="1" lang="en-US" altLang="zh-CN" sz="2400" b="0" i="1" smtClean="0">
                              <a:latin typeface="Cambria Math" charset="0"/>
                              <a:ea typeface="Cambria Math" charset="0"/>
                              <a:cs typeface="Cambria Math" charset="0"/>
                            </a:rPr>
                          </m:ctrlPr>
                        </m:dPr>
                        <m:e>
                          <m:sSup>
                            <m:sSupPr>
                              <m:ctrlPr>
                                <a:rPr kumimoji="1" lang="en-US" altLang="zh-CN" sz="2400" b="0" i="1" smtClean="0">
                                  <a:latin typeface="Cambria Math" charset="0"/>
                                  <a:ea typeface="Cambria Math" charset="0"/>
                                  <a:cs typeface="Cambria Math" charset="0"/>
                                </a:rPr>
                              </m:ctrlPr>
                            </m:sSupPr>
                            <m:e>
                              <m:r>
                                <a:rPr kumimoji="1" lang="en-US" altLang="zh-CN" sz="2400" b="1" i="1" smtClean="0">
                                  <a:latin typeface="Cambria Math" charset="0"/>
                                  <a:ea typeface="Cambria Math" charset="0"/>
                                  <a:cs typeface="Cambria Math" charset="0"/>
                                </a:rPr>
                                <m:t>𝑾</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sSup>
                            <m:sSupPr>
                              <m:ctrlPr>
                                <a:rPr kumimoji="1" lang="en-US" altLang="zh-CN" sz="2400" i="1">
                                  <a:latin typeface="Cambria Math" charset="0"/>
                                  <a:ea typeface="Cambria Math" charset="0"/>
                                  <a:cs typeface="Cambria Math" charset="0"/>
                                </a:rPr>
                              </m:ctrlPr>
                            </m:sSupPr>
                            <m:e>
                              <m:r>
                                <a:rPr kumimoji="1" lang="en-US" altLang="zh-CN" sz="2400" b="1" i="1">
                                  <a:latin typeface="Cambria Math" charset="0"/>
                                  <a:ea typeface="Cambria Math" charset="0"/>
                                  <a:cs typeface="Cambria Math" charset="0"/>
                                </a:rPr>
                                <m:t>𝒂</m:t>
                              </m:r>
                            </m:e>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sSup>
                            <m:sSupPr>
                              <m:ctrlPr>
                                <a:rPr kumimoji="1" lang="en-US" altLang="zh-CN" sz="2400" i="1">
                                  <a:latin typeface="Cambria Math" charset="0"/>
                                  <a:ea typeface="Cambria Math" charset="0"/>
                                  <a:cs typeface="Cambria Math" charset="0"/>
                                </a:rPr>
                              </m:ctrlPr>
                            </m:sSupPr>
                            <m:e>
                              <m:r>
                                <a:rPr kumimoji="1" lang="en-US" altLang="zh-CN" sz="2400" b="1" i="1">
                                  <a:latin typeface="Cambria Math" charset="0"/>
                                  <a:ea typeface="Cambria Math" charset="0"/>
                                  <a:cs typeface="Cambria Math" charset="0"/>
                                </a:rPr>
                                <m:t>𝒃</m:t>
                              </m:r>
                            </m:e>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+1)</m:t>
                              </m:r>
                            </m:sup>
                          </m:sSup>
                        </m:e>
                      </m:d>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6933508" y="6168860"/>
                <a:ext cx="3991261" cy="416845"/>
              </a:xfrm>
              <a:prstGeom prst="rect">
                <a:avLst/>
              </a:prstGeom>
              <a:blipFill rotWithShape="0">
                <a:blip r:embed="rId63"/>
                <a:stretch>
                  <a:fillRect/>
                </a:stretch>
              </a:blipFill>
            </p:spPr>
            <p:txBody>
              <a:bodyPr/>
              <a:lstStyle/>
              <a:p>
                <a:r>
                  <a:rPr lang="zh-CN" altLang="en-US">
                    <a:noFill/>
                  </a:rPr>
                  <a:t> </a:t>
                </a:r>
              </a:p>
            </p:txBody>
          </p:sp>
        </mc:Fallback>
      </mc:AlternateContent>
      <p:graphicFrame>
        <p:nvGraphicFramePr>
          <p:cNvPr id="112" name="Object 12"/>
          <p:cNvGraphicFramePr>
            <a:graphicFrameLocks noChangeAspect="1"/>
          </p:cNvGraphicFramePr>
          <p:nvPr>
            <p:extLst/>
          </p:nvPr>
        </p:nvGraphicFramePr>
        <p:xfrm>
          <a:off x="4070793" y="3567829"/>
          <a:ext cx="273050" cy="350838"/>
        </p:xfrm>
        <a:graphic>
          <a:graphicData uri="http://schemas.openxmlformats.org/presentationml/2006/ole">
            <mc:AlternateContent xmlns:mc="http://schemas.openxmlformats.org/markup-compatibility/2006">
              <mc:Choice xmlns:v="urn:schemas-microsoft-com:vml" Requires="v">
                <p:oleObj spid="_x0000_s381982" name="方程式" r:id="rId64" imgW="126720" imgH="164880" progId="Equation.3">
                  <p:embed/>
                </p:oleObj>
              </mc:Choice>
              <mc:Fallback>
                <p:oleObj name="方程式" r:id="rId64" imgW="126720" imgH="164880" progId="Equation.3">
                  <p:embed/>
                  <p:pic>
                    <p:nvPicPr>
                      <p:cNvPr id="0" name=""/>
                      <p:cNvPicPr>
                        <a:picLocks noChangeAspect="1" noChangeArrowheads="1"/>
                      </p:cNvPicPr>
                      <p:nvPr/>
                    </p:nvPicPr>
                    <p:blipFill>
                      <a:blip r:embed="rId12"/>
                      <a:srcRect/>
                      <a:stretch>
                        <a:fillRect/>
                      </a:stretch>
                    </p:blipFill>
                    <p:spPr bwMode="auto">
                      <a:xfrm>
                        <a:off x="4070793" y="356782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6" name="文本框 115"/>
              <p:cNvSpPr txBox="1"/>
              <p:nvPr/>
            </p:nvSpPr>
            <p:spPr>
              <a:xfrm>
                <a:off x="4093125" y="4856226"/>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116" name="文本框 115"/>
              <p:cNvSpPr txBox="1">
                <a:spLocks noRot="1" noChangeAspect="1" noMove="1" noResize="1" noEditPoints="1" noAdjustHandles="1" noChangeArrowheads="1" noChangeShapeType="1" noTextEdit="1"/>
              </p:cNvSpPr>
              <p:nvPr/>
            </p:nvSpPr>
            <p:spPr>
              <a:xfrm>
                <a:off x="4093125" y="4856226"/>
                <a:ext cx="250517" cy="369332"/>
              </a:xfrm>
              <a:prstGeom prst="rect">
                <a:avLst/>
              </a:prstGeom>
              <a:blipFill rotWithShape="0">
                <a:blip r:embed="rId65"/>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字方塊 69"/>
              <p:cNvSpPr txBox="1"/>
              <p:nvPr/>
            </p:nvSpPr>
            <p:spPr>
              <a:xfrm>
                <a:off x="2774680" y="1525639"/>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7" name="文字方塊 69"/>
              <p:cNvSpPr txBox="1">
                <a:spLocks noRot="1" noChangeAspect="1" noMove="1" noResize="1" noEditPoints="1" noAdjustHandles="1" noChangeArrowheads="1" noChangeShapeType="1" noTextEdit="1"/>
              </p:cNvSpPr>
              <p:nvPr/>
            </p:nvSpPr>
            <p:spPr>
              <a:xfrm>
                <a:off x="2774680" y="1525639"/>
                <a:ext cx="1690990" cy="461665"/>
              </a:xfrm>
              <a:prstGeom prst="rect">
                <a:avLst/>
              </a:prstGeom>
              <a:blipFill rotWithShape="0">
                <a:blip r:embed="rId6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78"/>
              <p:cNvSpPr txBox="1"/>
              <p:nvPr/>
            </p:nvSpPr>
            <p:spPr>
              <a:xfrm>
                <a:off x="1039700" y="1563409"/>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8" name="文字方塊 78"/>
              <p:cNvSpPr txBox="1">
                <a:spLocks noRot="1" noChangeAspect="1" noMove="1" noResize="1" noEditPoints="1" noAdjustHandles="1" noChangeArrowheads="1" noChangeShapeType="1" noTextEdit="1"/>
              </p:cNvSpPr>
              <p:nvPr/>
            </p:nvSpPr>
            <p:spPr>
              <a:xfrm>
                <a:off x="1039700" y="1563409"/>
                <a:ext cx="1526378" cy="461665"/>
              </a:xfrm>
              <a:prstGeom prst="rect">
                <a:avLst/>
              </a:prstGeom>
              <a:blipFill rotWithShape="0">
                <a:blip r:embed="rId67"/>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字方塊 69"/>
              <p:cNvSpPr txBox="1"/>
              <p:nvPr/>
            </p:nvSpPr>
            <p:spPr>
              <a:xfrm>
                <a:off x="8421065" y="1653400"/>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21" name="文字方塊 69"/>
              <p:cNvSpPr txBox="1">
                <a:spLocks noRot="1" noChangeAspect="1" noMove="1" noResize="1" noEditPoints="1" noAdjustHandles="1" noChangeArrowheads="1" noChangeShapeType="1" noTextEdit="1"/>
              </p:cNvSpPr>
              <p:nvPr/>
            </p:nvSpPr>
            <p:spPr>
              <a:xfrm>
                <a:off x="8421065" y="1653400"/>
                <a:ext cx="1690990" cy="461665"/>
              </a:xfrm>
              <a:prstGeom prst="rect">
                <a:avLst/>
              </a:prstGeom>
              <a:blipFill rotWithShape="0">
                <a:blip r:embed="rId6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字方塊 78"/>
              <p:cNvSpPr txBox="1"/>
              <p:nvPr/>
            </p:nvSpPr>
            <p:spPr>
              <a:xfrm>
                <a:off x="6686085" y="1691170"/>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24" name="文字方塊 78"/>
              <p:cNvSpPr txBox="1">
                <a:spLocks noRot="1" noChangeAspect="1" noMove="1" noResize="1" noEditPoints="1" noAdjustHandles="1" noChangeArrowheads="1" noChangeShapeType="1" noTextEdit="1"/>
              </p:cNvSpPr>
              <p:nvPr/>
            </p:nvSpPr>
            <p:spPr>
              <a:xfrm>
                <a:off x="6686085" y="1691170"/>
                <a:ext cx="1526378" cy="461665"/>
              </a:xfrm>
              <a:prstGeom prst="rect">
                <a:avLst/>
              </a:prstGeom>
              <a:blipFill rotWithShape="0">
                <a:blip r:embed="rId67"/>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197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反向传播</a:t>
            </a:r>
            <a:endParaRPr kumimoji="1" lang="zh-CN" altLang="en-US" dirty="0"/>
          </a:p>
        </p:txBody>
      </p:sp>
      <p:grpSp>
        <p:nvGrpSpPr>
          <p:cNvPr id="4" name="组 3"/>
          <p:cNvGrpSpPr/>
          <p:nvPr/>
        </p:nvGrpSpPr>
        <p:grpSpPr>
          <a:xfrm>
            <a:off x="748217" y="3221467"/>
            <a:ext cx="670941" cy="2957003"/>
            <a:chOff x="1339488" y="3468135"/>
            <a:chExt cx="670941" cy="2629193"/>
          </a:xfrm>
        </p:grpSpPr>
        <p:sp>
          <p:nvSpPr>
            <p:cNvPr id="5" name="矩形 4"/>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文本框 5"/>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grpSp>
        <p:nvGrpSpPr>
          <p:cNvPr id="13" name="组 12"/>
          <p:cNvGrpSpPr/>
          <p:nvPr/>
        </p:nvGrpSpPr>
        <p:grpSpPr>
          <a:xfrm>
            <a:off x="866902" y="3184138"/>
            <a:ext cx="2251628" cy="3929276"/>
            <a:chOff x="2495089" y="2557909"/>
            <a:chExt cx="2251628" cy="3929276"/>
          </a:xfrm>
        </p:grpSpPr>
        <p:sp>
          <p:nvSpPr>
            <p:cNvPr id="1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5" name="组 14"/>
            <p:cNvGrpSpPr/>
            <p:nvPr/>
          </p:nvGrpSpPr>
          <p:grpSpPr>
            <a:xfrm>
              <a:off x="2495089" y="2557909"/>
              <a:ext cx="2251628" cy="3371535"/>
              <a:chOff x="2495089" y="2557909"/>
              <a:chExt cx="2251628" cy="3371535"/>
            </a:xfrm>
          </p:grpSpPr>
          <p:grpSp>
            <p:nvGrpSpPr>
              <p:cNvPr id="16" name="群組 161"/>
              <p:cNvGrpSpPr/>
              <p:nvPr/>
            </p:nvGrpSpPr>
            <p:grpSpPr>
              <a:xfrm>
                <a:off x="3002280" y="2557909"/>
                <a:ext cx="576000" cy="576000"/>
                <a:chOff x="6082949" y="3640288"/>
                <a:chExt cx="576000" cy="576000"/>
              </a:xfrm>
            </p:grpSpPr>
            <p:sp>
              <p:nvSpPr>
                <p:cNvPr id="38"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9"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382999"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7"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 18"/>
              <p:cNvGrpSpPr/>
              <p:nvPr/>
            </p:nvGrpSpPr>
            <p:grpSpPr>
              <a:xfrm>
                <a:off x="2495089" y="2835953"/>
                <a:ext cx="2251628" cy="3093491"/>
                <a:chOff x="2495089" y="2835953"/>
                <a:chExt cx="2251628" cy="3093491"/>
              </a:xfrm>
            </p:grpSpPr>
            <p:grpSp>
              <p:nvGrpSpPr>
                <p:cNvPr id="20" name="群組 156"/>
                <p:cNvGrpSpPr/>
                <p:nvPr/>
              </p:nvGrpSpPr>
              <p:grpSpPr>
                <a:xfrm>
                  <a:off x="2981051" y="3649900"/>
                  <a:ext cx="576000" cy="576000"/>
                  <a:chOff x="6082949" y="3640288"/>
                  <a:chExt cx="576000" cy="576000"/>
                </a:xfrm>
              </p:grpSpPr>
              <p:sp>
                <p:nvSpPr>
                  <p:cNvPr id="36"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7"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383000"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8"/>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21"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2" name="群組 164"/>
                <p:cNvGrpSpPr/>
                <p:nvPr/>
              </p:nvGrpSpPr>
              <p:grpSpPr>
                <a:xfrm>
                  <a:off x="2960571" y="4976241"/>
                  <a:ext cx="576000" cy="576000"/>
                  <a:chOff x="6082949" y="3640288"/>
                  <a:chExt cx="576000" cy="576000"/>
                </a:xfrm>
              </p:grpSpPr>
              <p:sp>
                <p:nvSpPr>
                  <p:cNvPr id="34"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5"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383001"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1"/>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24"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8247" b="-147541"/>
                      </a:stretch>
                    </a:blipFill>
                  </p:spPr>
                  <p:txBody>
                    <a:bodyPr/>
                    <a:lstStyle/>
                    <a:p>
                      <a:r>
                        <a:rPr lang="zh-CN" altLang="en-US">
                          <a:noFill/>
                        </a:rPr>
                        <a:t> </a:t>
                      </a:r>
                    </a:p>
                  </p:txBody>
                </p:sp>
              </mc:Fallback>
            </mc:AlternateContent>
          </p:grpSp>
        </p:grpSp>
      </p:grpSp>
      <p:grpSp>
        <p:nvGrpSpPr>
          <p:cNvPr id="41" name="群組 136"/>
          <p:cNvGrpSpPr/>
          <p:nvPr/>
        </p:nvGrpSpPr>
        <p:grpSpPr>
          <a:xfrm>
            <a:off x="3115338" y="3144570"/>
            <a:ext cx="618646" cy="635224"/>
            <a:chOff x="6082949" y="3581064"/>
            <a:chExt cx="618646" cy="635224"/>
          </a:xfrm>
        </p:grpSpPr>
        <p:sp>
          <p:nvSpPr>
            <p:cNvPr id="54"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5"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383002"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17"/>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 name="群組 139"/>
          <p:cNvGrpSpPr/>
          <p:nvPr/>
        </p:nvGrpSpPr>
        <p:grpSpPr>
          <a:xfrm>
            <a:off x="3074595" y="4252786"/>
            <a:ext cx="618646" cy="635224"/>
            <a:chOff x="6082949" y="3581064"/>
            <a:chExt cx="618646" cy="635224"/>
          </a:xfrm>
        </p:grpSpPr>
        <p:sp>
          <p:nvSpPr>
            <p:cNvPr id="52"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extLst/>
            </p:nvPr>
          </p:nvGraphicFramePr>
          <p:xfrm>
            <a:off x="6344040" y="3739328"/>
            <a:ext cx="273050" cy="350838"/>
          </p:xfrm>
          <a:graphic>
            <a:graphicData uri="http://schemas.openxmlformats.org/presentationml/2006/ole">
              <mc:AlternateContent xmlns:mc="http://schemas.openxmlformats.org/markup-compatibility/2006">
                <mc:Choice xmlns:v="urn:schemas-microsoft-com:vml" Requires="v">
                  <p:oleObj spid="_x0000_s383003" name="方程式" r:id="rId31" imgW="126720" imgH="164880" progId="Equation.3">
                    <p:embed/>
                  </p:oleObj>
                </mc:Choice>
                <mc:Fallback>
                  <p:oleObj name="方程式" r:id="rId31" imgW="126720" imgH="164880" progId="Equation.3">
                    <p:embed/>
                    <p:pic>
                      <p:nvPicPr>
                        <p:cNvPr id="0" name=""/>
                        <p:cNvPicPr>
                          <a:picLocks noChangeAspect="1" noChangeArrowheads="1"/>
                        </p:cNvPicPr>
                        <p:nvPr/>
                      </p:nvPicPr>
                      <p:blipFill>
                        <a:blip r:embed="rId17"/>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0" name="流程圖: 抽選 143"/>
          <p:cNvSpPr/>
          <p:nvPr/>
        </p:nvSpPr>
        <p:spPr>
          <a:xfrm rot="16200000">
            <a:off x="3114388" y="5624910"/>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4" name="文字方塊 145"/>
          <p:cNvSpPr txBox="1"/>
          <p:nvPr/>
        </p:nvSpPr>
        <p:spPr>
          <a:xfrm rot="5400000">
            <a:off x="3205356" y="520112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6" name="文字方塊 186"/>
          <p:cNvSpPr txBox="1"/>
          <p:nvPr/>
        </p:nvSpPr>
        <p:spPr>
          <a:xfrm rot="5400000">
            <a:off x="3224111" y="6512136"/>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7" name="文本框 46"/>
              <p:cNvSpPr txBox="1"/>
              <p:nvPr/>
            </p:nvSpPr>
            <p:spPr>
              <a:xfrm>
                <a:off x="3132385" y="3785780"/>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132385" y="3785780"/>
                <a:ext cx="1425840" cy="384336"/>
              </a:xfrm>
              <a:prstGeom prst="rect">
                <a:avLst/>
              </a:prstGeom>
              <a:blipFill rotWithShape="0">
                <a:blip r:embed="rId32"/>
                <a:stretch>
                  <a:fillRect l="-2564" t="-98413" r="-6838"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117277" y="4905386"/>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117277" y="4905386"/>
                <a:ext cx="1425840" cy="384657"/>
              </a:xfrm>
              <a:prstGeom prst="rect">
                <a:avLst/>
              </a:prstGeom>
              <a:blipFill rotWithShape="0">
                <a:blip r:embed="rId33"/>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082688" y="6299927"/>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082688" y="6299927"/>
                <a:ext cx="1425840" cy="373757"/>
              </a:xfrm>
              <a:prstGeom prst="rect">
                <a:avLst/>
              </a:prstGeom>
              <a:blipFill rotWithShape="0">
                <a:blip r:embed="rId34"/>
                <a:stretch>
                  <a:fillRect l="-2564" t="-98387" r="-6838" b="-145161"/>
                </a:stretch>
              </a:blipFill>
            </p:spPr>
            <p:txBody>
              <a:bodyPr/>
              <a:lstStyle/>
              <a:p>
                <a:r>
                  <a:rPr lang="zh-CN" altLang="en-US">
                    <a:noFill/>
                  </a:rPr>
                  <a:t> </a:t>
                </a:r>
              </a:p>
            </p:txBody>
          </p:sp>
        </mc:Fallback>
      </mc:AlternateContent>
      <p:grpSp>
        <p:nvGrpSpPr>
          <p:cNvPr id="56" name="组 55"/>
          <p:cNvGrpSpPr/>
          <p:nvPr/>
        </p:nvGrpSpPr>
        <p:grpSpPr>
          <a:xfrm>
            <a:off x="4468148" y="3019137"/>
            <a:ext cx="2598929" cy="4080423"/>
            <a:chOff x="2147788" y="2406762"/>
            <a:chExt cx="2598929" cy="4080423"/>
          </a:xfrm>
        </p:grpSpPr>
        <p:sp>
          <p:nvSpPr>
            <p:cNvPr id="57"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8" name="组 57"/>
            <p:cNvGrpSpPr/>
            <p:nvPr/>
          </p:nvGrpSpPr>
          <p:grpSpPr>
            <a:xfrm>
              <a:off x="2147788" y="2406762"/>
              <a:ext cx="2598929" cy="3522682"/>
              <a:chOff x="2147788" y="2406762"/>
              <a:chExt cx="2598929" cy="3522682"/>
            </a:xfrm>
          </p:grpSpPr>
          <p:grpSp>
            <p:nvGrpSpPr>
              <p:cNvPr id="59" name="群組 161"/>
              <p:cNvGrpSpPr/>
              <p:nvPr/>
            </p:nvGrpSpPr>
            <p:grpSpPr>
              <a:xfrm>
                <a:off x="3002280" y="2557909"/>
                <a:ext cx="576000" cy="576000"/>
                <a:chOff x="6082949" y="3640288"/>
                <a:chExt cx="576000" cy="576000"/>
              </a:xfrm>
            </p:grpSpPr>
            <p:sp>
              <p:nvSpPr>
                <p:cNvPr id="8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7"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383004"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60"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组 61"/>
              <p:cNvGrpSpPr/>
              <p:nvPr/>
            </p:nvGrpSpPr>
            <p:grpSpPr>
              <a:xfrm>
                <a:off x="2147788" y="2406762"/>
                <a:ext cx="2598929" cy="3522682"/>
                <a:chOff x="2147788" y="2406762"/>
                <a:chExt cx="2598929" cy="3522682"/>
              </a:xfrm>
            </p:grpSpPr>
            <p:grpSp>
              <p:nvGrpSpPr>
                <p:cNvPr id="63" name="群組 156"/>
                <p:cNvGrpSpPr/>
                <p:nvPr/>
              </p:nvGrpSpPr>
              <p:grpSpPr>
                <a:xfrm>
                  <a:off x="2981051" y="3649900"/>
                  <a:ext cx="576000" cy="576000"/>
                  <a:chOff x="6082949" y="3640288"/>
                  <a:chExt cx="576000" cy="576000"/>
                </a:xfrm>
              </p:grpSpPr>
              <p:sp>
                <p:nvSpPr>
                  <p:cNvPr id="8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5"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383005" name="方程式" r:id="rId36" imgW="126720" imgH="164880" progId="Equation.3">
                              <p:embed/>
                            </p:oleObj>
                          </mc:Choice>
                          <mc:Fallback>
                            <p:oleObj name="方程式" r:id="rId36" imgW="126720" imgH="164880" progId="Equation.3">
                              <p:embed/>
                              <p:pic>
                                <p:nvPicPr>
                                  <p:cNvPr id="0" name=""/>
                                  <p:cNvPicPr>
                                    <a:picLocks noChangeAspect="1" noChangeArrowheads="1"/>
                                  </p:cNvPicPr>
                                  <p:nvPr/>
                                </p:nvPicPr>
                                <p:blipFill>
                                  <a:blip r:embed="rId17"/>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64"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5" name="群組 164"/>
                <p:cNvGrpSpPr/>
                <p:nvPr/>
              </p:nvGrpSpPr>
              <p:grpSpPr>
                <a:xfrm>
                  <a:off x="2960571" y="4976241"/>
                  <a:ext cx="576000" cy="576000"/>
                  <a:chOff x="6082949" y="3640288"/>
                  <a:chExt cx="576000" cy="576000"/>
                </a:xfrm>
              </p:grpSpPr>
              <p:sp>
                <p:nvSpPr>
                  <p:cNvPr id="8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3"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383006" name="方程式" r:id="rId37" imgW="164880" imgH="139680" progId="Equation.DSMT4">
                              <p:embed/>
                            </p:oleObj>
                          </mc:Choice>
                          <mc:Fallback>
                            <p:oleObj name="方程式" r:id="rId37" imgW="164880" imgH="139680" progId="Equation.DSMT4">
                              <p:embed/>
                              <p:pic>
                                <p:nvPicPr>
                                  <p:cNvPr id="0" name=""/>
                                  <p:cNvPicPr>
                                    <a:picLocks noChangeAspect="1" noChangeArrowheads="1"/>
                                  </p:cNvPicPr>
                                  <p:nvPr/>
                                </p:nvPicPr>
                                <p:blipFill>
                                  <a:blip r:embed="rId38"/>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67"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177"/>
                <p:cNvSpPr txBox="1"/>
                <p:nvPr/>
              </p:nvSpPr>
              <p:spPr>
                <a:xfrm>
                  <a:off x="2147788" y="253811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75" name="文字方塊 178"/>
                <p:cNvSpPr txBox="1"/>
                <p:nvPr/>
              </p:nvSpPr>
              <p:spPr>
                <a:xfrm>
                  <a:off x="2169554" y="363096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76" name="文字方塊 179"/>
                <p:cNvSpPr txBox="1"/>
                <p:nvPr/>
              </p:nvSpPr>
              <p:spPr>
                <a:xfrm>
                  <a:off x="2169185" y="4980716"/>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77" name="文本框 76"/>
                    <p:cNvSpPr txBox="1"/>
                    <p:nvPr/>
                  </p:nvSpPr>
                  <p:spPr>
                    <a:xfrm>
                      <a:off x="3779151" y="5315248"/>
                      <a:ext cx="763049"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0" i="1" smtClean="0">
                                    <a:latin typeface="Cambria Math" charset="0"/>
                                  </a:rPr>
                                  <m:t>(</m:t>
                                </m:r>
                                <m:sSup>
                                  <m:sSupPr>
                                    <m:ctrlPr>
                                      <a:rPr kumimoji="1" lang="en-US" altLang="zh-CN" sz="2400" b="0" i="1" smtClean="0">
                                        <a:latin typeface="Cambria Math" charset="0"/>
                                      </a:rPr>
                                    </m:ctrlPr>
                                  </m:sSupPr>
                                  <m:e>
                                    <m:r>
                                      <a:rPr kumimoji="1" lang="en-US" altLang="zh-CN" sz="2400" b="1" i="1" smtClean="0">
                                        <a:latin typeface="Cambria Math" charset="0"/>
                                      </a:rPr>
                                      <m:t>𝑾</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e>
                              <m:sup>
                                <m:r>
                                  <a:rPr kumimoji="1" lang="en-US" altLang="zh-CN" sz="2400" b="0" i="1" smtClean="0">
                                    <a:latin typeface="Cambria Math" charset="0"/>
                                  </a:rPr>
                                  <m:t>𝑇</m:t>
                                </m:r>
                              </m:sup>
                            </m:sSup>
                          </m:oMath>
                        </m:oMathPara>
                      </a14:m>
                      <a:endParaRPr kumimoji="1"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779151" y="5315248"/>
                      <a:ext cx="763049" cy="384657"/>
                    </a:xfrm>
                    <a:prstGeom prst="rect">
                      <a:avLst/>
                    </a:prstGeom>
                    <a:blipFill rotWithShape="0">
                      <a:blip r:embed="rId52"/>
                      <a:stretch>
                        <a:fillRect l="-19200" t="-4762" r="-432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2844694" y="2406762"/>
                      <a:ext cx="86837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844694" y="2406762"/>
                      <a:ext cx="868379" cy="384657"/>
                    </a:xfrm>
                    <a:prstGeom prst="rect">
                      <a:avLst/>
                    </a:prstGeom>
                    <a:blipFill rotWithShape="0">
                      <a:blip r:embed="rId53"/>
                      <a:stretch>
                        <a:fillRect l="-8451" t="-4762" r="-633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2508095" y="3116260"/>
                      <a:ext cx="1461297"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08095" y="3116260"/>
                      <a:ext cx="1461297" cy="384336"/>
                    </a:xfrm>
                    <a:prstGeom prst="rect">
                      <a:avLst/>
                    </a:prstGeom>
                    <a:blipFill rotWithShape="0">
                      <a:blip r:embed="rId54"/>
                      <a:stretch>
                        <a:fillRect l="-2500" t="-98413" r="-7083"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2495089" y="4275594"/>
                      <a:ext cx="146129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495089" y="4275594"/>
                      <a:ext cx="1461297" cy="384657"/>
                    </a:xfrm>
                    <a:prstGeom prst="rect">
                      <a:avLst/>
                    </a:prstGeom>
                    <a:blipFill rotWithShape="0">
                      <a:blip r:embed="rId55"/>
                      <a:stretch>
                        <a:fillRect l="-2500" t="-96825" r="-7083"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2495089" y="5555687"/>
                      <a:ext cx="1461297"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495089" y="5555687"/>
                      <a:ext cx="1461297" cy="373757"/>
                    </a:xfrm>
                    <a:prstGeom prst="rect">
                      <a:avLst/>
                    </a:prstGeom>
                    <a:blipFill rotWithShape="0">
                      <a:blip r:embed="rId56"/>
                      <a:stretch>
                        <a:fillRect l="-2500" t="-98387" r="-7083" b="-145161"/>
                      </a:stretch>
                    </a:blipFill>
                  </p:spPr>
                  <p:txBody>
                    <a:bodyPr/>
                    <a:lstStyle/>
                    <a:p>
                      <a:r>
                        <a:rPr lang="zh-CN" altLang="en-US">
                          <a:noFill/>
                        </a:rPr>
                        <a:t> </a:t>
                      </a:r>
                    </a:p>
                  </p:txBody>
                </p:sp>
              </mc:Fallback>
            </mc:AlternateContent>
          </p:grpSp>
        </p:grpSp>
      </p:grpSp>
      <p:grpSp>
        <p:nvGrpSpPr>
          <p:cNvPr id="88" name="组 87"/>
          <p:cNvGrpSpPr/>
          <p:nvPr/>
        </p:nvGrpSpPr>
        <p:grpSpPr>
          <a:xfrm>
            <a:off x="7023142" y="2989100"/>
            <a:ext cx="1273829" cy="4155420"/>
            <a:chOff x="4702782" y="2376725"/>
            <a:chExt cx="1273829" cy="4155420"/>
          </a:xfrm>
        </p:grpSpPr>
        <p:cxnSp>
          <p:nvCxnSpPr>
            <p:cNvPr id="89" name="直線單箭頭接點 152"/>
            <p:cNvCxnSpPr/>
            <p:nvPr/>
          </p:nvCxnSpPr>
          <p:spPr>
            <a:xfrm flipH="1">
              <a:off x="5362171" y="2848434"/>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153"/>
            <p:cNvCxnSpPr/>
            <p:nvPr/>
          </p:nvCxnSpPr>
          <p:spPr>
            <a:xfrm flipH="1">
              <a:off x="5293719" y="3943269"/>
              <a:ext cx="568777" cy="11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154"/>
            <p:cNvCxnSpPr/>
            <p:nvPr/>
          </p:nvCxnSpPr>
          <p:spPr>
            <a:xfrm flipH="1">
              <a:off x="5371195" y="5278247"/>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 91"/>
            <p:cNvGrpSpPr/>
            <p:nvPr/>
          </p:nvGrpSpPr>
          <p:grpSpPr>
            <a:xfrm>
              <a:off x="4702782" y="2376725"/>
              <a:ext cx="1273829" cy="4155420"/>
              <a:chOff x="4702782" y="2376725"/>
              <a:chExt cx="1273829" cy="4155420"/>
            </a:xfrm>
          </p:grpSpPr>
          <mc:AlternateContent xmlns:mc="http://schemas.openxmlformats.org/markup-compatibility/2006" xmlns:a14="http://schemas.microsoft.com/office/drawing/2010/main">
            <mc:Choice Requires="a14">
              <p:sp>
                <p:nvSpPr>
                  <p:cNvPr id="93" name="文本框 92"/>
                  <p:cNvSpPr txBox="1"/>
                  <p:nvPr/>
                </p:nvSpPr>
                <p:spPr>
                  <a:xfrm>
                    <a:off x="4752594" y="2376725"/>
                    <a:ext cx="57502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4752594" y="2376725"/>
                    <a:ext cx="575029" cy="384657"/>
                  </a:xfrm>
                  <a:prstGeom prst="rect">
                    <a:avLst/>
                  </a:prstGeom>
                  <a:blipFill rotWithShape="0">
                    <a:blip r:embed="rId57"/>
                    <a:stretch>
                      <a:fillRect l="-12766" t="-4762" r="-9574" b="-7937"/>
                    </a:stretch>
                  </a:blipFill>
                </p:spPr>
                <p:txBody>
                  <a:bodyPr/>
                  <a:lstStyle/>
                  <a:p>
                    <a:r>
                      <a:rPr lang="zh-CN" altLang="en-US">
                        <a:noFill/>
                      </a:rPr>
                      <a:t> </a:t>
                    </a:r>
                  </a:p>
                </p:txBody>
              </p:sp>
            </mc:Fallback>
          </mc:AlternateContent>
          <p:grpSp>
            <p:nvGrpSpPr>
              <p:cNvPr id="94" name="组 93"/>
              <p:cNvGrpSpPr/>
              <p:nvPr/>
            </p:nvGrpSpPr>
            <p:grpSpPr>
              <a:xfrm>
                <a:off x="4702782" y="2518341"/>
                <a:ext cx="1273829" cy="4013804"/>
                <a:chOff x="4702782" y="2518341"/>
                <a:chExt cx="1273829" cy="4013804"/>
              </a:xfrm>
            </p:grpSpPr>
            <p:grpSp>
              <p:nvGrpSpPr>
                <p:cNvPr id="95" name="群組 136"/>
                <p:cNvGrpSpPr/>
                <p:nvPr/>
              </p:nvGrpSpPr>
              <p:grpSpPr>
                <a:xfrm>
                  <a:off x="4743525" y="2518341"/>
                  <a:ext cx="618646" cy="635224"/>
                  <a:chOff x="6082949" y="3581064"/>
                  <a:chExt cx="618646" cy="635224"/>
                </a:xfrm>
              </p:grpSpPr>
              <p:sp>
                <p:nvSpPr>
                  <p:cNvPr id="10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383007" name="方程式" r:id="rId58" imgW="88560" imgH="164880" progId="Equation.3">
                              <p:embed/>
                            </p:oleObj>
                          </mc:Choice>
                          <mc:Fallback>
                            <p:oleObj name="方程式" r:id="rId58" imgW="88560" imgH="164880" progId="Equation.3">
                              <p:embed/>
                              <p:pic>
                                <p:nvPicPr>
                                  <p:cNvPr id="0" name=""/>
                                  <p:cNvPicPr>
                                    <a:picLocks noChangeAspect="1" noChangeArrowheads="1"/>
                                  </p:cNvPicPr>
                                  <p:nvPr/>
                                </p:nvPicPr>
                                <p:blipFill>
                                  <a:blip r:embed="rId8"/>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59" imgW="88560" imgH="164880" progId="Equation.3">
                              <p:embed/>
                            </p:oleObj>
                          </mc:Choice>
                          <mc:Fallback>
                            <p:oleObj name="方程式" r:id="rId59" imgW="88560" imgH="164880" progId="Equation.3">
                              <p:embed/>
                              <p:pic>
                                <p:nvPicPr>
                                  <p:cNvPr id="0" name=""/>
                                  <p:cNvPicPr>
                                    <a:picLocks noChangeAspect="1" noChangeArrowheads="1"/>
                                  </p:cNvPicPr>
                                  <p:nvPr/>
                                </p:nvPicPr>
                                <p:blipFill>
                                  <a:blip r:embed="rId60"/>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96" name="群組 139"/>
                <p:cNvGrpSpPr/>
                <p:nvPr/>
              </p:nvGrpSpPr>
              <p:grpSpPr>
                <a:xfrm>
                  <a:off x="4702782" y="3626557"/>
                  <a:ext cx="618646" cy="635224"/>
                  <a:chOff x="6082949" y="3581064"/>
                  <a:chExt cx="618646" cy="635224"/>
                </a:xfrm>
              </p:grpSpPr>
              <p:sp>
                <p:nvSpPr>
                  <p:cNvPr id="106"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7" name="Object 12"/>
                      <p:cNvGraphicFramePr>
                        <a:graphicFrameLocks noChangeAspect="1"/>
                      </p:cNvGraphicFramePr>
                      <p:nvPr>
                        <p:extLst/>
                      </p:nvPr>
                    </p:nvGraphicFramePr>
                    <p:xfrm>
                      <a:off x="6344040" y="3739328"/>
                      <a:ext cx="273050" cy="350838"/>
                    </p:xfrm>
                    <a:graphic>
                      <a:graphicData uri="http://schemas.openxmlformats.org/presentationml/2006/ole">
                        <mc:AlternateContent>
                          <mc:Choice xmlns:v="urn:schemas-microsoft-com:vml" Requires="v">
                            <p:oleObj spid="_x0000_s383008" name="方程式" r:id="rId61" imgW="126720" imgH="164880" progId="Equation.3">
                              <p:embed/>
                            </p:oleObj>
                          </mc:Choice>
                          <mc:Fallback>
                            <p:oleObj name="方程式" r:id="rId61" imgW="126720" imgH="164880" progId="Equation.3">
                              <p:embed/>
                              <p:pic>
                                <p:nvPicPr>
                                  <p:cNvPr id="0" name=""/>
                                  <p:cNvPicPr>
                                    <a:picLocks noChangeAspect="1" noChangeArrowheads="1"/>
                                  </p:cNvPicPr>
                                  <p:nvPr/>
                                </p:nvPicPr>
                                <p:blipFill>
                                  <a:blip r:embed="rId8"/>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62" imgW="126720" imgH="164880" progId="Equation.3">
                              <p:embed/>
                            </p:oleObj>
                          </mc:Choice>
                          <mc:Fallback>
                            <p:oleObj name="方程式" r:id="rId62"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97" name="群組 142"/>
                <p:cNvGrpSpPr/>
                <p:nvPr/>
              </p:nvGrpSpPr>
              <p:grpSpPr>
                <a:xfrm>
                  <a:off x="4750864" y="4990392"/>
                  <a:ext cx="618646" cy="635224"/>
                  <a:chOff x="6082949" y="3581064"/>
                  <a:chExt cx="618646" cy="635224"/>
                </a:xfrm>
              </p:grpSpPr>
              <p:sp>
                <p:nvSpPr>
                  <p:cNvPr id="104" name="流程圖: 抽選 143"/>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383009" name="方程式" r:id="rId63" imgW="126720" imgH="139680" progId="Equation.3">
                              <p:embed/>
                            </p:oleObj>
                          </mc:Choice>
                          <mc:Fallback>
                            <p:oleObj name="方程式" r:id="rId63" imgW="126720" imgH="139680" progId="Equation.3">
                              <p:embed/>
                              <p:pic>
                                <p:nvPicPr>
                                  <p:cNvPr id="0" name=""/>
                                  <p:cNvPicPr>
                                    <a:picLocks noChangeAspect="1" noChangeArrowheads="1"/>
                                  </p:cNvPicPr>
                                  <p:nvPr/>
                                </p:nvPicPr>
                                <p:blipFill>
                                  <a:blip r:embed="rId21"/>
                                  <a:srcRect/>
                                  <a:stretch>
                                    <a:fillRect/>
                                  </a:stretch>
                                </p:blipFill>
                                <p:spPr bwMode="auto">
                                  <a:xfrm>
                                    <a:off x="6344190" y="3728827"/>
                                    <a:ext cx="273050" cy="29686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102154" name="方程式" r:id="rId41" imgW="126720" imgH="139680" progId="Equation.3">
                              <p:embed/>
                            </p:oleObj>
                          </mc:Choice>
                          <mc:Fallback>
                            <p:oleObj name="方程式" r:id="rId41" imgW="126720" imgH="139680" progId="Equation.3">
                              <p:embed/>
                              <p:pic>
                                <p:nvPicPr>
                                  <p:cNvPr id="0" name=""/>
                                  <p:cNvPicPr>
                                    <a:picLocks noChangeAspect="1" noChangeArrowheads="1"/>
                                  </p:cNvPicPr>
                                  <p:nvPr/>
                                </p:nvPicPr>
                                <p:blipFill>
                                  <a:blip r:embed="rId42"/>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98"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0"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01" name="文本框 100"/>
                    <p:cNvSpPr txBox="1"/>
                    <p:nvPr/>
                  </p:nvSpPr>
                  <p:spPr>
                    <a:xfrm>
                      <a:off x="4760572" y="3159551"/>
                      <a:ext cx="1216039"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4760572" y="3159551"/>
                      <a:ext cx="1216039" cy="384336"/>
                    </a:xfrm>
                    <a:prstGeom prst="rect">
                      <a:avLst/>
                    </a:prstGeom>
                    <a:blipFill rotWithShape="0">
                      <a:blip r:embed="rId64"/>
                      <a:stretch>
                        <a:fillRect l="-3015" t="-98413" r="-804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4745464" y="4279157"/>
                      <a:ext cx="121603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745464" y="4279157"/>
                      <a:ext cx="1216039" cy="384657"/>
                    </a:xfrm>
                    <a:prstGeom prst="rect">
                      <a:avLst/>
                    </a:prstGeom>
                    <a:blipFill rotWithShape="0">
                      <a:blip r:embed="rId65"/>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4710875" y="5673698"/>
                      <a:ext cx="1216039"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4710875" y="5673698"/>
                      <a:ext cx="1216039" cy="373757"/>
                    </a:xfrm>
                    <a:prstGeom prst="rect">
                      <a:avLst/>
                    </a:prstGeom>
                    <a:blipFill rotWithShape="0">
                      <a:blip r:embed="rId66"/>
                      <a:stretch>
                        <a:fillRect l="-3015" t="-101639" r="-8040" b="-147541"/>
                      </a:stretch>
                    </a:blipFill>
                  </p:spPr>
                  <p:txBody>
                    <a:bodyPr/>
                    <a:lstStyle/>
                    <a:p>
                      <a:r>
                        <a:rPr lang="zh-CN" altLang="en-US">
                          <a:noFill/>
                        </a:rPr>
                        <a:t> </a:t>
                      </a:r>
                    </a:p>
                  </p:txBody>
                </p:sp>
              </mc:Fallback>
            </mc:AlternateContent>
          </p:grpSp>
        </p:grpSp>
      </p:grpSp>
      <p:grpSp>
        <p:nvGrpSpPr>
          <p:cNvPr id="110" name="组 109"/>
          <p:cNvGrpSpPr/>
          <p:nvPr/>
        </p:nvGrpSpPr>
        <p:grpSpPr>
          <a:xfrm>
            <a:off x="8192602" y="2670059"/>
            <a:ext cx="875477" cy="3755506"/>
            <a:chOff x="5872242" y="2057684"/>
            <a:chExt cx="875477" cy="3755506"/>
          </a:xfrm>
        </p:grpSpPr>
        <p:sp>
          <p:nvSpPr>
            <p:cNvPr id="111" name="矩形 110"/>
            <p:cNvSpPr/>
            <p:nvPr/>
          </p:nvSpPr>
          <p:spPr>
            <a:xfrm>
              <a:off x="5911294" y="2552146"/>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2" name="文本框 111"/>
                <p:cNvSpPr txBox="1"/>
                <p:nvPr/>
              </p:nvSpPr>
              <p:spPr>
                <a:xfrm>
                  <a:off x="5921618" y="2553714"/>
                  <a:ext cx="826101" cy="765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21618" y="2553714"/>
                  <a:ext cx="826101" cy="765659"/>
                </a:xfrm>
                <a:prstGeom prst="rect">
                  <a:avLst/>
                </a:prstGeom>
                <a:blipFill rotWithShape="0">
                  <a:blip r:embed="rId6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872242" y="4881539"/>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5872242" y="4881539"/>
                  <a:ext cx="826101" cy="765402"/>
                </a:xfrm>
                <a:prstGeom prst="rect">
                  <a:avLst/>
                </a:prstGeom>
                <a:blipFill rotWithShape="0">
                  <a:blip r:embed="rId6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5890205" y="3546713"/>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5890205" y="3546713"/>
                  <a:ext cx="826101" cy="765402"/>
                </a:xfrm>
                <a:prstGeom prst="rect">
                  <a:avLst/>
                </a:prstGeom>
                <a:blipFill rotWithShape="0">
                  <a:blip r:embed="rId6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6047762" y="2057684"/>
                  <a:ext cx="500265" cy="403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i="1" smtClean="0">
                                <a:latin typeface="Cambria Math" charset="0"/>
                                <a:ea typeface="Cambria Math" charset="0"/>
                                <a:cs typeface="Cambria Math" charset="0"/>
                              </a:rPr>
                              <m:t>𝛻</m:t>
                            </m:r>
                          </m:e>
                          <m:sub>
                            <m:acc>
                              <m:accPr>
                                <m:chr m:val="̂"/>
                                <m:ctrlPr>
                                  <a:rPr kumimoji="1" lang="en-US" altLang="zh-CN" sz="2400" i="1" smtClean="0">
                                    <a:latin typeface="Cambria Math" charset="0"/>
                                    <a:ea typeface="Cambria Math" charset="0"/>
                                    <a:cs typeface="Cambria Math" charset="0"/>
                                  </a:rPr>
                                </m:ctrlPr>
                              </m:accPr>
                              <m:e>
                                <m:r>
                                  <a:rPr kumimoji="1" lang="en-US" altLang="zh-CN" sz="2400" b="1" i="0">
                                    <a:latin typeface="Cambria Math" charset="0"/>
                                  </a:rPr>
                                  <m:t>𝐲</m:t>
                                </m:r>
                              </m:e>
                            </m:acc>
                          </m:sub>
                        </m:sSub>
                        <m:r>
                          <a:rPr kumimoji="1" lang="en-US" altLang="zh-CN" sz="2400" b="0" i="1" smtClean="0">
                            <a:latin typeface="Cambria Math" charset="0"/>
                          </a:rPr>
                          <m:t>𝐽</m:t>
                        </m:r>
                      </m:oMath>
                    </m:oMathPara>
                  </a14:m>
                  <a:endParaRPr kumimoji="1" lang="zh-CN" altLang="en-US"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047762" y="2057684"/>
                  <a:ext cx="500265" cy="403187"/>
                </a:xfrm>
                <a:prstGeom prst="rect">
                  <a:avLst/>
                </a:prstGeom>
                <a:blipFill rotWithShape="0">
                  <a:blip r:embed="rId70"/>
                  <a:stretch>
                    <a:fillRect l="-12195" r="-36585" b="-2121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8" name="文本框 117"/>
              <p:cNvSpPr txBox="1"/>
              <p:nvPr/>
            </p:nvSpPr>
            <p:spPr>
              <a:xfrm>
                <a:off x="816111" y="2880835"/>
                <a:ext cx="531812"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rPr>
                            <m:t>)</m:t>
                          </m:r>
                        </m:sup>
                      </m:sSup>
                    </m:oMath>
                  </m:oMathPara>
                </a14:m>
                <a:endParaRPr kumimoji="1" lang="zh-CN" altLang="en-US" dirty="0"/>
              </a:p>
            </p:txBody>
          </p:sp>
        </mc:Choice>
        <mc:Fallback xmlns="">
          <p:sp>
            <p:nvSpPr>
              <p:cNvPr id="118" name="文本框 117"/>
              <p:cNvSpPr txBox="1">
                <a:spLocks noRot="1" noChangeAspect="1" noMove="1" noResize="1" noEditPoints="1" noAdjustHandles="1" noChangeArrowheads="1" noChangeShapeType="1" noTextEdit="1"/>
              </p:cNvSpPr>
              <p:nvPr/>
            </p:nvSpPr>
            <p:spPr>
              <a:xfrm>
                <a:off x="816111" y="2880835"/>
                <a:ext cx="531812" cy="384657"/>
              </a:xfrm>
              <a:prstGeom prst="rect">
                <a:avLst/>
              </a:prstGeom>
              <a:blipFill rotWithShape="0">
                <a:blip r:embed="rId71"/>
                <a:stretch>
                  <a:fillRect l="-13793" t="-4762" r="-10345"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2824862" y="2964682"/>
                <a:ext cx="825161"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oMath>
                  </m:oMathPara>
                </a14:m>
                <a:endParaRPr kumimoji="1" lang="zh-CN" altLang="en-US" dirty="0"/>
              </a:p>
            </p:txBody>
          </p:sp>
        </mc:Choice>
        <mc:Fallback xmlns="">
          <p:sp>
            <p:nvSpPr>
              <p:cNvPr id="119" name="文本框 118"/>
              <p:cNvSpPr txBox="1">
                <a:spLocks noRot="1" noChangeAspect="1" noMove="1" noResize="1" noEditPoints="1" noAdjustHandles="1" noChangeArrowheads="1" noChangeShapeType="1" noTextEdit="1"/>
              </p:cNvSpPr>
              <p:nvPr/>
            </p:nvSpPr>
            <p:spPr>
              <a:xfrm>
                <a:off x="2824862" y="2964682"/>
                <a:ext cx="825161" cy="384657"/>
              </a:xfrm>
              <a:prstGeom prst="rect">
                <a:avLst/>
              </a:prstGeom>
              <a:blipFill rotWithShape="0">
                <a:blip r:embed="rId72"/>
                <a:stretch>
                  <a:fillRect l="-8824" t="-4762" r="-6618" b="-7937"/>
                </a:stretch>
              </a:blipFill>
            </p:spPr>
            <p:txBody>
              <a:bodyPr/>
              <a:lstStyle/>
              <a:p>
                <a:r>
                  <a:rPr lang="zh-CN" altLang="en-US">
                    <a:noFill/>
                  </a:rPr>
                  <a:t> </a:t>
                </a:r>
              </a:p>
            </p:txBody>
          </p:sp>
        </mc:Fallback>
      </mc:AlternateContent>
      <p:grpSp>
        <p:nvGrpSpPr>
          <p:cNvPr id="124" name="组 123"/>
          <p:cNvGrpSpPr/>
          <p:nvPr/>
        </p:nvGrpSpPr>
        <p:grpSpPr>
          <a:xfrm>
            <a:off x="406956" y="773631"/>
            <a:ext cx="3005118" cy="1243006"/>
            <a:chOff x="5868798" y="772935"/>
            <a:chExt cx="3005118" cy="1243006"/>
          </a:xfrm>
        </p:grpSpPr>
        <mc:AlternateContent xmlns:mc="http://schemas.openxmlformats.org/markup-compatibility/2006" xmlns:a14="http://schemas.microsoft.com/office/drawing/2010/main">
          <mc:Choice Requires="a14">
            <p:sp>
              <p:nvSpPr>
                <p:cNvPr id="121" name="文字方塊 64"/>
                <p:cNvSpPr txBox="1"/>
                <p:nvPr/>
              </p:nvSpPr>
              <p:spPr>
                <a:xfrm>
                  <a:off x="5868798" y="772935"/>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a:latin typeface="Cambria Math"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r>
                          <a:rPr lang="en-US" altLang="zh-TW" sz="2800" i="1">
                            <a:latin typeface="Cambria Math" charset="0"/>
                            <a:ea typeface="Cambria Math" charset="0"/>
                            <a:cs typeface="Cambria Math" charset="0"/>
                          </a:rPr>
                          <m:t>=</m:t>
                        </m:r>
                        <m:f>
                          <m:fPr>
                            <m:ctrlPr>
                              <a:rPr lang="en-US" altLang="zh-TW" sz="2800" i="1">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sSubSup>
                              <m:sSubSupPr>
                                <m:ctrlPr>
                                  <a:rPr lang="en-US" altLang="zh-CN" sz="2800" i="1" dirty="0">
                                    <a:latin typeface="Cambria Math"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num>
                          <m:den>
                            <m:r>
                              <a:rPr lang="zh-TW" altLang="en-US" sz="2800" i="1">
                                <a:latin typeface="Cambria Math" charset="0"/>
                                <a:ea typeface="Cambria Math" charset="0"/>
                                <a:cs typeface="Cambria Math" charset="0"/>
                              </a:rPr>
                              <m:t>𝜕</m:t>
                            </m:r>
                            <m:sSubSup>
                              <m:sSubSupPr>
                                <m:ctrlPr>
                                  <a:rPr lang="en-US" altLang="zh-CN" sz="2800" i="1">
                                    <a:latin typeface="Cambria Math"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f>
                          <m:fPr>
                            <m:ctrlPr>
                              <a:rPr lang="en-US" altLang="zh-TW" sz="2800" i="1">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dirty="0">
                                    <a:latin typeface="Cambria Math"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den>
                        </m:f>
                      </m:oMath>
                    </m:oMathPara>
                  </a14:m>
                  <a:endParaRPr lang="zh-TW" altLang="en-US" sz="2800" dirty="0">
                    <a:latin typeface="Cambria Math" charset="0"/>
                    <a:ea typeface="Cambria Math" charset="0"/>
                    <a:cs typeface="Cambria Math" charset="0"/>
                  </a:endParaRPr>
                </a:p>
              </p:txBody>
            </p:sp>
          </mc:Choice>
          <mc:Fallback xmlns="">
            <p:sp>
              <p:nvSpPr>
                <p:cNvPr id="121" name="文字方塊 64"/>
                <p:cNvSpPr txBox="1">
                  <a:spLocks noRot="1" noChangeAspect="1" noMove="1" noResize="1" noEditPoints="1" noAdjustHandles="1" noChangeArrowheads="1" noChangeShapeType="1" noTextEdit="1"/>
                </p:cNvSpPr>
                <p:nvPr/>
              </p:nvSpPr>
              <p:spPr>
                <a:xfrm>
                  <a:off x="5868798" y="772935"/>
                  <a:ext cx="3005118" cy="1219501"/>
                </a:xfrm>
                <a:prstGeom prst="rect">
                  <a:avLst/>
                </a:prstGeom>
                <a:blipFill rotWithShape="0">
                  <a:blip r:embed="rId73"/>
                  <a:stretch>
                    <a:fillRect/>
                  </a:stretch>
                </a:blipFill>
              </p:spPr>
              <p:txBody>
                <a:bodyPr/>
                <a:lstStyle/>
                <a:p>
                  <a:r>
                    <a:rPr lang="zh-CN" altLang="en-US">
                      <a:noFill/>
                    </a:rPr>
                    <a:t> </a:t>
                  </a:r>
                </a:p>
              </p:txBody>
            </p:sp>
          </mc:Fallback>
        </mc:AlternateContent>
        <p:sp>
          <p:nvSpPr>
            <p:cNvPr id="122" name="矩形 121"/>
            <p:cNvSpPr/>
            <p:nvPr/>
          </p:nvSpPr>
          <p:spPr>
            <a:xfrm>
              <a:off x="7179916" y="785930"/>
              <a:ext cx="811998" cy="1230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p:cNvSpPr/>
            <p:nvPr/>
          </p:nvSpPr>
          <p:spPr>
            <a:xfrm>
              <a:off x="8030398" y="808172"/>
              <a:ext cx="748642" cy="1194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5" name="矩形 124"/>
          <p:cNvSpPr/>
          <p:nvPr/>
        </p:nvSpPr>
        <p:spPr>
          <a:xfrm>
            <a:off x="3559146" y="1542561"/>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6" name="直線單箭頭接點 7"/>
          <p:cNvCxnSpPr/>
          <p:nvPr/>
        </p:nvCxnSpPr>
        <p:spPr>
          <a:xfrm>
            <a:off x="3335998" y="1375431"/>
            <a:ext cx="187336" cy="3475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文本框 126"/>
              <p:cNvSpPr txBox="1"/>
              <p:nvPr/>
            </p:nvSpPr>
            <p:spPr>
              <a:xfrm>
                <a:off x="3775704" y="1675057"/>
                <a:ext cx="411908"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smtClean="0">
                              <a:latin typeface="Cambria Math" charset="0"/>
                            </a:rPr>
                          </m:ctrlPr>
                        </m:sSubSupPr>
                        <m:e>
                          <m:r>
                            <a:rPr kumimoji="1" lang="en-US" altLang="zh-CN" sz="2800" i="1" smtClean="0">
                              <a:latin typeface="Cambria Math" charset="0"/>
                              <a:ea typeface="Cambria Math" charset="0"/>
                              <a:cs typeface="Cambria Math" charset="0"/>
                            </a:rPr>
                            <m:t>𝛿</m:t>
                          </m:r>
                        </m:e>
                        <m:sub>
                          <m:r>
                            <a:rPr kumimoji="1" lang="en-US" altLang="zh-CN" sz="2800" b="0" i="1" smtClean="0">
                              <a:latin typeface="Cambria Math" charset="0"/>
                            </a:rPr>
                            <m:t>𝑖</m:t>
                          </m:r>
                        </m:sub>
                        <m:sup>
                          <m:r>
                            <a:rPr kumimoji="1" lang="en-US" altLang="zh-CN" sz="2800" b="0" i="1" smtClean="0">
                              <a:latin typeface="Cambria Math" charset="0"/>
                            </a:rPr>
                            <m:t>𝑙</m:t>
                          </m:r>
                        </m:sup>
                      </m:sSubSup>
                    </m:oMath>
                  </m:oMathPara>
                </a14:m>
                <a:endParaRPr kumimoji="1" lang="zh-CN" altLang="en-US" dirty="0"/>
              </a:p>
            </p:txBody>
          </p:sp>
        </mc:Choice>
        <mc:Fallback xmlns="">
          <p:sp>
            <p:nvSpPr>
              <p:cNvPr id="127" name="文本框 126"/>
              <p:cNvSpPr txBox="1">
                <a:spLocks noRot="1" noChangeAspect="1" noMove="1" noResize="1" noEditPoints="1" noAdjustHandles="1" noChangeArrowheads="1" noChangeShapeType="1" noTextEdit="1"/>
              </p:cNvSpPr>
              <p:nvPr/>
            </p:nvSpPr>
            <p:spPr>
              <a:xfrm>
                <a:off x="3775704" y="1675057"/>
                <a:ext cx="411908" cy="465448"/>
              </a:xfrm>
              <a:prstGeom prst="rect">
                <a:avLst/>
              </a:prstGeom>
              <a:blipFill rotWithShape="0">
                <a:blip r:embed="rId7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965809" y="767046"/>
                <a:ext cx="6096000" cy="1743426"/>
              </a:xfrm>
              <a:prstGeom prst="rect">
                <a:avLst/>
              </a:prstGeom>
            </p:spPr>
            <p:txBody>
              <a:bodyPr>
                <a:spAutoFit/>
              </a:bodyPr>
              <a:lstStyle/>
              <a:p>
                <a:r>
                  <a:rPr lang="en-US" altLang="zh-CN" sz="2400" dirty="0" smtClean="0">
                    <a:solidFill>
                      <a:srgbClr val="002060"/>
                    </a:solidFill>
                    <a:latin typeface="Microsoft YaHei" charset="-122"/>
                    <a:ea typeface="Microsoft YaHei" charset="-122"/>
                    <a:cs typeface="Microsoft YaHei" charset="-122"/>
                  </a:rPr>
                  <a:t>1. </a:t>
                </a:r>
                <a:r>
                  <a:rPr lang="zh-CN" altLang="en-US" sz="2400" dirty="0" smtClean="0">
                    <a:solidFill>
                      <a:srgbClr val="002060"/>
                    </a:solidFill>
                    <a:latin typeface="Microsoft YaHei" charset="-122"/>
                    <a:ea typeface="Microsoft YaHei" charset="-122"/>
                    <a:cs typeface="Microsoft YaHei" charset="-122"/>
                  </a:rPr>
                  <a:t>怎样计算</a:t>
                </a:r>
                <a:r>
                  <a:rPr lang="en-US" altLang="zh-CN" sz="2400" dirty="0" smtClean="0">
                    <a:solidFill>
                      <a:srgbClr val="002060"/>
                    </a:solidFill>
                    <a:latin typeface="Microsoft YaHei" charset="-122"/>
                    <a:ea typeface="Microsoft YaHei" charset="-122"/>
                    <a:cs typeface="Microsoft YaHei" charset="-122"/>
                  </a:rPr>
                  <a:t> </a:t>
                </a:r>
                <a14:m>
                  <m:oMath xmlns:m="http://schemas.openxmlformats.org/officeDocument/2006/math">
                    <m:sSup>
                      <m:sSupPr>
                        <m:ctrlPr>
                          <a:rPr lang="en-US" altLang="zh-CN" sz="2400" i="1">
                            <a:solidFill>
                              <a:srgbClr val="002060"/>
                            </a:solidFill>
                            <a:latin typeface="Cambria Math" charset="0"/>
                            <a:ea typeface="Microsoft YaHei" charset="-122"/>
                            <a:cs typeface="Microsoft YaHei" charset="-122"/>
                          </a:rPr>
                        </m:ctrlPr>
                      </m:sSupPr>
                      <m:e>
                        <m:r>
                          <a:rPr lang="en-US" altLang="zh-CN" sz="2400" i="1">
                            <a:solidFill>
                              <a:srgbClr val="002060"/>
                            </a:solidFill>
                            <a:latin typeface="Cambria Math" charset="0"/>
                            <a:ea typeface="Microsoft YaHei" charset="-122"/>
                            <a:cs typeface="Microsoft YaHei" charset="-122"/>
                          </a:rPr>
                          <m:t>𝛿</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𝐿</m:t>
                        </m:r>
                        <m:r>
                          <a:rPr lang="en-US" altLang="zh-CN" sz="2400" i="1">
                            <a:solidFill>
                              <a:srgbClr val="002060"/>
                            </a:solidFill>
                            <a:latin typeface="Cambria Math" charset="0"/>
                            <a:ea typeface="Microsoft YaHei" charset="-122"/>
                            <a:cs typeface="Microsoft YaHei" charset="-122"/>
                          </a:rPr>
                          <m:t>)</m:t>
                        </m:r>
                      </m:sup>
                    </m:sSup>
                  </m:oMath>
                </a14:m>
                <a:endParaRPr lang="en-US" altLang="zh-CN" sz="2400" i="1" dirty="0" smtClean="0">
                  <a:solidFill>
                    <a:srgbClr val="002060"/>
                  </a:solidFill>
                  <a:latin typeface="Microsoft YaHei" charset="-122"/>
                  <a:ea typeface="Microsoft YaHei" charset="-122"/>
                  <a:cs typeface="Microsoft YaHei" charset="-122"/>
                </a:endParaRPr>
              </a:p>
              <a:p>
                <a:r>
                  <a:rPr lang="en-US" altLang="zh-CN" sz="2400" dirty="0" smtClean="0">
                    <a:solidFill>
                      <a:srgbClr val="002060"/>
                    </a:solidFill>
                    <a:latin typeface="Cambria Math" charset="0"/>
                    <a:ea typeface="Cambria Math" charset="0"/>
                    <a:cs typeface="Cambria Math" charset="0"/>
                  </a:rPr>
                  <a:t> </a:t>
                </a:r>
                <a14:m>
                  <m:oMath xmlns:m="http://schemas.openxmlformats.org/officeDocument/2006/math">
                    <m:sSup>
                      <m:sSupPr>
                        <m:ctrlPr>
                          <a:rPr kumimoji="1" lang="en-US" altLang="zh-CN" sz="2400" i="1" smtClean="0">
                            <a:solidFill>
                              <a:srgbClr val="C00000"/>
                            </a:solidFill>
                            <a:latin typeface="Cambria Math" charset="0"/>
                            <a:ea typeface="Cambria Math" charset="0"/>
                            <a:cs typeface="Cambria Math" charset="0"/>
                          </a:rPr>
                        </m:ctrlPr>
                      </m:sSupPr>
                      <m:e>
                        <m:r>
                          <a:rPr kumimoji="1" lang="en-US" altLang="zh-CN" sz="2400" b="1" i="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𝐿</m:t>
                        </m:r>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sSup>
                      <m:sSupPr>
                        <m:ctrlPr>
                          <a:rPr kumimoji="1" lang="en-US" altLang="zh-CN" sz="2400" i="1">
                            <a:solidFill>
                              <a:srgbClr val="C00000"/>
                            </a:solidFill>
                            <a:latin typeface="Cambria Math" charset="0"/>
                            <a:ea typeface="Cambria Math" charset="0"/>
                            <a:cs typeface="Cambria Math" charset="0"/>
                          </a:rPr>
                        </m:ctrlPr>
                      </m:sSupPr>
                      <m:e>
                        <m:r>
                          <a:rPr kumimoji="1" lang="en-US" altLang="zh-CN" sz="2400" i="1">
                            <a:solidFill>
                              <a:srgbClr val="C00000"/>
                            </a:solidFill>
                            <a:latin typeface="Cambria Math" charset="0"/>
                            <a:ea typeface="Microsoft YaHei" charset="-122"/>
                            <a:cs typeface="Microsoft YaHei" charset="-122"/>
                          </a:rPr>
                          <m:t>𝜎</m:t>
                        </m:r>
                      </m:e>
                      <m:sup>
                        <m:r>
                          <a:rPr kumimoji="1" lang="en-US" altLang="zh-CN" sz="2400" i="1">
                            <a:solidFill>
                              <a:srgbClr val="C00000"/>
                            </a:solidFill>
                            <a:latin typeface="Cambria Math" charset="0"/>
                            <a:ea typeface="Cambria Math" charset="0"/>
                            <a:cs typeface="Cambria Math" charset="0"/>
                          </a:rPr>
                          <m:t>′</m:t>
                        </m:r>
                      </m:sup>
                    </m:sSup>
                    <m:d>
                      <m:dPr>
                        <m:ctrlPr>
                          <a:rPr kumimoji="1" lang="en-US" altLang="zh-CN" sz="2400" i="1">
                            <a:solidFill>
                              <a:srgbClr val="C00000"/>
                            </a:solidFill>
                            <a:latin typeface="Cambria Math" charset="0"/>
                            <a:ea typeface="Cambria Math" charset="0"/>
                            <a:cs typeface="Cambria Math" charset="0"/>
                          </a:rPr>
                        </m:ctrlPr>
                      </m:dPr>
                      <m:e>
                        <m:sSup>
                          <m:sSupPr>
                            <m:ctrlPr>
                              <a:rPr kumimoji="1" lang="en-US" altLang="zh-CN" sz="2400" i="1">
                                <a:solidFill>
                                  <a:srgbClr val="C00000"/>
                                </a:solidFill>
                                <a:latin typeface="Cambria Math" charset="0"/>
                                <a:ea typeface="Cambria Math" charset="0"/>
                                <a:cs typeface="Cambria Math" charset="0"/>
                              </a:rPr>
                            </m:ctrlPr>
                          </m:sSupPr>
                          <m:e>
                            <m:r>
                              <a:rPr kumimoji="1" lang="en-US" altLang="zh-CN" sz="2400" b="1" i="0">
                                <a:solidFill>
                                  <a:srgbClr val="C00000"/>
                                </a:solidFill>
                                <a:latin typeface="Cambria Math" charset="0"/>
                                <a:ea typeface="Cambria Math" charset="0"/>
                                <a:cs typeface="Cambria Math" charset="0"/>
                              </a:rPr>
                              <m:t>𝐳</m:t>
                            </m:r>
                          </m:e>
                          <m:sup>
                            <m:d>
                              <m:dPr>
                                <m:ctrlPr>
                                  <a:rPr kumimoji="1" lang="en-US" altLang="zh-CN" sz="2400" i="1">
                                    <a:solidFill>
                                      <a:srgbClr val="C00000"/>
                                    </a:solidFill>
                                    <a:latin typeface="Cambria Math" charset="0"/>
                                    <a:ea typeface="Cambria Math" charset="0"/>
                                    <a:cs typeface="Cambria Math" charset="0"/>
                                  </a:rPr>
                                </m:ctrlPr>
                              </m:dPr>
                              <m:e>
                                <m:r>
                                  <a:rPr kumimoji="1" lang="en-US" altLang="zh-CN" sz="2400" i="1">
                                    <a:solidFill>
                                      <a:srgbClr val="C00000"/>
                                    </a:solidFill>
                                    <a:latin typeface="Cambria Math" charset="0"/>
                                    <a:ea typeface="Cambria Math" charset="0"/>
                                    <a:cs typeface="Cambria Math" charset="0"/>
                                  </a:rPr>
                                  <m:t>𝐿</m:t>
                                </m:r>
                              </m:e>
                            </m:d>
                          </m:sup>
                        </m:sSup>
                      </m:e>
                    </m:d>
                    <m:r>
                      <a:rPr kumimoji="1" lang="en-US" altLang="zh-CN" sz="2400" i="1">
                        <a:solidFill>
                          <a:srgbClr val="C00000"/>
                        </a:solidFill>
                        <a:latin typeface="Cambria Math" charset="0"/>
                        <a:ea typeface="Cambria Math" charset="0"/>
                        <a:cs typeface="Cambria Math" charset="0"/>
                      </a:rPr>
                      <m:t> ∙</m:t>
                    </m:r>
                    <m:r>
                      <a:rPr kumimoji="1" lang="zh-CN" altLang="en-US"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𝐽</m:t>
                    </m:r>
                    <m:d>
                      <m:dPr>
                        <m:ctrlPr>
                          <a:rPr kumimoji="1" lang="en-US" altLang="zh-CN" sz="2400" i="1">
                            <a:solidFill>
                              <a:srgbClr val="C00000"/>
                            </a:solidFill>
                            <a:latin typeface="Cambria Math" charset="0"/>
                            <a:ea typeface="Cambria Math" charset="0"/>
                            <a:cs typeface="Cambria Math" charset="0"/>
                          </a:rPr>
                        </m:ctrlPr>
                      </m:dPr>
                      <m:e>
                        <m:acc>
                          <m:accPr>
                            <m:chr m:val="̂"/>
                            <m:ctrlPr>
                              <a:rPr kumimoji="1" lang="en-US" altLang="zh-CN" sz="2400" i="1">
                                <a:solidFill>
                                  <a:srgbClr val="C00000"/>
                                </a:solidFill>
                                <a:latin typeface="Cambria Math" charset="0"/>
                                <a:ea typeface="Cambria Math" charset="0"/>
                                <a:cs typeface="Cambria Math" charset="0"/>
                              </a:rPr>
                            </m:ctrlPr>
                          </m:accPr>
                          <m:e>
                            <m:r>
                              <a:rPr kumimoji="1" lang="en-US" altLang="zh-CN" sz="2400" b="1" i="1">
                                <a:solidFill>
                                  <a:srgbClr val="C00000"/>
                                </a:solidFill>
                                <a:latin typeface="Cambria Math" charset="0"/>
                                <a:ea typeface="Cambria Math" charset="0"/>
                                <a:cs typeface="Cambria Math" charset="0"/>
                              </a:rPr>
                              <m:t>𝒚</m:t>
                            </m:r>
                          </m:e>
                        </m:acc>
                      </m:e>
                    </m:d>
                  </m:oMath>
                </a14:m>
                <a:endParaRPr lang="en-US" altLang="zh-CN" sz="2400" dirty="0" smtClean="0">
                  <a:solidFill>
                    <a:srgbClr val="002060"/>
                  </a:solidFill>
                  <a:latin typeface="Cambria Math" charset="0"/>
                  <a:ea typeface="Cambria Math" charset="0"/>
                  <a:cs typeface="Cambria Math" charset="0"/>
                </a:endParaRPr>
              </a:p>
              <a:p>
                <a:r>
                  <a:rPr lang="en-US" altLang="zh-CN" sz="2400" dirty="0" smtClean="0">
                    <a:solidFill>
                      <a:srgbClr val="002060"/>
                    </a:solidFill>
                    <a:latin typeface="Microsoft YaHei" charset="-122"/>
                    <a:ea typeface="Microsoft YaHei" charset="-122"/>
                    <a:cs typeface="Microsoft YaHei" charset="-122"/>
                  </a:rPr>
                  <a:t>2. </a:t>
                </a:r>
                <a14:m>
                  <m:oMath xmlns:m="http://schemas.openxmlformats.org/officeDocument/2006/math">
                    <m:sSup>
                      <m:sSupPr>
                        <m:ctrlPr>
                          <a:rPr lang="en-US" altLang="zh-CN" sz="2400" i="1">
                            <a:solidFill>
                              <a:srgbClr val="002060"/>
                            </a:solidFill>
                            <a:latin typeface="Cambria Math" charset="0"/>
                            <a:ea typeface="Microsoft YaHei" charset="-122"/>
                            <a:cs typeface="Microsoft YaHei" charset="-122"/>
                          </a:rPr>
                        </m:ctrlPr>
                      </m:sSupPr>
                      <m:e>
                        <m:r>
                          <a:rPr lang="en-US" altLang="zh-CN" sz="2400" b="1" i="1">
                            <a:solidFill>
                              <a:srgbClr val="002060"/>
                            </a:solidFill>
                            <a:latin typeface="Cambria Math" charset="0"/>
                            <a:ea typeface="Microsoft YaHei" charset="-122"/>
                            <a:cs typeface="Microsoft YaHei" charset="-122"/>
                          </a:rPr>
                          <m:t>𝜹</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𝑙</m:t>
                        </m:r>
                        <m:r>
                          <a:rPr lang="en-US" altLang="zh-CN" sz="2400" i="1">
                            <a:solidFill>
                              <a:srgbClr val="002060"/>
                            </a:solidFill>
                            <a:latin typeface="Cambria Math" charset="0"/>
                            <a:ea typeface="Microsoft YaHei" charset="-122"/>
                            <a:cs typeface="Microsoft YaHei" charset="-122"/>
                          </a:rPr>
                          <m:t>)</m:t>
                        </m:r>
                      </m:sup>
                    </m:sSup>
                  </m:oMath>
                </a14:m>
                <a:r>
                  <a:rPr lang="zh-CN" altLang="en-US" sz="2400" dirty="0" smtClean="0">
                    <a:solidFill>
                      <a:srgbClr val="002060"/>
                    </a:solidFill>
                    <a:latin typeface="Microsoft YaHei" charset="-122"/>
                    <a:ea typeface="Microsoft YaHei" charset="-122"/>
                    <a:cs typeface="Microsoft YaHei" charset="-122"/>
                  </a:rPr>
                  <a:t>和</a:t>
                </a:r>
                <a:r>
                  <a:rPr lang="en-US" altLang="zh-CN" sz="2400" dirty="0" smtClean="0">
                    <a:solidFill>
                      <a:srgbClr val="002060"/>
                    </a:solidFill>
                    <a:latin typeface="Microsoft YaHei" charset="-122"/>
                    <a:ea typeface="Microsoft YaHei" charset="-122"/>
                    <a:cs typeface="Microsoft YaHei" charset="-122"/>
                  </a:rPr>
                  <a:t> </a:t>
                </a:r>
                <a14:m>
                  <m:oMath xmlns:m="http://schemas.openxmlformats.org/officeDocument/2006/math">
                    <m:sSup>
                      <m:sSupPr>
                        <m:ctrlPr>
                          <a:rPr lang="en-US" altLang="zh-CN" sz="2400" i="1">
                            <a:solidFill>
                              <a:srgbClr val="002060"/>
                            </a:solidFill>
                            <a:latin typeface="Cambria Math" charset="0"/>
                            <a:ea typeface="Microsoft YaHei" charset="-122"/>
                            <a:cs typeface="Microsoft YaHei" charset="-122"/>
                          </a:rPr>
                        </m:ctrlPr>
                      </m:sSupPr>
                      <m:e>
                        <m:r>
                          <a:rPr lang="en-US" altLang="zh-CN" sz="2400" b="1" i="1">
                            <a:solidFill>
                              <a:srgbClr val="002060"/>
                            </a:solidFill>
                            <a:latin typeface="Cambria Math" charset="0"/>
                            <a:ea typeface="Microsoft YaHei" charset="-122"/>
                            <a:cs typeface="Microsoft YaHei" charset="-122"/>
                          </a:rPr>
                          <m:t>𝜹</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𝑙</m:t>
                        </m:r>
                        <m:r>
                          <a:rPr lang="en-US" altLang="zh-CN" sz="2400" i="1">
                            <a:solidFill>
                              <a:srgbClr val="002060"/>
                            </a:solidFill>
                            <a:latin typeface="Cambria Math" charset="0"/>
                            <a:ea typeface="Microsoft YaHei" charset="-122"/>
                            <a:cs typeface="Microsoft YaHei" charset="-122"/>
                          </a:rPr>
                          <m:t>+1)</m:t>
                        </m:r>
                      </m:sup>
                    </m:sSup>
                  </m:oMath>
                </a14:m>
                <a:r>
                  <a:rPr lang="zh-CN" altLang="en-US" sz="2400" dirty="0" smtClean="0">
                    <a:solidFill>
                      <a:srgbClr val="002060"/>
                    </a:solidFill>
                    <a:latin typeface="Microsoft YaHei" charset="-122"/>
                    <a:ea typeface="Microsoft YaHei" charset="-122"/>
                    <a:cs typeface="Microsoft YaHei" charset="-122"/>
                  </a:rPr>
                  <a:t>之间的关系</a:t>
                </a:r>
                <a:endParaRPr lang="en-US" altLang="zh-CN" sz="2400" dirty="0" smtClean="0">
                  <a:solidFill>
                    <a:srgbClr val="002060"/>
                  </a:solidFill>
                  <a:latin typeface="Microsoft YaHei" charset="-122"/>
                  <a:ea typeface="Microsoft YaHei" charset="-122"/>
                  <a:cs typeface="Microsoft YaHei" charset="-122"/>
                </a:endParaRPr>
              </a:p>
              <a:p>
                <a14:m>
                  <m:oMath xmlns:m="http://schemas.openxmlformats.org/officeDocument/2006/math">
                    <m:sSup>
                      <m:sSupPr>
                        <m:ctrlPr>
                          <a:rPr kumimoji="1" lang="en-US" altLang="zh-CN" sz="2400" i="1" smtClean="0">
                            <a:solidFill>
                              <a:srgbClr val="C00000"/>
                            </a:solidFill>
                            <a:latin typeface="Cambria Math"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𝜹</m:t>
                        </m:r>
                      </m:e>
                      <m:sup>
                        <m:r>
                          <a:rPr kumimoji="1" lang="en-US" altLang="zh-CN" sz="2400" i="1">
                            <a:solidFill>
                              <a:srgbClr val="C00000"/>
                            </a:solidFill>
                            <a:latin typeface="Cambria Math" charset="0"/>
                            <a:ea typeface="Microsoft YaHei" charset="-122"/>
                            <a:cs typeface="Microsoft YaHei" charset="-122"/>
                          </a:rPr>
                          <m:t>𝑙</m:t>
                        </m:r>
                      </m:sup>
                    </m:sSup>
                    <m:r>
                      <a:rPr kumimoji="1" lang="en-US" altLang="zh-CN" sz="2400" i="1">
                        <a:solidFill>
                          <a:srgbClr val="C00000"/>
                        </a:solidFill>
                        <a:latin typeface="Cambria Math" charset="0"/>
                        <a:ea typeface="Microsoft YaHei" charset="-122"/>
                        <a:cs typeface="Microsoft YaHei" charset="-122"/>
                      </a:rPr>
                      <m:t>=</m:t>
                    </m:r>
                    <m:sSup>
                      <m:sSupPr>
                        <m:ctrlPr>
                          <a:rPr kumimoji="1" lang="en-US" altLang="zh-CN" sz="2400" i="1">
                            <a:solidFill>
                              <a:srgbClr val="C00000"/>
                            </a:solidFill>
                            <a:latin typeface="Cambria Math" charset="0"/>
                            <a:ea typeface="Microsoft YaHei" charset="-122"/>
                            <a:cs typeface="Microsoft YaHei" charset="-122"/>
                          </a:rPr>
                        </m:ctrlPr>
                      </m:sSupPr>
                      <m:e>
                        <m:r>
                          <a:rPr kumimoji="1" lang="en-US" altLang="zh-CN" sz="2400" i="1">
                            <a:solidFill>
                              <a:srgbClr val="C00000"/>
                            </a:solidFill>
                            <a:latin typeface="Cambria Math" charset="0"/>
                            <a:ea typeface="Microsoft YaHei" charset="-122"/>
                            <a:cs typeface="Microsoft YaHei" charset="-122"/>
                          </a:rPr>
                          <m:t>𝜎</m:t>
                        </m:r>
                      </m:e>
                      <m:sup>
                        <m:r>
                          <a:rPr kumimoji="1" lang="en-US" altLang="zh-CN" sz="2400" i="1">
                            <a:solidFill>
                              <a:srgbClr val="C00000"/>
                            </a:solidFill>
                            <a:latin typeface="Cambria Math" charset="0"/>
                            <a:ea typeface="Microsoft YaHei" charset="-122"/>
                            <a:cs typeface="Microsoft YaHei" charset="-122"/>
                          </a:rPr>
                          <m:t>′</m:t>
                        </m:r>
                      </m:sup>
                    </m:sSup>
                    <m:sSup>
                      <m:sSupPr>
                        <m:ctrlPr>
                          <a:rPr kumimoji="1" lang="en-US" altLang="zh-CN" sz="2400" i="1">
                            <a:solidFill>
                              <a:srgbClr val="C00000"/>
                            </a:solidFill>
                            <a:latin typeface="Cambria Math"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m:t>
                        </m:r>
                        <m:r>
                          <a:rPr kumimoji="1" lang="en-US" altLang="zh-CN" sz="2400" b="1" i="1">
                            <a:solidFill>
                              <a:srgbClr val="C00000"/>
                            </a:solidFill>
                            <a:latin typeface="Cambria Math" charset="0"/>
                            <a:ea typeface="Microsoft YaHei" charset="-122"/>
                            <a:cs typeface="Microsoft YaHei" charset="-122"/>
                          </a:rPr>
                          <m:t>𝒛</m:t>
                        </m:r>
                      </m:e>
                      <m:sup>
                        <m:r>
                          <a:rPr kumimoji="1" lang="en-US" altLang="zh-CN" sz="2400" i="1">
                            <a:solidFill>
                              <a:srgbClr val="C00000"/>
                            </a:solidFill>
                            <a:latin typeface="Cambria Math" charset="0"/>
                            <a:ea typeface="Microsoft YaHei" charset="-122"/>
                            <a:cs typeface="Microsoft YaHei" charset="-122"/>
                          </a:rPr>
                          <m:t>𝑙</m:t>
                        </m:r>
                      </m:sup>
                    </m:sSup>
                    <m:r>
                      <a:rPr kumimoji="1" lang="en-US" altLang="zh-CN" sz="2400" i="1">
                        <a:solidFill>
                          <a:srgbClr val="C00000"/>
                        </a:solidFill>
                        <a:latin typeface="Cambria Math" charset="0"/>
                        <a:ea typeface="Microsoft YaHei" charset="-122"/>
                        <a:cs typeface="Microsoft YaHei" charset="-122"/>
                      </a:rPr>
                      <m:t>) ∙ </m:t>
                    </m:r>
                    <m:sSup>
                      <m:sSupPr>
                        <m:ctrlPr>
                          <a:rPr kumimoji="1" lang="en-US" altLang="zh-CN" sz="2400" i="1">
                            <a:solidFill>
                              <a:srgbClr val="C00000"/>
                            </a:solidFill>
                            <a:latin typeface="Cambria Math" charset="0"/>
                            <a:ea typeface="Microsoft YaHei" charset="-122"/>
                            <a:cs typeface="Microsoft YaHei" charset="-122"/>
                          </a:rPr>
                        </m:ctrlPr>
                      </m:sSupPr>
                      <m:e>
                        <m:sSup>
                          <m:sSupPr>
                            <m:ctrlPr>
                              <a:rPr kumimoji="1" lang="en-US" altLang="zh-CN" sz="2400" i="1">
                                <a:solidFill>
                                  <a:srgbClr val="C00000"/>
                                </a:solidFill>
                                <a:latin typeface="Cambria Math"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𝑾</m:t>
                            </m:r>
                          </m:e>
                          <m:sup>
                            <m:r>
                              <a:rPr kumimoji="1" lang="en-US" altLang="zh-CN" sz="2400" i="1">
                                <a:solidFill>
                                  <a:srgbClr val="C00000"/>
                                </a:solidFill>
                                <a:latin typeface="Cambria Math" charset="0"/>
                                <a:ea typeface="Microsoft YaHei" charset="-122"/>
                                <a:cs typeface="Microsoft YaHei" charset="-122"/>
                              </a:rPr>
                              <m:t>(</m:t>
                            </m:r>
                            <m:r>
                              <a:rPr kumimoji="1" lang="en-US" altLang="zh-CN" sz="2400" i="1">
                                <a:solidFill>
                                  <a:srgbClr val="C00000"/>
                                </a:solidFill>
                                <a:latin typeface="Cambria Math" charset="0"/>
                                <a:ea typeface="Microsoft YaHei" charset="-122"/>
                                <a:cs typeface="Microsoft YaHei" charset="-122"/>
                              </a:rPr>
                              <m:t>𝑙</m:t>
                            </m:r>
                            <m:r>
                              <a:rPr kumimoji="1" lang="en-US" altLang="zh-CN" sz="2400" i="1">
                                <a:solidFill>
                                  <a:srgbClr val="C00000"/>
                                </a:solidFill>
                                <a:latin typeface="Cambria Math" charset="0"/>
                                <a:ea typeface="Microsoft YaHei" charset="-122"/>
                                <a:cs typeface="Microsoft YaHei" charset="-122"/>
                              </a:rPr>
                              <m:t>+1)</m:t>
                            </m:r>
                          </m:sup>
                        </m:sSup>
                      </m:e>
                      <m:sup>
                        <m:r>
                          <a:rPr kumimoji="1" lang="en-US" altLang="zh-CN" sz="2400" i="1">
                            <a:solidFill>
                              <a:srgbClr val="C00000"/>
                            </a:solidFill>
                            <a:latin typeface="Cambria Math" charset="0"/>
                            <a:ea typeface="Microsoft YaHei" charset="-122"/>
                            <a:cs typeface="Microsoft YaHei" charset="-122"/>
                          </a:rPr>
                          <m:t>𝑇</m:t>
                        </m:r>
                      </m:sup>
                    </m:sSup>
                    <m:sSup>
                      <m:sSupPr>
                        <m:ctrlPr>
                          <a:rPr kumimoji="1" lang="en-US" altLang="zh-CN" sz="2400" i="1">
                            <a:solidFill>
                              <a:srgbClr val="C00000"/>
                            </a:solidFill>
                            <a:latin typeface="Cambria Math"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𝜹</m:t>
                        </m:r>
                      </m:e>
                      <m:sup>
                        <m:r>
                          <a:rPr kumimoji="1" lang="en-US" altLang="zh-CN" sz="2400" b="1" i="1">
                            <a:solidFill>
                              <a:srgbClr val="C00000"/>
                            </a:solidFill>
                            <a:latin typeface="Cambria Math" charset="0"/>
                            <a:ea typeface="Microsoft YaHei" charset="-122"/>
                            <a:cs typeface="Microsoft YaHei" charset="-122"/>
                          </a:rPr>
                          <m:t>(</m:t>
                        </m:r>
                        <m:r>
                          <a:rPr kumimoji="1" lang="en-US" altLang="zh-CN" sz="2400" i="1">
                            <a:solidFill>
                              <a:srgbClr val="C00000"/>
                            </a:solidFill>
                            <a:latin typeface="Cambria Math" charset="0"/>
                            <a:ea typeface="Microsoft YaHei" charset="-122"/>
                            <a:cs typeface="Microsoft YaHei" charset="-122"/>
                          </a:rPr>
                          <m:t>𝑙</m:t>
                        </m:r>
                        <m:r>
                          <a:rPr kumimoji="1" lang="en-US" altLang="zh-CN" sz="2400" i="1">
                            <a:solidFill>
                              <a:srgbClr val="C00000"/>
                            </a:solidFill>
                            <a:latin typeface="Cambria Math" charset="0"/>
                            <a:ea typeface="Microsoft YaHei" charset="-122"/>
                            <a:cs typeface="Microsoft YaHei" charset="-122"/>
                          </a:rPr>
                          <m:t>+1)</m:t>
                        </m:r>
                      </m:sup>
                    </m:sSup>
                  </m:oMath>
                </a14:m>
                <a:r>
                  <a:rPr lang="en-US" altLang="zh-CN" sz="2400" dirty="0">
                    <a:solidFill>
                      <a:srgbClr val="002060"/>
                    </a:solidFill>
                    <a:latin typeface="Microsoft YaHei" charset="-122"/>
                    <a:ea typeface="Microsoft YaHei" charset="-122"/>
                    <a:cs typeface="Microsoft YaHei" charset="-122"/>
                  </a:rPr>
                  <a:t> </a:t>
                </a:r>
              </a:p>
            </p:txBody>
          </p:sp>
        </mc:Choice>
        <mc:Fallback xmlns="">
          <p:sp>
            <p:nvSpPr>
              <p:cNvPr id="128" name="矩形 127"/>
              <p:cNvSpPr>
                <a:spLocks noRot="1" noChangeAspect="1" noMove="1" noResize="1" noEditPoints="1" noAdjustHandles="1" noChangeArrowheads="1" noChangeShapeType="1" noTextEdit="1"/>
              </p:cNvSpPr>
              <p:nvPr/>
            </p:nvSpPr>
            <p:spPr>
              <a:xfrm>
                <a:off x="7965809" y="767046"/>
                <a:ext cx="6096000" cy="1743426"/>
              </a:xfrm>
              <a:prstGeom prst="rect">
                <a:avLst/>
              </a:prstGeom>
              <a:blipFill rotWithShape="0">
                <a:blip r:embed="rId75"/>
                <a:stretch>
                  <a:fillRect l="-1600" t="-17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3471333" y="5697474"/>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3471333" y="5697474"/>
                <a:ext cx="250517" cy="369332"/>
              </a:xfrm>
              <a:prstGeom prst="rect">
                <a:avLst/>
              </a:prstGeom>
              <a:blipFill rotWithShape="0">
                <a:blip r:embed="rId76"/>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字方塊 69"/>
              <p:cNvSpPr txBox="1"/>
              <p:nvPr/>
            </p:nvSpPr>
            <p:spPr>
              <a:xfrm>
                <a:off x="2764242" y="2423670"/>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0" name="文字方塊 69"/>
              <p:cNvSpPr txBox="1">
                <a:spLocks noRot="1" noChangeAspect="1" noMove="1" noResize="1" noEditPoints="1" noAdjustHandles="1" noChangeArrowheads="1" noChangeShapeType="1" noTextEdit="1"/>
              </p:cNvSpPr>
              <p:nvPr/>
            </p:nvSpPr>
            <p:spPr>
              <a:xfrm>
                <a:off x="2764242" y="2423670"/>
                <a:ext cx="1690990" cy="461665"/>
              </a:xfrm>
              <a:prstGeom prst="rect">
                <a:avLst/>
              </a:prstGeom>
              <a:blipFill rotWithShape="0">
                <a:blip r:embed="rId77"/>
                <a:stretch>
                  <a:fillRect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字方塊 78"/>
              <p:cNvSpPr txBox="1"/>
              <p:nvPr/>
            </p:nvSpPr>
            <p:spPr>
              <a:xfrm>
                <a:off x="1029262" y="2461440"/>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1" name="文字方塊 78"/>
              <p:cNvSpPr txBox="1">
                <a:spLocks noRot="1" noChangeAspect="1" noMove="1" noResize="1" noEditPoints="1" noAdjustHandles="1" noChangeArrowheads="1" noChangeShapeType="1" noTextEdit="1"/>
              </p:cNvSpPr>
              <p:nvPr/>
            </p:nvSpPr>
            <p:spPr>
              <a:xfrm>
                <a:off x="1029262" y="2461440"/>
                <a:ext cx="1526378" cy="461665"/>
              </a:xfrm>
              <a:prstGeom prst="rect">
                <a:avLst/>
              </a:prstGeom>
              <a:blipFill rotWithShape="0">
                <a:blip r:embed="rId78"/>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字方塊 69"/>
              <p:cNvSpPr txBox="1"/>
              <p:nvPr/>
            </p:nvSpPr>
            <p:spPr>
              <a:xfrm>
                <a:off x="6428244" y="2386157"/>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2" name="文字方塊 69"/>
              <p:cNvSpPr txBox="1">
                <a:spLocks noRot="1" noChangeAspect="1" noMove="1" noResize="1" noEditPoints="1" noAdjustHandles="1" noChangeArrowheads="1" noChangeShapeType="1" noTextEdit="1"/>
              </p:cNvSpPr>
              <p:nvPr/>
            </p:nvSpPr>
            <p:spPr>
              <a:xfrm>
                <a:off x="6428244" y="2386157"/>
                <a:ext cx="1690990" cy="461665"/>
              </a:xfrm>
              <a:prstGeom prst="rect">
                <a:avLst/>
              </a:prstGeom>
              <a:blipFill rotWithShape="0">
                <a:blip r:embed="rId79"/>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字方塊 78"/>
              <p:cNvSpPr txBox="1"/>
              <p:nvPr/>
            </p:nvSpPr>
            <p:spPr>
              <a:xfrm>
                <a:off x="4780046" y="2423670"/>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3" name="文字方塊 78"/>
              <p:cNvSpPr txBox="1">
                <a:spLocks noRot="1" noChangeAspect="1" noMove="1" noResize="1" noEditPoints="1" noAdjustHandles="1" noChangeArrowheads="1" noChangeShapeType="1" noTextEdit="1"/>
              </p:cNvSpPr>
              <p:nvPr/>
            </p:nvSpPr>
            <p:spPr>
              <a:xfrm>
                <a:off x="4780046" y="2423670"/>
                <a:ext cx="1526378" cy="461665"/>
              </a:xfrm>
              <a:prstGeom prst="rect">
                <a:avLst/>
              </a:prstGeom>
              <a:blipFill rotWithShape="0">
                <a:blip r:embed="rId80"/>
                <a:stretch>
                  <a:fillRect l="-5179" t="-10667" r="-1992"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2580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 name="文字方塊 64"/>
              <p:cNvSpPr txBox="1"/>
              <p:nvPr/>
            </p:nvSpPr>
            <p:spPr>
              <a:xfrm>
                <a:off x="5868798" y="772935"/>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a:latin typeface="Cambria Math"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r>
                        <a:rPr lang="en-US" altLang="zh-TW" sz="2800" i="1">
                          <a:latin typeface="Cambria Math" charset="0"/>
                          <a:ea typeface="Cambria Math" charset="0"/>
                          <a:cs typeface="Cambria Math" charset="0"/>
                        </a:rPr>
                        <m:t>=</m:t>
                      </m:r>
                      <m:f>
                        <m:fPr>
                          <m:ctrlPr>
                            <a:rPr lang="en-US" altLang="zh-TW" sz="2800" i="1">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sSubSup>
                            <m:sSubSupPr>
                              <m:ctrlPr>
                                <a:rPr lang="en-US" altLang="zh-CN" sz="2800" i="1" dirty="0">
                                  <a:latin typeface="Cambria Math"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num>
                        <m:den>
                          <m:r>
                            <a:rPr lang="zh-TW" altLang="en-US" sz="2800" i="1">
                              <a:latin typeface="Cambria Math" charset="0"/>
                              <a:ea typeface="Cambria Math" charset="0"/>
                              <a:cs typeface="Cambria Math" charset="0"/>
                            </a:rPr>
                            <m:t>𝜕</m:t>
                          </m:r>
                          <m:sSubSup>
                            <m:sSubSupPr>
                              <m:ctrlPr>
                                <a:rPr lang="en-US" altLang="zh-CN" sz="2800" i="1">
                                  <a:latin typeface="Cambria Math"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f>
                        <m:fPr>
                          <m:ctrlPr>
                            <a:rPr lang="en-US" altLang="zh-TW" sz="2800" i="1">
                              <a:latin typeface="Cambria Math"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dirty="0">
                                  <a:latin typeface="Cambria Math"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den>
                      </m:f>
                    </m:oMath>
                  </m:oMathPara>
                </a14:m>
                <a:endParaRPr lang="zh-TW" altLang="en-US" sz="2800" dirty="0">
                  <a:latin typeface="Cambria Math" charset="0"/>
                  <a:ea typeface="Cambria Math" charset="0"/>
                  <a:cs typeface="Cambria Math" charset="0"/>
                </a:endParaRPr>
              </a:p>
            </p:txBody>
          </p:sp>
        </mc:Choice>
        <mc:Fallback xmlns="">
          <p:sp>
            <p:nvSpPr>
              <p:cNvPr id="78" name="文字方塊 64"/>
              <p:cNvSpPr txBox="1">
                <a:spLocks noRot="1" noChangeAspect="1" noMove="1" noResize="1" noEditPoints="1" noAdjustHandles="1" noChangeArrowheads="1" noChangeShapeType="1" noTextEdit="1"/>
              </p:cNvSpPr>
              <p:nvPr/>
            </p:nvSpPr>
            <p:spPr>
              <a:xfrm>
                <a:off x="5868798" y="772935"/>
                <a:ext cx="3005118" cy="1219501"/>
              </a:xfrm>
              <a:prstGeom prst="rect">
                <a:avLst/>
              </a:prstGeom>
              <a:blipFill rotWithShape="0">
                <a:blip r:embed="rId3"/>
                <a:stretch>
                  <a:fillRect/>
                </a:stretch>
              </a:blipFill>
            </p:spPr>
            <p:txBody>
              <a:bodyPr/>
              <a:lstStyle/>
              <a:p>
                <a:r>
                  <a:rPr lang="zh-CN" altLang="en-US">
                    <a:noFill/>
                  </a:rPr>
                  <a:t> </a:t>
                </a:r>
              </a:p>
            </p:txBody>
          </p:sp>
        </mc:Fallback>
      </mc:AlternateContent>
      <p:sp>
        <p:nvSpPr>
          <p:cNvPr id="93" name="矩形 92"/>
          <p:cNvSpPr/>
          <p:nvPr/>
        </p:nvSpPr>
        <p:spPr>
          <a:xfrm>
            <a:off x="8560637" y="2373834"/>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反向传播</a:t>
            </a:r>
            <a:endParaRPr lang="zh-TW" altLang="en-US" dirty="0"/>
          </a:p>
        </p:txBody>
      </p:sp>
      <p:cxnSp>
        <p:nvCxnSpPr>
          <p:cNvPr id="8" name="直線單箭頭接點 7"/>
          <p:cNvCxnSpPr>
            <a:endCxn id="93" idx="0"/>
          </p:cNvCxnSpPr>
          <p:nvPr/>
        </p:nvCxnSpPr>
        <p:spPr>
          <a:xfrm>
            <a:off x="8779040" y="2026278"/>
            <a:ext cx="187336" cy="3475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30398" y="808172"/>
            <a:ext cx="748642" cy="1194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8983149" y="3118890"/>
            <a:ext cx="0"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179916" y="835881"/>
            <a:ext cx="811998" cy="1180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p:cNvSpPr txBox="1"/>
          <p:nvPr/>
        </p:nvSpPr>
        <p:spPr>
          <a:xfrm>
            <a:off x="8912401" y="1910167"/>
            <a:ext cx="2328236" cy="461665"/>
          </a:xfrm>
          <a:prstGeom prst="rect">
            <a:avLst/>
          </a:prstGeom>
          <a:noFill/>
        </p:spPr>
        <p:txBody>
          <a:bodyPr wrap="square" rtlCol="0">
            <a:spAutoFit/>
          </a:bodyPr>
          <a:lstStyle/>
          <a:p>
            <a:r>
              <a:rPr lang="zh-CN" altLang="en-US" sz="2400" dirty="0" smtClean="0">
                <a:solidFill>
                  <a:srgbClr val="00B050"/>
                </a:solidFill>
                <a:latin typeface="Microsoft YaHei" charset="-122"/>
                <a:ea typeface="Microsoft YaHei" charset="-122"/>
                <a:cs typeface="Microsoft YaHei" charset="-122"/>
              </a:rPr>
              <a:t>误差信号</a:t>
            </a:r>
            <a:endParaRPr lang="zh-TW" altLang="en-US" sz="2400" dirty="0">
              <a:solidFill>
                <a:srgbClr val="00B05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8777195" y="2506330"/>
                <a:ext cx="411908"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smtClean="0">
                              <a:latin typeface="Cambria Math" charset="0"/>
                            </a:rPr>
                          </m:ctrlPr>
                        </m:sSubSupPr>
                        <m:e>
                          <m:r>
                            <a:rPr kumimoji="1" lang="en-US" altLang="zh-CN" sz="2800" i="1" smtClean="0">
                              <a:latin typeface="Cambria Math" charset="0"/>
                              <a:ea typeface="Cambria Math" charset="0"/>
                              <a:cs typeface="Cambria Math" charset="0"/>
                            </a:rPr>
                            <m:t>𝛿</m:t>
                          </m:r>
                        </m:e>
                        <m:sub>
                          <m:r>
                            <a:rPr kumimoji="1" lang="en-US" altLang="zh-CN" sz="2800" b="0" i="1" smtClean="0">
                              <a:latin typeface="Cambria Math" charset="0"/>
                            </a:rPr>
                            <m:t>𝑖</m:t>
                          </m:r>
                        </m:sub>
                        <m:sup>
                          <m:r>
                            <a:rPr kumimoji="1" lang="en-US" altLang="zh-CN" sz="2800" b="0" i="1" smtClean="0">
                              <a:latin typeface="Cambria Math" charset="0"/>
                            </a:rPr>
                            <m:t>𝑙</m:t>
                          </m:r>
                        </m:sup>
                      </m:sSubSup>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8777195" y="2506330"/>
                <a:ext cx="411908" cy="465448"/>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26" name="组 25"/>
          <p:cNvGrpSpPr/>
          <p:nvPr/>
        </p:nvGrpSpPr>
        <p:grpSpPr>
          <a:xfrm>
            <a:off x="7514643" y="3580529"/>
            <a:ext cx="4099392" cy="3003643"/>
            <a:chOff x="7514643" y="3580529"/>
            <a:chExt cx="4099392" cy="3003643"/>
          </a:xfrm>
        </p:grpSpPr>
        <p:sp>
          <p:nvSpPr>
            <p:cNvPr id="70" name="矩形 69"/>
            <p:cNvSpPr/>
            <p:nvPr/>
          </p:nvSpPr>
          <p:spPr>
            <a:xfrm>
              <a:off x="7539023" y="3604034"/>
              <a:ext cx="4036907"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1" name="文字方塊 70"/>
            <p:cNvSpPr txBox="1"/>
            <p:nvPr/>
          </p:nvSpPr>
          <p:spPr>
            <a:xfrm>
              <a:off x="7609437" y="3580529"/>
              <a:ext cx="2556668" cy="461665"/>
            </a:xfrm>
            <a:prstGeom prst="rect">
              <a:avLst/>
            </a:prstGeom>
            <a:noFill/>
          </p:spPr>
          <p:txBody>
            <a:bodyPr wrap="square" rtlCol="0">
              <a:spAutoFit/>
            </a:bodyPr>
            <a:lstStyle/>
            <a:p>
              <a:pPr algn="ctr"/>
              <a:r>
                <a:rPr lang="zh-CN" altLang="en-US" sz="2400" u="sng" dirty="0" smtClean="0">
                  <a:latin typeface="Microsoft YaHei" charset="-122"/>
                  <a:ea typeface="Microsoft YaHei" charset="-122"/>
                  <a:cs typeface="Microsoft YaHei" charset="-122"/>
                </a:rPr>
                <a:t>反向传播</a:t>
              </a:r>
              <a:endParaRPr lang="zh-TW" altLang="en-US" sz="2400" u="sng"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graphicFrame>
              <p:nvGraphicFramePr>
                <p:cNvPr id="75" name="Object 12"/>
                <p:cNvGraphicFramePr>
                  <a:graphicFrameLocks noChangeAspect="1"/>
                </p:cNvGraphicFramePr>
                <p:nvPr>
                  <p:extLst/>
                </p:nvPr>
              </p:nvGraphicFramePr>
              <p:xfrm>
                <a:off x="8610214" y="5198300"/>
                <a:ext cx="654050" cy="155575"/>
              </p:xfrm>
              <a:graphic>
                <a:graphicData uri="http://schemas.openxmlformats.org/presentationml/2006/ole">
                  <mc:AlternateContent>
                    <mc:Choice xmlns:v="urn:schemas-microsoft-com:vml" Requires="v">
                      <p:oleObj spid="_x0000_s384017" name="方程式" r:id="rId5" imgW="317160" imgH="75960" progId="Equation.3">
                        <p:embed/>
                      </p:oleObj>
                    </mc:Choice>
                    <mc:Fallback>
                      <p:oleObj name="方程式" r:id="rId5" imgW="317160" imgH="75960" progId="Equation.3">
                        <p:embed/>
                        <p:pic>
                          <p:nvPicPr>
                            <p:cNvPr id="0" name=""/>
                            <p:cNvPicPr>
                              <a:picLocks noChangeAspect="1" noChangeArrowheads="1"/>
                            </p:cNvPicPr>
                            <p:nvPr/>
                          </p:nvPicPr>
                          <p:blipFill>
                            <a:blip r:embed="rId6"/>
                            <a:srcRect/>
                            <a:stretch>
                              <a:fillRect/>
                            </a:stretch>
                          </p:blipFill>
                          <p:spPr bwMode="auto">
                            <a:xfrm>
                              <a:off x="8610214" y="5198300"/>
                              <a:ext cx="654050" cy="155575"/>
                            </a:xfrm>
                            <a:prstGeom prst="rect">
                              <a:avLst/>
                            </a:prstGeom>
                            <a:noFill/>
                            <a:extLst/>
                          </p:spPr>
                        </p:pic>
                      </p:oleObj>
                    </mc:Fallback>
                  </mc:AlternateContent>
                </a:graphicData>
              </a:graphic>
            </p:graphicFrame>
          </mc:Choice>
          <mc:Fallback xmlns="">
            <p:graphicFrame>
              <p:nvGraphicFramePr>
                <p:cNvPr id="75" name="Object 12"/>
                <p:cNvGraphicFramePr>
                  <a:graphicFrameLocks noChangeAspect="1"/>
                </p:cNvGraphicFramePr>
                <p:nvPr>
                  <p:extLst>
                    <p:ext uri="{D42A27DB-BD31-4B8C-83A1-F6EECF244321}">
                      <p14:modId xmlns:p14="http://schemas.microsoft.com/office/powerpoint/2010/main" val="1319180985"/>
                    </p:ext>
                  </p:extLst>
                </p:nvPr>
              </p:nvGraphicFramePr>
              <p:xfrm>
                <a:off x="8610214" y="5198300"/>
                <a:ext cx="654050" cy="155575"/>
              </p:xfrm>
              <a:graphic>
                <a:graphicData uri="http://schemas.openxmlformats.org/presentationml/2006/ole">
                  <mc:AlternateContent>
                    <mc:Choice xmlns:v="urn:schemas-microsoft-com:vml" Requires="v">
                      <p:oleObj spid="_x0000_s102147" name="方程式" r:id="rId7" imgW="317160" imgH="75960" progId="Equation.3">
                        <p:embed/>
                      </p:oleObj>
                    </mc:Choice>
                    <mc:Fallback>
                      <p:oleObj name="方程式" r:id="rId7" imgW="317160" imgH="75960" progId="Equation.3">
                        <p:embed/>
                        <p:pic>
                          <p:nvPicPr>
                            <p:cNvPr id="0" name=""/>
                            <p:cNvPicPr>
                              <a:picLocks noChangeAspect="1" noChangeArrowheads="1"/>
                            </p:cNvPicPr>
                            <p:nvPr/>
                          </p:nvPicPr>
                          <p:blipFill>
                            <a:blip r:embed="rId8"/>
                            <a:srcRect/>
                            <a:stretch>
                              <a:fillRect/>
                            </a:stretch>
                          </p:blipFill>
                          <p:spPr bwMode="auto">
                            <a:xfrm>
                              <a:off x="8610214" y="5198300"/>
                              <a:ext cx="654050" cy="155575"/>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6" name="Object 12"/>
                <p:cNvGraphicFramePr>
                  <a:graphicFrameLocks noChangeAspect="1"/>
                </p:cNvGraphicFramePr>
                <p:nvPr>
                  <p:extLst/>
                </p:nvPr>
              </p:nvGraphicFramePr>
              <p:xfrm>
                <a:off x="8626244" y="6143819"/>
                <a:ext cx="654050" cy="155575"/>
              </p:xfrm>
              <a:graphic>
                <a:graphicData uri="http://schemas.openxmlformats.org/presentationml/2006/ole">
                  <mc:AlternateContent>
                    <mc:Choice xmlns:v="urn:schemas-microsoft-com:vml" Requires="v">
                      <p:oleObj spid="_x0000_s384018" name="方程式" r:id="rId9" imgW="317160" imgH="75960" progId="Equation.3">
                        <p:embed/>
                      </p:oleObj>
                    </mc:Choice>
                    <mc:Fallback>
                      <p:oleObj name="方程式" r:id="rId9" imgW="317160" imgH="75960" progId="Equation.3">
                        <p:embed/>
                        <p:pic>
                          <p:nvPicPr>
                            <p:cNvPr id="0" name=""/>
                            <p:cNvPicPr>
                              <a:picLocks noChangeAspect="1" noChangeArrowheads="1"/>
                            </p:cNvPicPr>
                            <p:nvPr/>
                          </p:nvPicPr>
                          <p:blipFill>
                            <a:blip r:embed="rId8"/>
                            <a:srcRect/>
                            <a:stretch>
                              <a:fillRect/>
                            </a:stretch>
                          </p:blipFill>
                          <p:spPr bwMode="auto">
                            <a:xfrm>
                              <a:off x="8626244" y="6143819"/>
                              <a:ext cx="654050" cy="155575"/>
                            </a:xfrm>
                            <a:prstGeom prst="rect">
                              <a:avLst/>
                            </a:prstGeom>
                            <a:noFill/>
                            <a:extLst/>
                          </p:spPr>
                        </p:pic>
                      </p:oleObj>
                    </mc:Fallback>
                  </mc:AlternateContent>
                </a:graphicData>
              </a:graphic>
            </p:graphicFrame>
          </mc:Choice>
          <mc:Fallback xmlns="">
            <p:graphicFrame>
              <p:nvGraphicFramePr>
                <p:cNvPr id="76" name="Object 12"/>
                <p:cNvGraphicFramePr>
                  <a:graphicFrameLocks noChangeAspect="1"/>
                </p:cNvGraphicFramePr>
                <p:nvPr>
                  <p:extLst>
                    <p:ext uri="{D42A27DB-BD31-4B8C-83A1-F6EECF244321}">
                      <p14:modId xmlns:p14="http://schemas.microsoft.com/office/powerpoint/2010/main" val="649038414"/>
                    </p:ext>
                  </p:extLst>
                </p:nvPr>
              </p:nvGraphicFramePr>
              <p:xfrm>
                <a:off x="8626244" y="6143819"/>
                <a:ext cx="654050" cy="155575"/>
              </p:xfrm>
              <a:graphic>
                <a:graphicData uri="http://schemas.openxmlformats.org/presentationml/2006/ole">
                  <mc:AlternateContent>
                    <mc:Choice xmlns:v="urn:schemas-microsoft-com:vml" Requires="v">
                      <p:oleObj spid="_x0000_s102148" name="方程式" r:id="rId10" imgW="317160" imgH="75960" progId="Equation.3">
                        <p:embed/>
                      </p:oleObj>
                    </mc:Choice>
                    <mc:Fallback>
                      <p:oleObj name="方程式" r:id="rId10" imgW="317160" imgH="75960" progId="Equation.3">
                        <p:embed/>
                        <p:pic>
                          <p:nvPicPr>
                            <p:cNvPr id="0" name=""/>
                            <p:cNvPicPr>
                              <a:picLocks noChangeAspect="1" noChangeArrowheads="1"/>
                            </p:cNvPicPr>
                            <p:nvPr/>
                          </p:nvPicPr>
                          <p:blipFill>
                            <a:blip r:embed="rId8"/>
                            <a:srcRect/>
                            <a:stretch>
                              <a:fillRect/>
                            </a:stretch>
                          </p:blipFill>
                          <p:spPr bwMode="auto">
                            <a:xfrm>
                              <a:off x="8626244" y="6143819"/>
                              <a:ext cx="654050" cy="155575"/>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0" name="文本框 9"/>
                <p:cNvSpPr txBox="1"/>
                <p:nvPr/>
              </p:nvSpPr>
              <p:spPr>
                <a:xfrm>
                  <a:off x="7599770" y="4103185"/>
                  <a:ext cx="2245038" cy="3558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a:latin typeface="Cambria Math"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lang="en-US" altLang="zh-CN" sz="2000" i="1" dirty="0">
                            <a:latin typeface="Cambria Math" charset="0"/>
                          </a:rPr>
                          <m:t>=</m:t>
                        </m:r>
                        <m:sSup>
                          <m:sSupPr>
                            <m:ctrlPr>
                              <a:rPr kumimoji="1" lang="en-US" altLang="zh-CN" sz="2000" i="1">
                                <a:latin typeface="Cambria Math" charset="0"/>
                              </a:rPr>
                            </m:ctrlPr>
                          </m:sSupPr>
                          <m:e>
                            <m:r>
                              <a:rPr kumimoji="1" lang="en-US" altLang="zh-CN" sz="2000" i="1">
                                <a:latin typeface="Cambria Math" charset="0"/>
                                <a:ea typeface="Cambria Math" charset="0"/>
                                <a:cs typeface="Cambria Math" charset="0"/>
                              </a:rPr>
                              <m:t>𝜎</m:t>
                            </m:r>
                          </m:e>
                          <m:sup>
                            <m:r>
                              <a:rPr kumimoji="1" lang="en-US" altLang="zh-CN" sz="2000" i="1">
                                <a:latin typeface="Cambria Math" charset="0"/>
                              </a:rPr>
                              <m:t>′</m:t>
                            </m:r>
                          </m:sup>
                        </m:sSup>
                        <m:r>
                          <a:rPr kumimoji="1" lang="en-US" altLang="zh-CN" sz="2000" i="1">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kumimoji="1" lang="en-US" altLang="zh-CN" sz="2000" i="1">
                            <a:latin typeface="Cambria Math" charset="0"/>
                          </a:rPr>
                          <m:t>)</m:t>
                        </m:r>
                        <m:r>
                          <a:rPr kumimoji="1" lang="en-US" altLang="zh-CN" sz="2000" i="1">
                            <a:latin typeface="Cambria Math" charset="0"/>
                            <a:ea typeface="Cambria Math" charset="0"/>
                            <a:cs typeface="Cambria Math" charset="0"/>
                          </a:rPr>
                          <m:t>⨀</m:t>
                        </m:r>
                        <m:sSub>
                          <m:sSubPr>
                            <m:ctrlPr>
                              <a:rPr kumimoji="1" lang="en-US" altLang="zh-CN" sz="2000" i="1">
                                <a:latin typeface="Cambria Math" charset="0"/>
                              </a:rPr>
                            </m:ctrlPr>
                          </m:sSubPr>
                          <m:e>
                            <m:r>
                              <a:rPr kumimoji="1" lang="en-US" altLang="zh-CN" sz="2000" i="1">
                                <a:latin typeface="Cambria Math" charset="0"/>
                                <a:ea typeface="Cambria Math" charset="0"/>
                                <a:cs typeface="Cambria Math" charset="0"/>
                              </a:rPr>
                              <m:t>𝛻</m:t>
                            </m:r>
                          </m:e>
                          <m:sub>
                            <m:acc>
                              <m:accPr>
                                <m:chr m:val="̂"/>
                                <m:ctrlPr>
                                  <a:rPr lang="en-US" altLang="zh-CN" sz="2000" i="1" dirty="0">
                                    <a:latin typeface="Cambria Math" charset="0"/>
                                  </a:rPr>
                                </m:ctrlPr>
                              </m:accPr>
                              <m:e>
                                <m:r>
                                  <a:rPr lang="en-US" altLang="zh-CN" sz="2000" dirty="0">
                                    <a:latin typeface="Cambria Math" charset="0"/>
                                  </a:rPr>
                                  <m:t>𝐲</m:t>
                                </m:r>
                              </m:e>
                            </m:acc>
                          </m:sub>
                        </m:sSub>
                        <m:r>
                          <a:rPr kumimoji="1" lang="en-US" altLang="zh-CN" sz="2000" i="1">
                            <a:latin typeface="Cambria Math" charset="0"/>
                          </a:rPr>
                          <m:t>𝐽</m:t>
                        </m:r>
                      </m:oMath>
                    </m:oMathPara>
                  </a14:m>
                  <a:endParaRPr kumimoji="1"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99770" y="4103185"/>
                  <a:ext cx="2245038" cy="355867"/>
                </a:xfrm>
                <a:prstGeom prst="rect">
                  <a:avLst/>
                </a:prstGeom>
                <a:blipFill rotWithShape="0">
                  <a:blip r:embed="rId11"/>
                  <a:stretch>
                    <a:fillRect l="-2717" t="-3448" r="-7337"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514643" y="4671044"/>
                  <a:ext cx="4099392"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lang="en-US" altLang="zh-CN" sz="2000" b="0" i="1" dirty="0" smtClean="0">
                            <a:latin typeface="Cambria Math" charset="0"/>
                          </a:rPr>
                          <m:t>=</m:t>
                        </m:r>
                        <m:sSup>
                          <m:sSupPr>
                            <m:ctrlPr>
                              <a:rPr kumimoji="1" lang="en-US" altLang="zh-CN" sz="2000" i="1">
                                <a:latin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d>
                          <m:dPr>
                            <m:ctrlPr>
                              <a:rPr kumimoji="1" lang="mr-IN" altLang="zh-CN" sz="2000" b="0" i="1" smtClean="0">
                                <a:latin typeface="Cambria Math" charset="0"/>
                                <a:ea typeface="Cambria Math" charset="0"/>
                                <a:cs typeface="Cambria Math" charset="0"/>
                              </a:rPr>
                            </m:ctrlPr>
                          </m:dPr>
                          <m:e>
                            <m:sSup>
                              <m:sSupPr>
                                <m:ctrlPr>
                                  <a:rPr kumimoji="1" lang="en-US" altLang="zh-CN" sz="2000" i="1">
                                    <a:latin typeface="Cambria Math" charset="0"/>
                                  </a:rPr>
                                </m:ctrlPr>
                              </m:sSupPr>
                              <m:e>
                                <m:sSup>
                                  <m:sSupPr>
                                    <m:ctrlPr>
                                      <a:rPr kumimoji="1" lang="en-US" altLang="zh-CN" sz="2000" i="1">
                                        <a:latin typeface="Cambria Math"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kumimoji="1" lang="en-US" altLang="zh-CN" sz="2000" i="1">
                                    <a:latin typeface="Cambria Math" charset="0"/>
                                  </a:rPr>
                                  <m:t>)</m:t>
                                </m:r>
                              </m:e>
                              <m:sup>
                                <m:r>
                                  <m:rPr>
                                    <m:sty m:val="p"/>
                                  </m:rPr>
                                  <a:rPr kumimoji="1" lang="en-US" altLang="zh-CN" sz="2000" i="0">
                                    <a:latin typeface="Cambria Math" charset="0"/>
                                  </a:rPr>
                                  <m:t>T</m:t>
                                </m:r>
                              </m:sup>
                            </m:sSup>
                            <m:sSup>
                              <m:sSupPr>
                                <m:ctrlPr>
                                  <a:rPr kumimoji="1" lang="en-US" altLang="zh-CN" sz="2000" i="1">
                                    <a:latin typeface="Cambria Math"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e>
                        </m:d>
                      </m:oMath>
                    </m:oMathPara>
                  </a14:m>
                  <a:endParaRPr kumimoji="1" lang="zh-CN" altLang="en-US" sz="2000" dirty="0"/>
                </a:p>
              </p:txBody>
            </p:sp>
          </mc:Choice>
          <mc:Fallback xmlns="">
            <p:sp>
              <p:nvSpPr>
                <p:cNvPr id="82" name="矩形 81"/>
                <p:cNvSpPr>
                  <a:spLocks noRot="1" noChangeAspect="1" noMove="1" noResize="1" noEditPoints="1" noAdjustHandles="1" noChangeArrowheads="1" noChangeShapeType="1" noTextEdit="1"/>
                </p:cNvSpPr>
                <p:nvPr/>
              </p:nvSpPr>
              <p:spPr>
                <a:xfrm>
                  <a:off x="7514643" y="4671044"/>
                  <a:ext cx="4099392" cy="439736"/>
                </a:xfrm>
                <a:prstGeom prst="rect">
                  <a:avLst/>
                </a:prstGeom>
                <a:blipFill rotWithShape="0">
                  <a:blip r:embed="rId1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554573" y="5524649"/>
                  <a:ext cx="4021357" cy="55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d>
                          <m:dPr>
                            <m:ctrlPr>
                              <a:rPr kumimoji="1" lang="mr-IN" altLang="zh-CN" sz="2000" b="0" i="1" smtClean="0">
                                <a:latin typeface="Cambria Math" charset="0"/>
                                <a:ea typeface="Cambria Math" charset="0"/>
                                <a:cs typeface="Cambria Math" charset="0"/>
                              </a:rPr>
                            </m:ctrlPr>
                          </m:dPr>
                          <m:e>
                            <m:sSup>
                              <m:sSupPr>
                                <m:ctrlPr>
                                  <a:rPr kumimoji="1" lang="en-US" altLang="zh-CN" sz="2000" i="1">
                                    <a:latin typeface="Cambria Math"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sSup>
                              <m:sSupPr>
                                <m:ctrlPr>
                                  <a:rPr kumimoji="1" lang="en-US" altLang="zh-CN" sz="2000" i="1">
                                    <a:latin typeface="Cambria Math" charset="0"/>
                                  </a:rPr>
                                </m:ctrlPr>
                              </m:sSupPr>
                              <m:e>
                                <m:r>
                                  <a:rPr kumimoji="1" lang="en-US" altLang="zh-CN" sz="2000" i="1">
                                    <a:latin typeface="Cambria Math" charset="0"/>
                                  </a:rPr>
                                  <m:t>)</m:t>
                                </m:r>
                              </m:e>
                              <m:sup>
                                <m:r>
                                  <m:rPr>
                                    <m:sty m:val="p"/>
                                  </m:rPr>
                                  <a:rPr kumimoji="1" lang="en-US" altLang="zh-CN" sz="2000" i="0">
                                    <a:latin typeface="Cambria Math" charset="0"/>
                                  </a:rPr>
                                  <m:t>T</m:t>
                                </m:r>
                              </m:sup>
                            </m:sSup>
                            <m:sSup>
                              <m:sSupPr>
                                <m:ctrlPr>
                                  <a:rPr kumimoji="1" lang="en-US" altLang="zh-CN" sz="2000" i="1">
                                    <a:latin typeface="Cambria Math"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e>
                        </m:d>
                      </m:oMath>
                    </m:oMathPara>
                  </a14:m>
                  <a:endParaRPr kumimoji="1" lang="zh-CN" altLang="en-US" sz="2000" dirty="0"/>
                </a:p>
              </p:txBody>
            </p:sp>
          </mc:Choice>
          <mc:Fallback xmlns="">
            <p:sp>
              <p:nvSpPr>
                <p:cNvPr id="83" name="矩形 82"/>
                <p:cNvSpPr>
                  <a:spLocks noRot="1" noChangeAspect="1" noMove="1" noResize="1" noEditPoints="1" noAdjustHandles="1" noChangeArrowheads="1" noChangeShapeType="1" noTextEdit="1"/>
                </p:cNvSpPr>
                <p:nvPr/>
              </p:nvSpPr>
              <p:spPr>
                <a:xfrm>
                  <a:off x="7554573" y="5524649"/>
                  <a:ext cx="4021357" cy="552972"/>
                </a:xfrm>
                <a:prstGeom prst="rect">
                  <a:avLst/>
                </a:prstGeom>
                <a:blipFill rotWithShape="0">
                  <a:blip r:embed="rId13"/>
                  <a:stretch>
                    <a:fillRect/>
                  </a:stretch>
                </a:blipFill>
              </p:spPr>
              <p:txBody>
                <a:bodyPr/>
                <a:lstStyle/>
                <a:p>
                  <a:r>
                    <a:rPr lang="zh-CN" altLang="en-US">
                      <a:noFill/>
                    </a:rPr>
                    <a:t> </a:t>
                  </a:r>
                </a:p>
              </p:txBody>
            </p:sp>
          </mc:Fallback>
        </mc:AlternateContent>
      </p:grpSp>
      <p:grpSp>
        <p:nvGrpSpPr>
          <p:cNvPr id="24" name="组 23"/>
          <p:cNvGrpSpPr/>
          <p:nvPr/>
        </p:nvGrpSpPr>
        <p:grpSpPr>
          <a:xfrm>
            <a:off x="2120079" y="2822953"/>
            <a:ext cx="2598929" cy="4080423"/>
            <a:chOff x="2147788" y="2406762"/>
            <a:chExt cx="2598929" cy="4080423"/>
          </a:xfrm>
        </p:grpSpPr>
        <p:sp>
          <p:nvSpPr>
            <p:cNvPr id="188"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3" name="组 22"/>
            <p:cNvGrpSpPr/>
            <p:nvPr/>
          </p:nvGrpSpPr>
          <p:grpSpPr>
            <a:xfrm>
              <a:off x="2147788" y="2406762"/>
              <a:ext cx="2598929" cy="3522682"/>
              <a:chOff x="2147788" y="2406762"/>
              <a:chExt cx="2598929" cy="3522682"/>
            </a:xfrm>
          </p:grpSpPr>
          <p:grpSp>
            <p:nvGrpSpPr>
              <p:cNvPr id="162" name="群組 161"/>
              <p:cNvGrpSpPr/>
              <p:nvPr/>
            </p:nvGrpSpPr>
            <p:grpSpPr>
              <a:xfrm>
                <a:off x="3002280" y="2557909"/>
                <a:ext cx="576000" cy="576000"/>
                <a:chOff x="6082949" y="3640288"/>
                <a:chExt cx="576000" cy="576000"/>
              </a:xfrm>
            </p:grpSpPr>
            <p:sp>
              <p:nvSpPr>
                <p:cNvPr id="163"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384019" name="方程式" r:id="rId14" imgW="88560" imgH="164880" progId="Equation.3">
                            <p:embed/>
                          </p:oleObj>
                        </mc:Choice>
                        <mc:Fallback>
                          <p:oleObj name="方程式" r:id="rId14" imgW="88560" imgH="164880" progId="Equation.3">
                            <p:embed/>
                            <p:pic>
                              <p:nvPicPr>
                                <p:cNvPr id="0" name=""/>
                                <p:cNvPicPr>
                                  <a:picLocks noChangeAspect="1" noChangeArrowheads="1"/>
                                </p:cNvPicPr>
                                <p:nvPr/>
                              </p:nvPicPr>
                              <p:blipFill>
                                <a:blip r:embed="rId6"/>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69"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 19"/>
              <p:cNvGrpSpPr/>
              <p:nvPr/>
            </p:nvGrpSpPr>
            <p:grpSpPr>
              <a:xfrm>
                <a:off x="2147788" y="2406762"/>
                <a:ext cx="2598929" cy="3522682"/>
                <a:chOff x="2147788" y="2406762"/>
                <a:chExt cx="2598929" cy="3522682"/>
              </a:xfrm>
            </p:grpSpPr>
            <p:grpSp>
              <p:nvGrpSpPr>
                <p:cNvPr id="157" name="群組 156"/>
                <p:cNvGrpSpPr/>
                <p:nvPr/>
              </p:nvGrpSpPr>
              <p:grpSpPr>
                <a:xfrm>
                  <a:off x="2981051" y="3649900"/>
                  <a:ext cx="576000" cy="576000"/>
                  <a:chOff x="6082949" y="3640288"/>
                  <a:chExt cx="576000" cy="576000"/>
                </a:xfrm>
              </p:grpSpPr>
              <p:sp>
                <p:nvSpPr>
                  <p:cNvPr id="158"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384020"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7"/>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65" name="群組 164"/>
                <p:cNvGrpSpPr/>
                <p:nvPr/>
              </p:nvGrpSpPr>
              <p:grpSpPr>
                <a:xfrm>
                  <a:off x="2960571" y="4976241"/>
                  <a:ext cx="576000" cy="576000"/>
                  <a:chOff x="6082949" y="3640288"/>
                  <a:chExt cx="576000" cy="576000"/>
                </a:xfrm>
              </p:grpSpPr>
              <p:sp>
                <p:nvSpPr>
                  <p:cNvPr id="166"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384021"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1"/>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71"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p:cNvSpPr txBox="1"/>
                <p:nvPr/>
              </p:nvSpPr>
              <p:spPr>
                <a:xfrm>
                  <a:off x="2147788" y="253811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179" name="文字方塊 178"/>
                <p:cNvSpPr txBox="1"/>
                <p:nvPr/>
              </p:nvSpPr>
              <p:spPr>
                <a:xfrm>
                  <a:off x="2169554" y="363096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180" name="文字方塊 179"/>
                <p:cNvSpPr txBox="1"/>
                <p:nvPr/>
              </p:nvSpPr>
              <p:spPr>
                <a:xfrm>
                  <a:off x="2169185" y="4980716"/>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11" name="文本框 10"/>
                    <p:cNvSpPr txBox="1"/>
                    <p:nvPr/>
                  </p:nvSpPr>
                  <p:spPr>
                    <a:xfrm>
                      <a:off x="3779151" y="5315248"/>
                      <a:ext cx="763049"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0" i="1" smtClean="0">
                                    <a:latin typeface="Cambria Math" charset="0"/>
                                  </a:rPr>
                                  <m:t>(</m:t>
                                </m:r>
                                <m:sSup>
                                  <m:sSupPr>
                                    <m:ctrlPr>
                                      <a:rPr kumimoji="1" lang="en-US" altLang="zh-CN" sz="2400" b="0" i="1" smtClean="0">
                                        <a:latin typeface="Cambria Math" charset="0"/>
                                      </a:rPr>
                                    </m:ctrlPr>
                                  </m:sSupPr>
                                  <m:e>
                                    <m:r>
                                      <a:rPr kumimoji="1" lang="en-US" altLang="zh-CN" sz="2400" b="1" i="1" smtClean="0">
                                        <a:latin typeface="Cambria Math" charset="0"/>
                                      </a:rPr>
                                      <m:t>𝑾</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e>
                              <m:sup>
                                <m:r>
                                  <a:rPr kumimoji="1" lang="en-US" altLang="zh-CN" sz="2400" b="0" i="1" smtClean="0">
                                    <a:latin typeface="Cambria Math" charset="0"/>
                                  </a:rPr>
                                  <m:t>𝑇</m:t>
                                </m:r>
                              </m:sup>
                            </m:sSup>
                          </m:oMath>
                        </m:oMathPara>
                      </a14:m>
                      <a:endParaRPr kumimoji="1"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779151" y="5315248"/>
                      <a:ext cx="763049" cy="384657"/>
                    </a:xfrm>
                    <a:prstGeom prst="rect">
                      <a:avLst/>
                    </a:prstGeom>
                    <a:blipFill rotWithShape="0">
                      <a:blip r:embed="rId27"/>
                      <a:stretch>
                        <a:fillRect l="-19200" t="-4762" r="-432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844694" y="2406762"/>
                      <a:ext cx="86837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844694" y="2406762"/>
                      <a:ext cx="868379" cy="384657"/>
                    </a:xfrm>
                    <a:prstGeom prst="rect">
                      <a:avLst/>
                    </a:prstGeom>
                    <a:blipFill rotWithShape="0">
                      <a:blip r:embed="rId28"/>
                      <a:stretch>
                        <a:fillRect l="-8451" t="-4762" r="-633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08095" y="3116260"/>
                      <a:ext cx="1461297"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08095" y="3116260"/>
                      <a:ext cx="1461297" cy="384336"/>
                    </a:xfrm>
                    <a:prstGeom prst="rect">
                      <a:avLst/>
                    </a:prstGeom>
                    <a:blipFill rotWithShape="0">
                      <a:blip r:embed="rId29"/>
                      <a:stretch>
                        <a:fillRect l="-2500" t="-98413" r="-7083"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2495089" y="4275594"/>
                      <a:ext cx="146129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495089" y="4275594"/>
                      <a:ext cx="1461297" cy="384657"/>
                    </a:xfrm>
                    <a:prstGeom prst="rect">
                      <a:avLst/>
                    </a:prstGeom>
                    <a:blipFill rotWithShape="0">
                      <a:blip r:embed="rId30"/>
                      <a:stretch>
                        <a:fillRect l="-2500" t="-96825" r="-7083"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2495089" y="5555687"/>
                      <a:ext cx="1461297"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495089" y="5555687"/>
                      <a:ext cx="1461297" cy="373757"/>
                    </a:xfrm>
                    <a:prstGeom prst="rect">
                      <a:avLst/>
                    </a:prstGeom>
                    <a:blipFill rotWithShape="0">
                      <a:blip r:embed="rId31"/>
                      <a:stretch>
                        <a:fillRect l="-2500" t="-98387" r="-7083" b="-145161"/>
                      </a:stretch>
                    </a:blipFill>
                  </p:spPr>
                  <p:txBody>
                    <a:bodyPr/>
                    <a:lstStyle/>
                    <a:p>
                      <a:r>
                        <a:rPr lang="zh-CN" altLang="en-US">
                          <a:noFill/>
                        </a:rPr>
                        <a:t> </a:t>
                      </a:r>
                    </a:p>
                  </p:txBody>
                </p:sp>
              </mc:Fallback>
            </mc:AlternateContent>
          </p:grpSp>
        </p:grpSp>
      </p:grpSp>
      <p:grpSp>
        <p:nvGrpSpPr>
          <p:cNvPr id="22" name="组 21"/>
          <p:cNvGrpSpPr/>
          <p:nvPr/>
        </p:nvGrpSpPr>
        <p:grpSpPr>
          <a:xfrm>
            <a:off x="4675073" y="2792916"/>
            <a:ext cx="1273829" cy="4155420"/>
            <a:chOff x="4702782" y="2376725"/>
            <a:chExt cx="1273829" cy="4155420"/>
          </a:xfrm>
        </p:grpSpPr>
        <p:cxnSp>
          <p:nvCxnSpPr>
            <p:cNvPr id="153" name="直線單箭頭接點 152"/>
            <p:cNvCxnSpPr/>
            <p:nvPr/>
          </p:nvCxnSpPr>
          <p:spPr>
            <a:xfrm flipH="1">
              <a:off x="5362171" y="2848434"/>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stCxn id="81" idx="1"/>
            </p:cNvCxnSpPr>
            <p:nvPr/>
          </p:nvCxnSpPr>
          <p:spPr>
            <a:xfrm flipH="1">
              <a:off x="5293719" y="4345605"/>
              <a:ext cx="568777" cy="11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flipH="1">
              <a:off x="5371195" y="5278247"/>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 17"/>
            <p:cNvGrpSpPr/>
            <p:nvPr/>
          </p:nvGrpSpPr>
          <p:grpSpPr>
            <a:xfrm>
              <a:off x="4702782" y="2376725"/>
              <a:ext cx="1273829" cy="4155420"/>
              <a:chOff x="4702782" y="2376725"/>
              <a:chExt cx="1273829" cy="4155420"/>
            </a:xfrm>
          </p:grpSpPr>
          <mc:AlternateContent xmlns:mc="http://schemas.openxmlformats.org/markup-compatibility/2006" xmlns:a14="http://schemas.microsoft.com/office/drawing/2010/main">
            <mc:Choice Requires="a14">
              <p:sp>
                <p:nvSpPr>
                  <p:cNvPr id="84" name="文本框 83"/>
                  <p:cNvSpPr txBox="1"/>
                  <p:nvPr/>
                </p:nvSpPr>
                <p:spPr>
                  <a:xfrm>
                    <a:off x="4752594" y="2376725"/>
                    <a:ext cx="57502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4752594" y="2376725"/>
                    <a:ext cx="575029" cy="384657"/>
                  </a:xfrm>
                  <a:prstGeom prst="rect">
                    <a:avLst/>
                  </a:prstGeom>
                  <a:blipFill rotWithShape="0">
                    <a:blip r:embed="rId32"/>
                    <a:stretch>
                      <a:fillRect l="-12766" t="-4762" r="-9574" b="-7937"/>
                    </a:stretch>
                  </a:blipFill>
                </p:spPr>
                <p:txBody>
                  <a:bodyPr/>
                  <a:lstStyle/>
                  <a:p>
                    <a:r>
                      <a:rPr lang="zh-CN" altLang="en-US">
                        <a:noFill/>
                      </a:rPr>
                      <a:t> </a:t>
                    </a:r>
                  </a:p>
                </p:txBody>
              </p:sp>
            </mc:Fallback>
          </mc:AlternateContent>
          <p:grpSp>
            <p:nvGrpSpPr>
              <p:cNvPr id="17" name="组 16"/>
              <p:cNvGrpSpPr/>
              <p:nvPr/>
            </p:nvGrpSpPr>
            <p:grpSpPr>
              <a:xfrm>
                <a:off x="4702782" y="2518341"/>
                <a:ext cx="1273829" cy="4013804"/>
                <a:chOff x="4702782" y="2518341"/>
                <a:chExt cx="1273829" cy="4013804"/>
              </a:xfrm>
            </p:grpSpPr>
            <p:grpSp>
              <p:nvGrpSpPr>
                <p:cNvPr id="137" name="群組 136"/>
                <p:cNvGrpSpPr/>
                <p:nvPr/>
              </p:nvGrpSpPr>
              <p:grpSpPr>
                <a:xfrm>
                  <a:off x="4743525" y="2518341"/>
                  <a:ext cx="618646" cy="635224"/>
                  <a:chOff x="6082949" y="3581064"/>
                  <a:chExt cx="618646" cy="635224"/>
                </a:xfrm>
              </p:grpSpPr>
              <p:sp>
                <p:nvSpPr>
                  <p:cNvPr id="13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384022" name="方程式" r:id="rId33" imgW="88560" imgH="164880" progId="Equation.3">
                              <p:embed/>
                            </p:oleObj>
                          </mc:Choice>
                          <mc:Fallback>
                            <p:oleObj name="方程式" r:id="rId33" imgW="88560" imgH="164880" progId="Equation.3">
                              <p:embed/>
                              <p:pic>
                                <p:nvPicPr>
                                  <p:cNvPr id="0" name=""/>
                                  <p:cNvPicPr>
                                    <a:picLocks noChangeAspect="1" noChangeArrowheads="1"/>
                                  </p:cNvPicPr>
                                  <p:nvPr/>
                                </p:nvPicPr>
                                <p:blipFill>
                                  <a:blip r:embed="rId6"/>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36"/>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0" name="群組 139"/>
                <p:cNvGrpSpPr/>
                <p:nvPr/>
              </p:nvGrpSpPr>
              <p:grpSpPr>
                <a:xfrm>
                  <a:off x="4702782" y="3626557"/>
                  <a:ext cx="618646" cy="635224"/>
                  <a:chOff x="6082949" y="3581064"/>
                  <a:chExt cx="618646" cy="635224"/>
                </a:xfrm>
              </p:grpSpPr>
              <p:sp>
                <p:nvSpPr>
                  <p:cNvPr id="141"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42" name="Object 12"/>
                      <p:cNvGraphicFramePr>
                        <a:graphicFrameLocks noChangeAspect="1"/>
                      </p:cNvGraphicFramePr>
                      <p:nvPr>
                        <p:extLst/>
                      </p:nvPr>
                    </p:nvGraphicFramePr>
                    <p:xfrm>
                      <a:off x="6344040" y="3739328"/>
                      <a:ext cx="273050" cy="350838"/>
                    </p:xfrm>
                    <a:graphic>
                      <a:graphicData uri="http://schemas.openxmlformats.org/presentationml/2006/ole">
                        <mc:AlternateContent>
                          <mc:Choice xmlns:v="urn:schemas-microsoft-com:vml" Requires="v">
                            <p:oleObj spid="_x0000_s384023" name="方程式" r:id="rId37" imgW="126720" imgH="164880" progId="Equation.3">
                              <p:embed/>
                            </p:oleObj>
                          </mc:Choice>
                          <mc:Fallback>
                            <p:oleObj name="方程式" r:id="rId37" imgW="126720" imgH="164880" progId="Equation.3">
                              <p:embed/>
                              <p:pic>
                                <p:nvPicPr>
                                  <p:cNvPr id="0" name=""/>
                                  <p:cNvPicPr>
                                    <a:picLocks noChangeAspect="1" noChangeArrowheads="1"/>
                                  </p:cNvPicPr>
                                  <p:nvPr/>
                                </p:nvPicPr>
                                <p:blipFill>
                                  <a:blip r:embed="rId17"/>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38" imgW="126720" imgH="164880" progId="Equation.3">
                              <p:embed/>
                            </p:oleObj>
                          </mc:Choice>
                          <mc:Fallback>
                            <p:oleObj name="方程式" r:id="rId38"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3" name="群組 142"/>
                <p:cNvGrpSpPr/>
                <p:nvPr/>
              </p:nvGrpSpPr>
              <p:grpSpPr>
                <a:xfrm>
                  <a:off x="4750864" y="4990392"/>
                  <a:ext cx="618646" cy="635224"/>
                  <a:chOff x="6082949" y="3581064"/>
                  <a:chExt cx="618646" cy="635224"/>
                </a:xfrm>
              </p:grpSpPr>
              <p:sp>
                <p:nvSpPr>
                  <p:cNvPr id="144" name="流程圖: 抽選 143"/>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384024" name="方程式" r:id="rId39" imgW="126720" imgH="139680" progId="Equation.3">
                              <p:embed/>
                            </p:oleObj>
                          </mc:Choice>
                          <mc:Fallback>
                            <p:oleObj name="方程式" r:id="rId39" imgW="126720" imgH="139680" progId="Equation.3">
                              <p:embed/>
                              <p:pic>
                                <p:nvPicPr>
                                  <p:cNvPr id="0" name=""/>
                                  <p:cNvPicPr>
                                    <a:picLocks noChangeAspect="1" noChangeArrowheads="1"/>
                                  </p:cNvPicPr>
                                  <p:nvPr/>
                                </p:nvPicPr>
                                <p:blipFill>
                                  <a:blip r:embed="rId17"/>
                                  <a:srcRect/>
                                  <a:stretch>
                                    <a:fillRect/>
                                  </a:stretch>
                                </p:blipFill>
                                <p:spPr bwMode="auto">
                                  <a:xfrm>
                                    <a:off x="6344190" y="3728827"/>
                                    <a:ext cx="273050" cy="29686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102154" name="方程式" r:id="rId41" imgW="126720" imgH="139680" progId="Equation.3">
                              <p:embed/>
                            </p:oleObj>
                          </mc:Choice>
                          <mc:Fallback>
                            <p:oleObj name="方程式" r:id="rId41" imgW="126720" imgH="139680" progId="Equation.3">
                              <p:embed/>
                              <p:pic>
                                <p:nvPicPr>
                                  <p:cNvPr id="0" name=""/>
                                  <p:cNvPicPr>
                                    <a:picLocks noChangeAspect="1" noChangeArrowheads="1"/>
                                  </p:cNvPicPr>
                                  <p:nvPr/>
                                </p:nvPicPr>
                                <p:blipFill>
                                  <a:blip r:embed="rId42"/>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46"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7"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88" name="文本框 87"/>
                    <p:cNvSpPr txBox="1"/>
                    <p:nvPr/>
                  </p:nvSpPr>
                  <p:spPr>
                    <a:xfrm>
                      <a:off x="4760572" y="3159551"/>
                      <a:ext cx="1216039"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8" name="文本框 87"/>
                    <p:cNvSpPr txBox="1">
                      <a:spLocks noRot="1" noChangeAspect="1" noMove="1" noResize="1" noEditPoints="1" noAdjustHandles="1" noChangeArrowheads="1" noChangeShapeType="1" noTextEdit="1"/>
                    </p:cNvSpPr>
                    <p:nvPr/>
                  </p:nvSpPr>
                  <p:spPr>
                    <a:xfrm>
                      <a:off x="4760572" y="3159551"/>
                      <a:ext cx="1216039" cy="384336"/>
                    </a:xfrm>
                    <a:prstGeom prst="rect">
                      <a:avLst/>
                    </a:prstGeom>
                    <a:blipFill rotWithShape="0">
                      <a:blip r:embed="rId44"/>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4745464" y="4279157"/>
                      <a:ext cx="121603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745464" y="4279157"/>
                      <a:ext cx="1216039" cy="384657"/>
                    </a:xfrm>
                    <a:prstGeom prst="rect">
                      <a:avLst/>
                    </a:prstGeom>
                    <a:blipFill rotWithShape="0">
                      <a:blip r:embed="rId45"/>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4710875" y="5673698"/>
                      <a:ext cx="1216039"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4710875" y="5673698"/>
                      <a:ext cx="1216039" cy="373757"/>
                    </a:xfrm>
                    <a:prstGeom prst="rect">
                      <a:avLst/>
                    </a:prstGeom>
                    <a:blipFill rotWithShape="0">
                      <a:blip r:embed="rId46"/>
                      <a:stretch>
                        <a:fillRect l="-3015" t="-101639" r="-8040" b="-147541"/>
                      </a:stretch>
                    </a:blipFill>
                  </p:spPr>
                  <p:txBody>
                    <a:bodyPr/>
                    <a:lstStyle/>
                    <a:p>
                      <a:r>
                        <a:rPr lang="zh-CN" altLang="en-US">
                          <a:noFill/>
                        </a:rPr>
                        <a:t> </a:t>
                      </a:r>
                    </a:p>
                  </p:txBody>
                </p:sp>
              </mc:Fallback>
            </mc:AlternateContent>
          </p:grpSp>
        </p:grpSp>
      </p:grpSp>
      <p:grpSp>
        <p:nvGrpSpPr>
          <p:cNvPr id="16" name="组 15"/>
          <p:cNvGrpSpPr/>
          <p:nvPr/>
        </p:nvGrpSpPr>
        <p:grpSpPr>
          <a:xfrm>
            <a:off x="5844533" y="2473875"/>
            <a:ext cx="875477" cy="3755506"/>
            <a:chOff x="5872242" y="2057684"/>
            <a:chExt cx="875477" cy="3755506"/>
          </a:xfrm>
        </p:grpSpPr>
        <p:sp>
          <p:nvSpPr>
            <p:cNvPr id="136" name="矩形 135"/>
            <p:cNvSpPr/>
            <p:nvPr/>
          </p:nvSpPr>
          <p:spPr>
            <a:xfrm>
              <a:off x="5911294" y="2552146"/>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文本框 6"/>
                <p:cNvSpPr txBox="1"/>
                <p:nvPr/>
              </p:nvSpPr>
              <p:spPr>
                <a:xfrm>
                  <a:off x="5921618" y="2553714"/>
                  <a:ext cx="826101" cy="765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21618" y="2553714"/>
                  <a:ext cx="826101" cy="765659"/>
                </a:xfrm>
                <a:prstGeom prst="rect">
                  <a:avLst/>
                </a:prstGeom>
                <a:blipFill rotWithShape="0">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5872242" y="4881539"/>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5872242" y="4881539"/>
                  <a:ext cx="826101" cy="765402"/>
                </a:xfrm>
                <a:prstGeom prst="rect">
                  <a:avLst/>
                </a:prstGeom>
                <a:blipFill rotWithShape="0">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5890205" y="3546713"/>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charset="0"/>
                                    <a:ea typeface="Cambria Math" charset="0"/>
                                    <a:cs typeface="Cambria Math" charset="0"/>
                                  </a:rPr>
                                </m:ctrlPr>
                              </m:sSubPr>
                              <m:e>
                                <m:acc>
                                  <m:accPr>
                                    <m:chr m:val="̂"/>
                                    <m:ctrlPr>
                                      <a:rPr kumimoji="1" lang="en-US" altLang="zh-CN" sz="2400" i="1">
                                        <a:latin typeface="Cambria Math"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5890205" y="3546713"/>
                  <a:ext cx="826101" cy="765402"/>
                </a:xfrm>
                <a:prstGeom prst="rect">
                  <a:avLst/>
                </a:prstGeom>
                <a:blipFill rotWithShape="0">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047762" y="2057684"/>
                  <a:ext cx="500265" cy="403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charset="0"/>
                              </a:rPr>
                            </m:ctrlPr>
                          </m:sSubPr>
                          <m:e>
                            <m:r>
                              <a:rPr kumimoji="1" lang="en-US" altLang="zh-CN" sz="2400" i="1" smtClean="0">
                                <a:latin typeface="Cambria Math" charset="0"/>
                                <a:ea typeface="Cambria Math" charset="0"/>
                                <a:cs typeface="Cambria Math" charset="0"/>
                              </a:rPr>
                              <m:t>𝛻</m:t>
                            </m:r>
                          </m:e>
                          <m:sub>
                            <m:acc>
                              <m:accPr>
                                <m:chr m:val="̂"/>
                                <m:ctrlPr>
                                  <a:rPr kumimoji="1" lang="en-US" altLang="zh-CN" sz="2400" i="1" smtClean="0">
                                    <a:latin typeface="Cambria Math" charset="0"/>
                                    <a:ea typeface="Cambria Math" charset="0"/>
                                    <a:cs typeface="Cambria Math" charset="0"/>
                                  </a:rPr>
                                </m:ctrlPr>
                              </m:accPr>
                              <m:e>
                                <m:r>
                                  <a:rPr kumimoji="1" lang="en-US" altLang="zh-CN" sz="2400" b="1" i="0">
                                    <a:latin typeface="Cambria Math" charset="0"/>
                                  </a:rPr>
                                  <m:t>𝐲</m:t>
                                </m:r>
                              </m:e>
                            </m:acc>
                          </m:sub>
                        </m:sSub>
                        <m:r>
                          <a:rPr kumimoji="1" lang="en-US" altLang="zh-CN" sz="2400" b="0" i="1" smtClean="0">
                            <a:latin typeface="Cambria Math" charset="0"/>
                          </a:rPr>
                          <m:t>𝐽</m:t>
                        </m:r>
                      </m:oMath>
                    </m:oMathPara>
                  </a14:m>
                  <a:endParaRPr kumimoji="1" lang="zh-CN" altLang="en-US"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047762" y="2057684"/>
                  <a:ext cx="500265" cy="403187"/>
                </a:xfrm>
                <a:prstGeom prst="rect">
                  <a:avLst/>
                </a:prstGeom>
                <a:blipFill rotWithShape="0">
                  <a:blip r:embed="rId50"/>
                  <a:stretch>
                    <a:fillRect l="-12195" r="-36585" b="-2121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文字方塊 69"/>
              <p:cNvSpPr txBox="1"/>
              <p:nvPr/>
            </p:nvSpPr>
            <p:spPr>
              <a:xfrm>
                <a:off x="4345851" y="2165593"/>
                <a:ext cx="1690990"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85" name="文字方塊 69"/>
              <p:cNvSpPr txBox="1">
                <a:spLocks noRot="1" noChangeAspect="1" noMove="1" noResize="1" noEditPoints="1" noAdjustHandles="1" noChangeArrowheads="1" noChangeShapeType="1" noTextEdit="1"/>
              </p:cNvSpPr>
              <p:nvPr/>
            </p:nvSpPr>
            <p:spPr>
              <a:xfrm>
                <a:off x="4345851" y="2165593"/>
                <a:ext cx="1690990" cy="461665"/>
              </a:xfrm>
              <a:prstGeom prst="rect">
                <a:avLst/>
              </a:prstGeom>
              <a:blipFill rotWithShape="0">
                <a:blip r:embed="rId51"/>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78"/>
              <p:cNvSpPr txBox="1"/>
              <p:nvPr/>
            </p:nvSpPr>
            <p:spPr>
              <a:xfrm>
                <a:off x="2610871" y="2203363"/>
                <a:ext cx="1526378"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90" name="文字方塊 78"/>
              <p:cNvSpPr txBox="1">
                <a:spLocks noRot="1" noChangeAspect="1" noMove="1" noResize="1" noEditPoints="1" noAdjustHandles="1" noChangeArrowheads="1" noChangeShapeType="1" noTextEdit="1"/>
              </p:cNvSpPr>
              <p:nvPr/>
            </p:nvSpPr>
            <p:spPr>
              <a:xfrm>
                <a:off x="2610871" y="2203363"/>
                <a:ext cx="1526378" cy="461665"/>
              </a:xfrm>
              <a:prstGeom prst="rect">
                <a:avLst/>
              </a:prstGeom>
              <a:blipFill rotWithShape="0">
                <a:blip r:embed="rId52"/>
                <a:stretch>
                  <a:fillRect l="-5179" t="-10526" r="-1992"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9419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梯度消失</a:t>
            </a:r>
            <a:r>
              <a:rPr kumimoji="1" lang="zh-CN" altLang="en-US" dirty="0"/>
              <a:t> </a:t>
            </a:r>
            <a:r>
              <a:rPr kumimoji="1" lang="en-US" altLang="zh-CN" dirty="0" smtClean="0"/>
              <a:t>&amp;</a:t>
            </a:r>
            <a:r>
              <a:rPr kumimoji="1" lang="zh-CN" altLang="en-US" dirty="0" smtClean="0"/>
              <a:t> 梯度爆炸</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30026" y="1038035"/>
                <a:ext cx="5569473"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a:latin typeface="Cambria Math" charset="0"/>
                            </a:rPr>
                          </m:ctrlPr>
                        </m:sSupPr>
                        <m:e>
                          <m:r>
                            <a:rPr lang="en-US" altLang="zh-CN" sz="2800" b="1" dirty="0">
                              <a:latin typeface="Cambria Math" charset="0"/>
                              <a:ea typeface="Cambria Math" charset="0"/>
                              <a:cs typeface="Cambria Math" charset="0"/>
                            </a:rPr>
                            <m:t>𝛅</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lang="en-US" altLang="zh-CN" sz="2800" i="1" dirty="0">
                          <a:latin typeface="Cambria Math" charset="0"/>
                        </a:rPr>
                        <m:t>=</m:t>
                      </m:r>
                      <m:sSup>
                        <m:sSupPr>
                          <m:ctrlPr>
                            <a:rPr kumimoji="1" lang="en-US" altLang="zh-CN" sz="2800" i="1">
                              <a:latin typeface="Cambria Math"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charset="0"/>
                              <a:ea typeface="Cambria Math" charset="0"/>
                              <a:cs typeface="Cambria Math" charset="0"/>
                            </a:rPr>
                          </m:ctrlPr>
                        </m:dPr>
                        <m:e>
                          <m:sSup>
                            <m:sSupPr>
                              <m:ctrlPr>
                                <a:rPr kumimoji="1" lang="en-US" altLang="zh-CN" sz="2800" i="1">
                                  <a:latin typeface="Cambria Math"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charset="0"/>
                                </a:rPr>
                              </m:ctrlPr>
                            </m:sSupPr>
                            <m:e>
                              <m:r>
                                <a:rPr kumimoji="1" lang="en-US" altLang="zh-CN" sz="2800" i="1">
                                  <a:latin typeface="Cambria Math" charset="0"/>
                                </a:rPr>
                                <m:t>)</m:t>
                              </m:r>
                            </m:e>
                            <m:sup>
                              <m:r>
                                <m:rPr>
                                  <m:sty m:val="p"/>
                                </m:rPr>
                                <a:rPr kumimoji="1" lang="en-US" altLang="zh-CN" sz="2800">
                                  <a:latin typeface="Cambria Math" charset="0"/>
                                </a:rPr>
                                <m:t>T</m:t>
                              </m:r>
                            </m:sup>
                          </m:sSup>
                          <m:sSup>
                            <m:sSupPr>
                              <m:ctrlPr>
                                <a:rPr kumimoji="1" lang="en-US" altLang="zh-CN" sz="2800" i="1" smtClean="0">
                                  <a:solidFill>
                                    <a:srgbClr val="C00000"/>
                                  </a:solidFill>
                                  <a:latin typeface="Cambria Math" charset="0"/>
                                </a:rPr>
                              </m:ctrlPr>
                            </m:sSupPr>
                            <m:e>
                              <m:r>
                                <a:rPr lang="en-US" altLang="zh-CN" sz="2800" b="1" dirty="0">
                                  <a:solidFill>
                                    <a:srgbClr val="C00000"/>
                                  </a:solidFill>
                                  <a:latin typeface="Cambria Math" charset="0"/>
                                  <a:ea typeface="Cambria Math" charset="0"/>
                                  <a:cs typeface="Cambria Math" charset="0"/>
                                </a:rPr>
                                <m:t>𝛅</m:t>
                              </m:r>
                            </m:e>
                            <m:sup>
                              <m:r>
                                <a:rPr kumimoji="1" lang="en-US" altLang="zh-CN" sz="2800" i="1">
                                  <a:solidFill>
                                    <a:srgbClr val="C00000"/>
                                  </a:solidFill>
                                  <a:latin typeface="Cambria Math" charset="0"/>
                                </a:rPr>
                                <m:t>(</m:t>
                              </m:r>
                              <m:r>
                                <a:rPr kumimoji="1" lang="en-US" altLang="zh-CN" sz="2800" i="1">
                                  <a:solidFill>
                                    <a:srgbClr val="C00000"/>
                                  </a:solidFill>
                                  <a:latin typeface="Cambria Math" charset="0"/>
                                </a:rPr>
                                <m:t>𝑙</m:t>
                              </m:r>
                              <m:r>
                                <a:rPr kumimoji="1" lang="en-US" altLang="zh-CN" sz="2800" i="1">
                                  <a:solidFill>
                                    <a:srgbClr val="C00000"/>
                                  </a:solidFill>
                                  <a:latin typeface="Cambria Math" charset="0"/>
                                </a:rPr>
                                <m:t>+1)</m:t>
                              </m:r>
                            </m:sup>
                          </m:sSup>
                        </m:e>
                      </m:d>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30026" y="1038035"/>
                <a:ext cx="5569473" cy="73718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5959" y="2090230"/>
                <a:ext cx="8257966"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sSup>
                        <m:sSupPr>
                          <m:ctrlPr>
                            <a:rPr kumimoji="1" lang="en-US" altLang="zh-CN" sz="2800" i="1">
                              <a:latin typeface="Cambria Math"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charset="0"/>
                              <a:ea typeface="Cambria Math" charset="0"/>
                              <a:cs typeface="Cambria Math" charset="0"/>
                            </a:rPr>
                          </m:ctrlPr>
                        </m:dPr>
                        <m:e>
                          <m:sSup>
                            <m:sSupPr>
                              <m:ctrlPr>
                                <a:rPr kumimoji="1" lang="en-US" altLang="zh-CN" sz="2800" i="1">
                                  <a:latin typeface="Cambria Math"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charset="0"/>
                                </a:rPr>
                              </m:ctrlPr>
                            </m:sSupPr>
                            <m:e>
                              <m:r>
                                <a:rPr kumimoji="1" lang="en-US" altLang="zh-CN" sz="2800" i="1">
                                  <a:latin typeface="Cambria Math" charset="0"/>
                                </a:rPr>
                                <m:t>)</m:t>
                              </m:r>
                            </m:e>
                            <m:sup>
                              <m:r>
                                <m:rPr>
                                  <m:sty m:val="p"/>
                                </m:rPr>
                                <a:rPr kumimoji="1" lang="en-US" altLang="zh-CN" sz="2800">
                                  <a:latin typeface="Cambria Math" charset="0"/>
                                </a:rPr>
                                <m:t>T</m:t>
                              </m:r>
                            </m:sup>
                          </m:sSup>
                          <m:d>
                            <m:dPr>
                              <m:ctrlPr>
                                <a:rPr kumimoji="1" lang="is-IS" altLang="zh-CN" sz="2800" i="1" smtClean="0">
                                  <a:latin typeface="Cambria Math" charset="0"/>
                                </a:rPr>
                              </m:ctrlPr>
                            </m:dPr>
                            <m:e>
                              <m:sSup>
                                <m:sSupPr>
                                  <m:ctrlPr>
                                    <a:rPr kumimoji="1" lang="en-US" altLang="zh-CN" sz="2400" i="1" smtClean="0">
                                      <a:solidFill>
                                        <a:srgbClr val="C00000"/>
                                      </a:solidFill>
                                      <a:latin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rPr>
                                    <m:t>′</m:t>
                                  </m:r>
                                </m:sup>
                              </m:sSup>
                              <m:r>
                                <a:rPr kumimoji="1" lang="en-US" altLang="zh-CN" sz="2400" i="1">
                                  <a:solidFill>
                                    <a:srgbClr val="C00000"/>
                                  </a:solidFill>
                                  <a:latin typeface="Cambria Math" charset="0"/>
                                </a:rPr>
                                <m:t>(</m:t>
                              </m:r>
                              <m:sSup>
                                <m:sSupPr>
                                  <m:ctrlPr>
                                    <a:rPr kumimoji="1" lang="en-US" altLang="zh-CN" sz="2400" i="1">
                                      <a:solidFill>
                                        <a:srgbClr val="C00000"/>
                                      </a:solidFill>
                                      <a:latin typeface="Cambria Math" charset="0"/>
                                    </a:rPr>
                                  </m:ctrlPr>
                                </m:sSupPr>
                                <m:e>
                                  <m:r>
                                    <a:rPr kumimoji="1" lang="en-US" altLang="zh-CN" sz="2400" b="1" i="1">
                                      <a:solidFill>
                                        <a:srgbClr val="C00000"/>
                                      </a:solidFill>
                                      <a:latin typeface="Cambria Math" charset="0"/>
                                    </a:rPr>
                                    <m:t>𝒛</m:t>
                                  </m:r>
                                </m:e>
                                <m:sup>
                                  <m:r>
                                    <a:rPr kumimoji="1" lang="en-US" altLang="zh-CN" sz="2400" i="1">
                                      <a:solidFill>
                                        <a:srgbClr val="C00000"/>
                                      </a:solidFill>
                                      <a:latin typeface="Cambria Math" charset="0"/>
                                    </a:rPr>
                                    <m:t>(</m:t>
                                  </m:r>
                                  <m:r>
                                    <a:rPr kumimoji="1" lang="en-US" altLang="zh-CN" sz="2400" i="1" smtClean="0">
                                      <a:solidFill>
                                        <a:srgbClr val="C00000"/>
                                      </a:solidFill>
                                      <a:latin typeface="Cambria Math" charset="0"/>
                                    </a:rPr>
                                    <m:t>𝑙</m:t>
                                  </m:r>
                                  <m:r>
                                    <a:rPr kumimoji="1" lang="en-US" altLang="zh-CN" sz="2400" i="1" smtClean="0">
                                      <a:solidFill>
                                        <a:srgbClr val="C00000"/>
                                      </a:solidFill>
                                      <a:latin typeface="Cambria Math" charset="0"/>
                                    </a:rPr>
                                    <m:t>+1)</m:t>
                                  </m:r>
                                </m:sup>
                              </m:sSup>
                              <m:r>
                                <a:rPr kumimoji="1" lang="en-US" altLang="zh-CN" sz="2400" i="1">
                                  <a:solidFill>
                                    <a:srgbClr val="C00000"/>
                                  </a:solidFill>
                                  <a:latin typeface="Cambria Math" charset="0"/>
                                </a:rPr>
                                <m:t>)</m:t>
                              </m:r>
                              <m:r>
                                <a:rPr kumimoji="1" lang="en-US" altLang="zh-CN" sz="2400" i="1">
                                  <a:solidFill>
                                    <a:srgbClr val="C00000"/>
                                  </a:solidFill>
                                  <a:latin typeface="Cambria Math" charset="0"/>
                                  <a:ea typeface="Cambria Math" charset="0"/>
                                  <a:cs typeface="Cambria Math" charset="0"/>
                                </a:rPr>
                                <m:t>⨀</m:t>
                              </m:r>
                              <m:d>
                                <m:dPr>
                                  <m:ctrlPr>
                                    <a:rPr kumimoji="1" lang="is-IS" altLang="zh-CN" sz="2400" i="1" smtClean="0">
                                      <a:solidFill>
                                        <a:srgbClr val="C00000"/>
                                      </a:solidFill>
                                      <a:latin typeface="Cambria Math" charset="0"/>
                                      <a:ea typeface="Cambria Math" charset="0"/>
                                      <a:cs typeface="Cambria Math" charset="0"/>
                                    </a:rPr>
                                  </m:ctrlPr>
                                </m:dPr>
                                <m:e>
                                  <m:sSup>
                                    <m:sSupPr>
                                      <m:ctrlPr>
                                        <a:rPr kumimoji="1" lang="is-IS" altLang="zh-CN" sz="2400" i="1">
                                          <a:solidFill>
                                            <a:srgbClr val="C00000"/>
                                          </a:solidFill>
                                          <a:latin typeface="Cambria Math" charset="0"/>
                                          <a:ea typeface="Cambria Math" charset="0"/>
                                          <a:cs typeface="Cambria Math" charset="0"/>
                                        </a:rPr>
                                      </m:ctrlPr>
                                    </m:sSupPr>
                                    <m:e>
                                      <m:d>
                                        <m:dPr>
                                          <m:ctrlPr>
                                            <a:rPr kumimoji="1" lang="is-IS" altLang="zh-CN" sz="2400" i="1">
                                              <a:solidFill>
                                                <a:srgbClr val="C00000"/>
                                              </a:solidFill>
                                              <a:latin typeface="Cambria Math" charset="0"/>
                                              <a:ea typeface="Cambria Math" charset="0"/>
                                              <a:cs typeface="Cambria Math" charset="0"/>
                                            </a:rPr>
                                          </m:ctrlPr>
                                        </m:dPr>
                                        <m:e>
                                          <m:sSup>
                                            <m:sSupPr>
                                              <m:ctrlPr>
                                                <a:rPr kumimoji="1" lang="en-US" altLang="zh-CN" sz="2400" i="1">
                                                  <a:solidFill>
                                                    <a:srgbClr val="C00000"/>
                                                  </a:solidFill>
                                                  <a:latin typeface="Cambria Math" charset="0"/>
                                                </a:rPr>
                                              </m:ctrlPr>
                                            </m:sSupPr>
                                            <m:e>
                                              <m:r>
                                                <a:rPr kumimoji="1" lang="en-US" altLang="zh-CN" sz="2400" b="1">
                                                  <a:solidFill>
                                                    <a:srgbClr val="C00000"/>
                                                  </a:solidFill>
                                                  <a:latin typeface="Cambria Math" charset="0"/>
                                                </a:rPr>
                                                <m:t>𝐖</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e>
                                      </m:d>
                                    </m:e>
                                    <m:sup>
                                      <m:r>
                                        <m:rPr>
                                          <m:sty m:val="p"/>
                                        </m:rPr>
                                        <a:rPr kumimoji="1" lang="en-US" altLang="zh-CN" sz="2400">
                                          <a:solidFill>
                                            <a:srgbClr val="C00000"/>
                                          </a:solidFill>
                                          <a:latin typeface="Cambria Math" charset="0"/>
                                          <a:ea typeface="Cambria Math" charset="0"/>
                                          <a:cs typeface="Cambria Math" charset="0"/>
                                        </a:rPr>
                                        <m:t>T</m:t>
                                      </m:r>
                                    </m:sup>
                                  </m:sSup>
                                  <m:sSup>
                                    <m:sSupPr>
                                      <m:ctrlPr>
                                        <a:rPr kumimoji="1" lang="en-US" altLang="zh-CN" sz="2400" i="1">
                                          <a:solidFill>
                                            <a:srgbClr val="C00000"/>
                                          </a:solidFill>
                                          <a:latin typeface="Cambria Math" charset="0"/>
                                        </a:rPr>
                                      </m:ctrlPr>
                                    </m:sSupPr>
                                    <m:e>
                                      <m:r>
                                        <a:rPr lang="en-US" altLang="zh-CN" sz="2400" b="1" dirty="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e>
                              </m:d>
                            </m:e>
                          </m:d>
                        </m:e>
                      </m:d>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735959" y="2090230"/>
                <a:ext cx="8257966"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46126" y="3823282"/>
                <a:ext cx="864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r>
                        <a:rPr lang="en-US" altLang="zh-CN" sz="2800" b="0" i="1" dirty="0" smtClean="0">
                          <a:latin typeface="Cambria Math" charset="0"/>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46126" y="3823282"/>
                <a:ext cx="864852"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Gradient Exploding"/>
          <p:cNvSpPr txBox="1"/>
          <p:nvPr/>
        </p:nvSpPr>
        <p:spPr>
          <a:xfrm>
            <a:off x="1510577" y="5712165"/>
            <a:ext cx="1629931" cy="5436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200">
                <a:solidFill>
                  <a:srgbClr val="000000"/>
                </a:solidFill>
              </a:defRPr>
            </a:lvl1pPr>
          </a:lstStyle>
          <a:p>
            <a:r>
              <a:rPr lang="ja-JP" altLang="en-US" sz="2933" dirty="0">
                <a:latin typeface="Microsoft YaHei" charset="-122"/>
                <a:ea typeface="Microsoft YaHei" charset="-122"/>
                <a:cs typeface="Microsoft YaHei" charset="-122"/>
              </a:rPr>
              <a:t>梯度爆炸</a:t>
            </a:r>
            <a:endParaRPr sz="2933" dirty="0">
              <a:latin typeface="Microsoft YaHei" charset="-122"/>
              <a:ea typeface="Microsoft YaHei" charset="-122"/>
              <a:cs typeface="Microsoft YaHei" charset="-122"/>
            </a:endParaRPr>
          </a:p>
        </p:txBody>
      </p:sp>
      <p:sp>
        <p:nvSpPr>
          <p:cNvPr id="10" name="Gradient Vanishing"/>
          <p:cNvSpPr txBox="1"/>
          <p:nvPr/>
        </p:nvSpPr>
        <p:spPr>
          <a:xfrm>
            <a:off x="5706834" y="5712165"/>
            <a:ext cx="1629931" cy="5436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200">
                <a:solidFill>
                  <a:srgbClr val="000000"/>
                </a:solidFill>
              </a:defRPr>
            </a:lvl1pPr>
          </a:lstStyle>
          <a:p>
            <a:r>
              <a:rPr lang="ja-JP" altLang="en-US" sz="2933" dirty="0">
                <a:latin typeface="Microsoft YaHei" charset="-122"/>
                <a:ea typeface="Microsoft YaHei" charset="-122"/>
                <a:cs typeface="Microsoft YaHei" charset="-122"/>
              </a:rPr>
              <a:t>梯度消失</a:t>
            </a:r>
            <a:endParaRPr sz="2933"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 name="Equation"/>
              <p:cNvSpPr txBox="1"/>
              <p:nvPr/>
            </p:nvSpPr>
            <p:spPr>
              <a:xfrm>
                <a:off x="1510577" y="6406658"/>
                <a:ext cx="2768386" cy="45134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sz="2933" i="1">
                              <a:solidFill>
                                <a:srgbClr val="000000"/>
                              </a:solidFill>
                              <a:latin typeface="Cambria Math" charset="0"/>
                            </a:rPr>
                          </m:ctrlPr>
                        </m:sSupPr>
                        <m:e>
                          <m:r>
                            <a:rPr sz="2933" i="1">
                              <a:solidFill>
                                <a:srgbClr val="000000"/>
                              </a:solidFill>
                              <a:latin typeface="Cambria Math" panose="02040503050406030204" pitchFamily="18" charset="0"/>
                            </a:rPr>
                            <m:t>1.5</m:t>
                          </m:r>
                        </m:e>
                        <m:sup>
                          <m:r>
                            <a:rPr sz="2933" i="1">
                              <a:solidFill>
                                <a:srgbClr val="000000"/>
                              </a:solidFill>
                              <a:latin typeface="Cambria Math" panose="02040503050406030204" pitchFamily="18" charset="0"/>
                            </a:rPr>
                            <m:t>100</m:t>
                          </m:r>
                        </m:sup>
                      </m:sSup>
                      <m:r>
                        <a:rPr sz="2933" i="1">
                          <a:solidFill>
                            <a:srgbClr val="000000"/>
                          </a:solidFill>
                          <a:latin typeface="Cambria Math" panose="02040503050406030204" pitchFamily="18" charset="0"/>
                        </a:rPr>
                        <m:t>≈4×</m:t>
                      </m:r>
                      <m:sSup>
                        <m:sSupPr>
                          <m:ctrlPr>
                            <a:rPr sz="2933" i="1">
                              <a:solidFill>
                                <a:srgbClr val="000000"/>
                              </a:solidFill>
                              <a:latin typeface="Cambria Math" charset="0"/>
                            </a:rPr>
                          </m:ctrlPr>
                        </m:sSupPr>
                        <m:e>
                          <m:r>
                            <a:rPr sz="2933" i="1">
                              <a:solidFill>
                                <a:srgbClr val="000000"/>
                              </a:solidFill>
                              <a:latin typeface="Cambria Math" panose="02040503050406030204" pitchFamily="18" charset="0"/>
                            </a:rPr>
                            <m:t>10</m:t>
                          </m:r>
                        </m:e>
                        <m:sup>
                          <m:r>
                            <a:rPr sz="2933" i="1">
                              <a:solidFill>
                                <a:srgbClr val="000000"/>
                              </a:solidFill>
                              <a:latin typeface="Cambria Math" panose="02040503050406030204" pitchFamily="18" charset="0"/>
                            </a:rPr>
                            <m:t>17</m:t>
                          </m:r>
                        </m:sup>
                      </m:sSup>
                    </m:oMath>
                  </m:oMathPara>
                </a14:m>
                <a:endParaRPr sz="2933" dirty="0"/>
              </a:p>
            </p:txBody>
          </p:sp>
        </mc:Choice>
        <mc:Fallback xmlns="">
          <p:sp>
            <p:nvSpPr>
              <p:cNvPr id="11" name="Equation"/>
              <p:cNvSpPr txBox="1">
                <a:spLocks noRot="1" noChangeAspect="1" noMove="1" noResize="1" noEditPoints="1" noAdjustHandles="1" noChangeArrowheads="1" noChangeShapeType="1" noTextEdit="1"/>
              </p:cNvSpPr>
              <p:nvPr/>
            </p:nvSpPr>
            <p:spPr>
              <a:xfrm>
                <a:off x="1510577" y="6406658"/>
                <a:ext cx="2768386" cy="451342"/>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5706834" y="6400349"/>
                <a:ext cx="2976777" cy="45134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sz="2933" i="1">
                              <a:solidFill>
                                <a:srgbClr val="000000"/>
                              </a:solidFill>
                              <a:latin typeface="Cambria Math" charset="0"/>
                            </a:rPr>
                          </m:ctrlPr>
                        </m:sSupPr>
                        <m:e>
                          <m:r>
                            <a:rPr sz="2933" i="1">
                              <a:solidFill>
                                <a:srgbClr val="000000"/>
                              </a:solidFill>
                              <a:latin typeface="Cambria Math" panose="02040503050406030204" pitchFamily="18" charset="0"/>
                            </a:rPr>
                            <m:t>0.8</m:t>
                          </m:r>
                        </m:e>
                        <m:sup>
                          <m:r>
                            <a:rPr sz="2933" i="1">
                              <a:solidFill>
                                <a:srgbClr val="000000"/>
                              </a:solidFill>
                              <a:latin typeface="Cambria Math" panose="02040503050406030204" pitchFamily="18" charset="0"/>
                            </a:rPr>
                            <m:t>100</m:t>
                          </m:r>
                        </m:sup>
                      </m:sSup>
                      <m:r>
                        <a:rPr sz="2933" i="1">
                          <a:solidFill>
                            <a:srgbClr val="000000"/>
                          </a:solidFill>
                          <a:latin typeface="Cambria Math" panose="02040503050406030204" pitchFamily="18" charset="0"/>
                        </a:rPr>
                        <m:t>≈2×</m:t>
                      </m:r>
                      <m:sSup>
                        <m:sSupPr>
                          <m:ctrlPr>
                            <a:rPr sz="2933" i="1">
                              <a:solidFill>
                                <a:srgbClr val="000000"/>
                              </a:solidFill>
                              <a:latin typeface="Cambria Math" charset="0"/>
                            </a:rPr>
                          </m:ctrlPr>
                        </m:sSupPr>
                        <m:e>
                          <m:r>
                            <a:rPr sz="2933" i="1">
                              <a:solidFill>
                                <a:srgbClr val="000000"/>
                              </a:solidFill>
                              <a:latin typeface="Cambria Math" panose="02040503050406030204" pitchFamily="18" charset="0"/>
                            </a:rPr>
                            <m:t>10</m:t>
                          </m:r>
                        </m:e>
                        <m:sup>
                          <m:r>
                            <a:rPr sz="2933" i="1">
                              <a:solidFill>
                                <a:srgbClr val="000000"/>
                              </a:solidFill>
                              <a:latin typeface="Cambria Math" panose="02040503050406030204" pitchFamily="18" charset="0"/>
                            </a:rPr>
                            <m:t>−10</m:t>
                          </m:r>
                        </m:sup>
                      </m:sSup>
                    </m:oMath>
                  </m:oMathPara>
                </a14:m>
                <a:endParaRPr sz="2933" dirty="0"/>
              </a:p>
            </p:txBody>
          </p:sp>
        </mc:Choice>
        <mc:Fallback xmlns="">
          <p:sp>
            <p:nvSpPr>
              <p:cNvPr id="12" name="Equation"/>
              <p:cNvSpPr txBox="1">
                <a:spLocks noRot="1" noChangeAspect="1" noMove="1" noResize="1" noEditPoints="1" noAdjustHandles="1" noChangeArrowheads="1" noChangeShapeType="1" noTextEdit="1"/>
              </p:cNvSpPr>
              <p:nvPr/>
            </p:nvSpPr>
            <p:spPr>
              <a:xfrm>
                <a:off x="5706834" y="6400349"/>
                <a:ext cx="2976777" cy="451342"/>
              </a:xfrm>
              <a:prstGeom prst="rect">
                <a:avLst/>
              </a:prstGeom>
              <a:blipFill rotWithShape="0">
                <a:blip r:embed="rId8"/>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5959" y="2904087"/>
                <a:ext cx="11682685"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sSup>
                        <m:sSupPr>
                          <m:ctrlPr>
                            <a:rPr kumimoji="1" lang="en-US" altLang="zh-CN" sz="2800" i="1">
                              <a:latin typeface="Cambria Math"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charset="0"/>
                              <a:ea typeface="Cambria Math" charset="0"/>
                              <a:cs typeface="Cambria Math" charset="0"/>
                            </a:rPr>
                          </m:ctrlPr>
                        </m:dPr>
                        <m:e>
                          <m:sSup>
                            <m:sSupPr>
                              <m:ctrlPr>
                                <a:rPr kumimoji="1" lang="en-US" altLang="zh-CN" sz="2800" i="1">
                                  <a:latin typeface="Cambria Math"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charset="0"/>
                                </a:rPr>
                              </m:ctrlPr>
                            </m:sSupPr>
                            <m:e>
                              <m:r>
                                <a:rPr kumimoji="1" lang="en-US" altLang="zh-CN" sz="2800" i="1">
                                  <a:latin typeface="Cambria Math" charset="0"/>
                                </a:rPr>
                                <m:t>)</m:t>
                              </m:r>
                            </m:e>
                            <m:sup>
                              <m:r>
                                <m:rPr>
                                  <m:sty m:val="p"/>
                                </m:rPr>
                                <a:rPr kumimoji="1" lang="en-US" altLang="zh-CN" sz="2800">
                                  <a:latin typeface="Cambria Math" charset="0"/>
                                </a:rPr>
                                <m:t>T</m:t>
                              </m:r>
                            </m:sup>
                          </m:sSup>
                          <m:d>
                            <m:dPr>
                              <m:ctrlPr>
                                <a:rPr kumimoji="1" lang="is-IS" altLang="zh-CN" sz="2800" i="1" smtClean="0">
                                  <a:latin typeface="Cambria Math" charset="0"/>
                                </a:rPr>
                              </m:ctrlPr>
                            </m:dPr>
                            <m:e>
                              <m:sSup>
                                <m:sSupPr>
                                  <m:ctrlPr>
                                    <a:rPr kumimoji="1" lang="en-US" altLang="zh-CN" sz="2400" i="1" smtClean="0">
                                      <a:solidFill>
                                        <a:schemeClr val="tx1"/>
                                      </a:solidFill>
                                      <a:latin typeface="Cambria Math" charset="0"/>
                                    </a:rPr>
                                  </m:ctrlPr>
                                </m:sSupPr>
                                <m:e>
                                  <m:r>
                                    <a:rPr kumimoji="1" lang="en-US" altLang="zh-CN" sz="2400" i="1">
                                      <a:solidFill>
                                        <a:schemeClr val="tx1"/>
                                      </a:solidFill>
                                      <a:latin typeface="Cambria Math" charset="0"/>
                                      <a:ea typeface="Cambria Math" charset="0"/>
                                      <a:cs typeface="Cambria Math" charset="0"/>
                                    </a:rPr>
                                    <m:t>𝜎</m:t>
                                  </m:r>
                                </m:e>
                                <m:sup>
                                  <m:r>
                                    <a:rPr kumimoji="1" lang="en-US" altLang="zh-CN" sz="2400" i="1">
                                      <a:solidFill>
                                        <a:schemeClr val="tx1"/>
                                      </a:solidFill>
                                      <a:latin typeface="Cambria Math" charset="0"/>
                                    </a:rPr>
                                    <m:t>′</m:t>
                                  </m:r>
                                </m:sup>
                              </m:sSup>
                              <m:r>
                                <a:rPr kumimoji="1" lang="en-US" altLang="zh-CN" sz="2400" i="1">
                                  <a:solidFill>
                                    <a:schemeClr val="tx1"/>
                                  </a:solidFill>
                                  <a:latin typeface="Cambria Math" charset="0"/>
                                </a:rPr>
                                <m:t>(</m:t>
                              </m:r>
                              <m:sSup>
                                <m:sSupPr>
                                  <m:ctrlPr>
                                    <a:rPr kumimoji="1" lang="en-US" altLang="zh-CN" sz="2400" i="1">
                                      <a:solidFill>
                                        <a:schemeClr val="tx1"/>
                                      </a:solidFill>
                                      <a:latin typeface="Cambria Math" charset="0"/>
                                    </a:rPr>
                                  </m:ctrlPr>
                                </m:sSupPr>
                                <m:e>
                                  <m:r>
                                    <a:rPr kumimoji="1" lang="en-US" altLang="zh-CN" sz="2400" b="1" i="1">
                                      <a:solidFill>
                                        <a:schemeClr val="tx1"/>
                                      </a:solidFill>
                                      <a:latin typeface="Cambria Math" charset="0"/>
                                    </a:rPr>
                                    <m:t>𝒛</m:t>
                                  </m:r>
                                </m:e>
                                <m:sup>
                                  <m:r>
                                    <a:rPr kumimoji="1" lang="en-US" altLang="zh-CN" sz="2400" i="1">
                                      <a:solidFill>
                                        <a:schemeClr val="tx1"/>
                                      </a:solidFill>
                                      <a:latin typeface="Cambria Math" charset="0"/>
                                    </a:rPr>
                                    <m:t>(</m:t>
                                  </m:r>
                                  <m:r>
                                    <a:rPr kumimoji="1" lang="en-US" altLang="zh-CN" sz="2400" i="1" smtClean="0">
                                      <a:solidFill>
                                        <a:schemeClr val="tx1"/>
                                      </a:solidFill>
                                      <a:latin typeface="Cambria Math" charset="0"/>
                                    </a:rPr>
                                    <m:t>𝑙</m:t>
                                  </m:r>
                                  <m:r>
                                    <a:rPr kumimoji="1" lang="en-US" altLang="zh-CN" sz="2400" i="1" smtClean="0">
                                      <a:solidFill>
                                        <a:schemeClr val="tx1"/>
                                      </a:solidFill>
                                      <a:latin typeface="Cambria Math" charset="0"/>
                                    </a:rPr>
                                    <m:t>+1)</m:t>
                                  </m:r>
                                </m:sup>
                              </m:sSup>
                              <m:r>
                                <a:rPr kumimoji="1" lang="en-US" altLang="zh-CN" sz="2400" i="1">
                                  <a:solidFill>
                                    <a:schemeClr val="tx1"/>
                                  </a:solidFill>
                                  <a:latin typeface="Cambria Math" charset="0"/>
                                </a:rPr>
                                <m:t>)</m:t>
                              </m:r>
                              <m:r>
                                <a:rPr kumimoji="1" lang="en-US" altLang="zh-CN" sz="2400" i="1">
                                  <a:solidFill>
                                    <a:schemeClr val="tx1"/>
                                  </a:solidFill>
                                  <a:latin typeface="Cambria Math" charset="0"/>
                                  <a:ea typeface="Cambria Math" charset="0"/>
                                  <a:cs typeface="Cambria Math" charset="0"/>
                                </a:rPr>
                                <m:t>⨀</m:t>
                              </m:r>
                              <m:d>
                                <m:dPr>
                                  <m:ctrlPr>
                                    <a:rPr kumimoji="1" lang="is-IS" altLang="zh-CN" sz="2400" i="1" smtClean="0">
                                      <a:solidFill>
                                        <a:schemeClr val="tx1"/>
                                      </a:solidFill>
                                      <a:latin typeface="Cambria Math" charset="0"/>
                                      <a:ea typeface="Cambria Math" charset="0"/>
                                      <a:cs typeface="Cambria Math" charset="0"/>
                                    </a:rPr>
                                  </m:ctrlPr>
                                </m:dPr>
                                <m:e>
                                  <m:sSup>
                                    <m:sSupPr>
                                      <m:ctrlPr>
                                        <a:rPr kumimoji="1" lang="is-IS" altLang="zh-CN" sz="2400" i="1">
                                          <a:solidFill>
                                            <a:schemeClr val="tx1"/>
                                          </a:solidFill>
                                          <a:latin typeface="Cambria Math" charset="0"/>
                                          <a:ea typeface="Cambria Math" charset="0"/>
                                          <a:cs typeface="Cambria Math" charset="0"/>
                                        </a:rPr>
                                      </m:ctrlPr>
                                    </m:sSupPr>
                                    <m:e>
                                      <m:d>
                                        <m:dPr>
                                          <m:ctrlPr>
                                            <a:rPr kumimoji="1" lang="is-IS" altLang="zh-CN" sz="2400" i="1">
                                              <a:solidFill>
                                                <a:schemeClr val="tx1"/>
                                              </a:solidFill>
                                              <a:latin typeface="Cambria Math" charset="0"/>
                                              <a:ea typeface="Cambria Math" charset="0"/>
                                              <a:cs typeface="Cambria Math" charset="0"/>
                                            </a:rPr>
                                          </m:ctrlPr>
                                        </m:dPr>
                                        <m:e>
                                          <m:sSup>
                                            <m:sSupPr>
                                              <m:ctrlPr>
                                                <a:rPr kumimoji="1" lang="en-US" altLang="zh-CN" sz="2400" i="1">
                                                  <a:solidFill>
                                                    <a:schemeClr val="tx1"/>
                                                  </a:solidFill>
                                                  <a:latin typeface="Cambria Math" charset="0"/>
                                                </a:rPr>
                                              </m:ctrlPr>
                                            </m:sSupPr>
                                            <m:e>
                                              <m:r>
                                                <a:rPr kumimoji="1" lang="en-US" altLang="zh-CN" sz="2400" b="1">
                                                  <a:solidFill>
                                                    <a:schemeClr val="tx1"/>
                                                  </a:solidFill>
                                                  <a:latin typeface="Cambria Math" charset="0"/>
                                                </a:rPr>
                                                <m:t>𝐖</m:t>
                                              </m:r>
                                            </m:e>
                                            <m:sup>
                                              <m:r>
                                                <a:rPr kumimoji="1" lang="en-US" altLang="zh-CN" sz="2400" i="1">
                                                  <a:solidFill>
                                                    <a:schemeClr val="tx1"/>
                                                  </a:solidFill>
                                                  <a:latin typeface="Cambria Math" charset="0"/>
                                                </a:rPr>
                                                <m:t>(</m:t>
                                              </m:r>
                                              <m:r>
                                                <a:rPr kumimoji="1" lang="en-US" altLang="zh-CN" sz="2400" i="1">
                                                  <a:solidFill>
                                                    <a:schemeClr val="tx1"/>
                                                  </a:solidFill>
                                                  <a:latin typeface="Cambria Math" charset="0"/>
                                                </a:rPr>
                                                <m:t>𝑙</m:t>
                                              </m:r>
                                              <m:r>
                                                <a:rPr kumimoji="1" lang="en-US" altLang="zh-CN" sz="2400" i="1">
                                                  <a:solidFill>
                                                    <a:schemeClr val="tx1"/>
                                                  </a:solidFill>
                                                  <a:latin typeface="Cambria Math" charset="0"/>
                                                </a:rPr>
                                                <m:t>+2)</m:t>
                                              </m:r>
                                            </m:sup>
                                          </m:sSup>
                                        </m:e>
                                      </m:d>
                                    </m:e>
                                    <m:sup>
                                      <m:r>
                                        <m:rPr>
                                          <m:sty m:val="p"/>
                                        </m:rPr>
                                        <a:rPr kumimoji="1" lang="en-US" altLang="zh-CN" sz="2400">
                                          <a:solidFill>
                                            <a:schemeClr val="tx1"/>
                                          </a:solidFill>
                                          <a:latin typeface="Cambria Math" charset="0"/>
                                          <a:ea typeface="Cambria Math" charset="0"/>
                                          <a:cs typeface="Cambria Math" charset="0"/>
                                        </a:rPr>
                                        <m:t>T</m:t>
                                      </m:r>
                                    </m:sup>
                                  </m:sSup>
                                  <m:d>
                                    <m:dPr>
                                      <m:ctrlPr>
                                        <a:rPr kumimoji="1" lang="is-IS" altLang="zh-CN" sz="2400" i="1" smtClean="0">
                                          <a:solidFill>
                                            <a:schemeClr val="tx1"/>
                                          </a:solidFill>
                                          <a:latin typeface="Cambria Math" charset="0"/>
                                          <a:ea typeface="Cambria Math" charset="0"/>
                                          <a:cs typeface="Cambria Math" charset="0"/>
                                        </a:rPr>
                                      </m:ctrlPr>
                                    </m:dPr>
                                    <m:e>
                                      <m:sSup>
                                        <m:sSupPr>
                                          <m:ctrlPr>
                                            <a:rPr kumimoji="1" lang="en-US" altLang="zh-CN" sz="2400" i="1">
                                              <a:solidFill>
                                                <a:srgbClr val="C00000"/>
                                              </a:solidFill>
                                              <a:latin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rPr>
                                            <m:t>′</m:t>
                                          </m:r>
                                        </m:sup>
                                      </m:sSup>
                                      <m:r>
                                        <a:rPr kumimoji="1" lang="en-US" altLang="zh-CN" sz="2400" i="1">
                                          <a:solidFill>
                                            <a:srgbClr val="C00000"/>
                                          </a:solidFill>
                                          <a:latin typeface="Cambria Math" charset="0"/>
                                        </a:rPr>
                                        <m:t>(</m:t>
                                      </m:r>
                                      <m:sSup>
                                        <m:sSupPr>
                                          <m:ctrlPr>
                                            <a:rPr kumimoji="1" lang="en-US" altLang="zh-CN" sz="2400" i="1">
                                              <a:solidFill>
                                                <a:srgbClr val="C00000"/>
                                              </a:solidFill>
                                              <a:latin typeface="Cambria Math" charset="0"/>
                                            </a:rPr>
                                          </m:ctrlPr>
                                        </m:sSupPr>
                                        <m:e>
                                          <m:r>
                                            <a:rPr kumimoji="1" lang="en-US" altLang="zh-CN" sz="2400" b="1" i="1">
                                              <a:solidFill>
                                                <a:srgbClr val="C00000"/>
                                              </a:solidFill>
                                              <a:latin typeface="Cambria Math" charset="0"/>
                                            </a:rPr>
                                            <m:t>𝒛</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r>
                                        <a:rPr kumimoji="1" lang="en-US" altLang="zh-CN" sz="2400" i="1">
                                          <a:solidFill>
                                            <a:srgbClr val="C00000"/>
                                          </a:solidFill>
                                          <a:latin typeface="Cambria Math" charset="0"/>
                                        </a:rPr>
                                        <m:t>)</m:t>
                                      </m:r>
                                      <m:r>
                                        <a:rPr kumimoji="1" lang="en-US" altLang="zh-CN" sz="2400" i="1">
                                          <a:solidFill>
                                            <a:srgbClr val="C00000"/>
                                          </a:solidFill>
                                          <a:latin typeface="Cambria Math" charset="0"/>
                                          <a:ea typeface="Cambria Math" charset="0"/>
                                          <a:cs typeface="Cambria Math" charset="0"/>
                                        </a:rPr>
                                        <m:t>⨀</m:t>
                                      </m:r>
                                      <m:d>
                                        <m:dPr>
                                          <m:ctrlPr>
                                            <a:rPr kumimoji="1" lang="is-IS" altLang="zh-CN" sz="2400" i="1">
                                              <a:solidFill>
                                                <a:srgbClr val="C00000"/>
                                              </a:solidFill>
                                              <a:latin typeface="Cambria Math" charset="0"/>
                                              <a:ea typeface="Cambria Math" charset="0"/>
                                              <a:cs typeface="Cambria Math" charset="0"/>
                                            </a:rPr>
                                          </m:ctrlPr>
                                        </m:dPr>
                                        <m:e>
                                          <m:sSup>
                                            <m:sSupPr>
                                              <m:ctrlPr>
                                                <a:rPr kumimoji="1" lang="is-IS" altLang="zh-CN" sz="2400" i="1">
                                                  <a:solidFill>
                                                    <a:srgbClr val="C00000"/>
                                                  </a:solidFill>
                                                  <a:latin typeface="Cambria Math" charset="0"/>
                                                  <a:ea typeface="Cambria Math" charset="0"/>
                                                  <a:cs typeface="Cambria Math" charset="0"/>
                                                </a:rPr>
                                              </m:ctrlPr>
                                            </m:sSupPr>
                                            <m:e>
                                              <m:d>
                                                <m:dPr>
                                                  <m:ctrlPr>
                                                    <a:rPr kumimoji="1" lang="is-IS" altLang="zh-CN" sz="2400" i="1">
                                                      <a:solidFill>
                                                        <a:srgbClr val="C00000"/>
                                                      </a:solidFill>
                                                      <a:latin typeface="Cambria Math" charset="0"/>
                                                      <a:ea typeface="Cambria Math" charset="0"/>
                                                      <a:cs typeface="Cambria Math" charset="0"/>
                                                    </a:rPr>
                                                  </m:ctrlPr>
                                                </m:dPr>
                                                <m:e>
                                                  <m:sSup>
                                                    <m:sSupPr>
                                                      <m:ctrlPr>
                                                        <a:rPr kumimoji="1" lang="en-US" altLang="zh-CN" sz="2400" i="1">
                                                          <a:solidFill>
                                                            <a:srgbClr val="C00000"/>
                                                          </a:solidFill>
                                                          <a:latin typeface="Cambria Math" charset="0"/>
                                                        </a:rPr>
                                                      </m:ctrlPr>
                                                    </m:sSupPr>
                                                    <m:e>
                                                      <m:r>
                                                        <a:rPr kumimoji="1" lang="en-US" altLang="zh-CN" sz="2400" b="1">
                                                          <a:solidFill>
                                                            <a:srgbClr val="C00000"/>
                                                          </a:solidFill>
                                                          <a:latin typeface="Cambria Math" charset="0"/>
                                                        </a:rPr>
                                                        <m:t>𝐖</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+3)</m:t>
                                                      </m:r>
                                                    </m:sup>
                                                  </m:sSup>
                                                </m:e>
                                              </m:d>
                                            </m:e>
                                            <m:sup>
                                              <m:r>
                                                <m:rPr>
                                                  <m:sty m:val="p"/>
                                                </m:rPr>
                                                <a:rPr kumimoji="1" lang="en-US" altLang="zh-CN" sz="2400">
                                                  <a:solidFill>
                                                    <a:srgbClr val="C00000"/>
                                                  </a:solidFill>
                                                  <a:latin typeface="Cambria Math" charset="0"/>
                                                  <a:ea typeface="Cambria Math" charset="0"/>
                                                  <a:cs typeface="Cambria Math" charset="0"/>
                                                </a:rPr>
                                                <m:t>T</m:t>
                                              </m:r>
                                            </m:sup>
                                          </m:sSup>
                                          <m:sSup>
                                            <m:sSupPr>
                                              <m:ctrlPr>
                                                <a:rPr kumimoji="1" lang="en-US" altLang="zh-CN" sz="2400" i="1">
                                                  <a:solidFill>
                                                    <a:srgbClr val="C00000"/>
                                                  </a:solidFill>
                                                  <a:latin typeface="Cambria Math" charset="0"/>
                                                </a:rPr>
                                              </m:ctrlPr>
                                            </m:sSupPr>
                                            <m:e>
                                              <m:r>
                                                <a:rPr lang="en-US" altLang="zh-CN" sz="2400" b="1" dirty="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+3)</m:t>
                                              </m:r>
                                            </m:sup>
                                          </m:sSup>
                                        </m:e>
                                      </m:d>
                                    </m:e>
                                  </m:d>
                                </m:e>
                              </m:d>
                            </m:e>
                          </m:d>
                        </m:e>
                      </m:d>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35959" y="2904087"/>
                <a:ext cx="11682685" cy="737189"/>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1835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rgbClr val="FFFFFF"/>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639591" y="1120676"/>
            <a:ext cx="50746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神经元结构</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循环</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846958"/>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Value out of range: infinity value…"/>
          <p:cNvSpPr txBox="1">
            <a:spLocks noGrp="1"/>
          </p:cNvSpPr>
          <p:nvPr>
            <p:ph sz="quarter" idx="10"/>
          </p:nvPr>
        </p:nvSpPr>
        <p:spPr>
          <a:prstGeom prst="rect">
            <a:avLst/>
          </a:prstGeom>
        </p:spPr>
        <p:txBody>
          <a:bodyPr/>
          <a:lstStyle/>
          <a:p>
            <a:r>
              <a:rPr lang="ja-JP" altLang="en-US" dirty="0"/>
              <a:t>梯度值超出范围：无穷大值</a:t>
            </a:r>
          </a:p>
          <a:p>
            <a:r>
              <a:rPr lang="ja-JP" altLang="en-US" dirty="0" smtClean="0"/>
              <a:t>对</a:t>
            </a:r>
            <a:r>
              <a:rPr lang="ja-JP" altLang="en-US" dirty="0"/>
              <a:t>学习率（</a:t>
            </a:r>
            <a:r>
              <a:rPr lang="en-US" dirty="0"/>
              <a:t>LR）</a:t>
            </a:r>
            <a:r>
              <a:rPr lang="ja-JP" altLang="en-US" dirty="0"/>
              <a:t>敏感</a:t>
            </a:r>
            <a:endParaRPr lang="en-US" altLang="ja-JP" dirty="0"/>
          </a:p>
          <a:p>
            <a:pPr lvl="1">
              <a:lnSpc>
                <a:spcPct val="150000"/>
              </a:lnSpc>
            </a:pPr>
            <a:r>
              <a:rPr lang="en-US" altLang="ja-JP" dirty="0" smtClean="0"/>
              <a:t> </a:t>
            </a:r>
            <a:r>
              <a:rPr lang="en-US" dirty="0" err="1" smtClean="0"/>
              <a:t>Lr</a:t>
            </a:r>
            <a:r>
              <a:rPr lang="zh-CN" altLang="en-US" dirty="0" smtClean="0"/>
              <a:t>较大</a:t>
            </a:r>
            <a:r>
              <a:rPr lang="en-US" dirty="0" smtClean="0"/>
              <a:t>  </a:t>
            </a:r>
            <a:r>
              <a:rPr lang="en-US" dirty="0"/>
              <a:t>-&gt;</a:t>
            </a:r>
            <a:r>
              <a:rPr lang="zh-CN" altLang="en-US" dirty="0"/>
              <a:t> </a:t>
            </a:r>
            <a:r>
              <a:rPr lang="ja-JP" altLang="en-US" dirty="0"/>
              <a:t>更大的权重 </a:t>
            </a:r>
            <a:r>
              <a:rPr lang="en-US" altLang="ja-JP" dirty="0"/>
              <a:t>-&gt;</a:t>
            </a:r>
            <a:r>
              <a:rPr lang="zh-CN" altLang="en-US" dirty="0"/>
              <a:t> </a:t>
            </a:r>
            <a:r>
              <a:rPr lang="ja-JP" altLang="en-US" dirty="0"/>
              <a:t>更大的梯度</a:t>
            </a:r>
          </a:p>
          <a:p>
            <a:pPr lvl="1">
              <a:lnSpc>
                <a:spcPct val="150000"/>
              </a:lnSpc>
            </a:pPr>
            <a:r>
              <a:rPr lang="en-US" altLang="ja-JP" dirty="0" smtClean="0"/>
              <a:t> </a:t>
            </a:r>
            <a:r>
              <a:rPr lang="ja-JP" altLang="en-US" dirty="0" smtClean="0"/>
              <a:t>太</a:t>
            </a:r>
            <a:r>
              <a:rPr lang="ja-JP" altLang="en-US" dirty="0"/>
              <a:t>小的</a:t>
            </a:r>
            <a:r>
              <a:rPr lang="zh-CN" altLang="en-US" dirty="0"/>
              <a:t> </a:t>
            </a:r>
            <a:r>
              <a:rPr lang="en-US" dirty="0"/>
              <a:t>LR  </a:t>
            </a:r>
            <a:r>
              <a:rPr lang="en-US" altLang="zh-CN" dirty="0"/>
              <a:t>-</a:t>
            </a:r>
            <a:r>
              <a:rPr lang="en-US" dirty="0"/>
              <a:t>&gt;</a:t>
            </a:r>
            <a:r>
              <a:rPr lang="zh-CN" altLang="en-US" dirty="0"/>
              <a:t> </a:t>
            </a:r>
            <a:r>
              <a:rPr lang="ja-JP" altLang="en-US" dirty="0"/>
              <a:t>模型训练没有进展</a:t>
            </a:r>
          </a:p>
          <a:p>
            <a:pPr lvl="1">
              <a:lnSpc>
                <a:spcPct val="150000"/>
              </a:lnSpc>
            </a:pPr>
            <a:r>
              <a:rPr lang="en-US" altLang="ja-JP" dirty="0" smtClean="0"/>
              <a:t> </a:t>
            </a:r>
            <a:r>
              <a:rPr lang="ja-JP" altLang="en-US" dirty="0" smtClean="0"/>
              <a:t>可能</a:t>
            </a:r>
            <a:r>
              <a:rPr lang="ja-JP" altLang="en-US" dirty="0"/>
              <a:t>需要在训练期间大幅改变</a:t>
            </a:r>
            <a:r>
              <a:rPr lang="zh-CN" altLang="en-US" dirty="0"/>
              <a:t> </a:t>
            </a:r>
            <a:r>
              <a:rPr lang="en-US" dirty="0"/>
              <a:t>LR</a:t>
            </a:r>
            <a:endParaRPr dirty="0"/>
          </a:p>
        </p:txBody>
      </p:sp>
      <p:sp>
        <p:nvSpPr>
          <p:cNvPr id="189" name="Issues with Gradient Exploding"/>
          <p:cNvSpPr txBox="1">
            <a:spLocks noGrp="1"/>
          </p:cNvSpPr>
          <p:nvPr>
            <p:ph type="title"/>
          </p:nvPr>
        </p:nvSpPr>
        <p:spPr>
          <a:prstGeom prst="rect">
            <a:avLst/>
          </a:prstGeom>
        </p:spPr>
        <p:txBody>
          <a:bodyPr/>
          <a:lstStyle/>
          <a:p>
            <a:r>
              <a:rPr lang="ja-JP" altLang="en-US"/>
              <a:t>梯度爆炸的问题</a:t>
            </a:r>
            <a:endParaRPr dirty="0"/>
          </a:p>
        </p:txBody>
      </p:sp>
    </p:spTree>
    <p:extLst>
      <p:ext uri="{BB962C8B-B14F-4D97-AF65-F5344CB8AC3E}">
        <p14:creationId xmlns:p14="http://schemas.microsoft.com/office/powerpoint/2010/main" val="462087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radients with value 0…"/>
          <p:cNvSpPr txBox="1">
            <a:spLocks noGrp="1"/>
          </p:cNvSpPr>
          <p:nvPr>
            <p:ph sz="quarter" idx="10"/>
          </p:nvPr>
        </p:nvSpPr>
        <p:spPr>
          <a:prstGeom prst="rect">
            <a:avLst/>
          </a:prstGeom>
        </p:spPr>
        <p:txBody>
          <a:bodyPr/>
          <a:lstStyle/>
          <a:p>
            <a:pPr>
              <a:lnSpc>
                <a:spcPct val="100000"/>
              </a:lnSpc>
              <a:spcBef>
                <a:spcPts val="600"/>
              </a:spcBef>
            </a:pPr>
            <a:r>
              <a:rPr lang="ja-JP" altLang="en-US" dirty="0"/>
              <a:t>梯度值</a:t>
            </a:r>
            <a:r>
              <a:rPr lang="ja-JP" altLang="en-US" dirty="0" smtClean="0"/>
              <a:t>趋近</a:t>
            </a:r>
            <a:r>
              <a:rPr lang="en-US" altLang="ja-JP" dirty="0" smtClean="0"/>
              <a:t>0</a:t>
            </a:r>
            <a:endParaRPr lang="ja-JP" altLang="en-US" dirty="0"/>
          </a:p>
          <a:p>
            <a:pPr lvl="1">
              <a:lnSpc>
                <a:spcPct val="100000"/>
              </a:lnSpc>
              <a:spcBef>
                <a:spcPts val="600"/>
              </a:spcBef>
            </a:pPr>
            <a:endParaRPr lang="ja-JP" altLang="en-US" dirty="0"/>
          </a:p>
          <a:p>
            <a:pPr>
              <a:lnSpc>
                <a:spcPct val="100000"/>
              </a:lnSpc>
              <a:spcBef>
                <a:spcPts val="600"/>
              </a:spcBef>
            </a:pPr>
            <a:r>
              <a:rPr lang="ja-JP" altLang="en-US" dirty="0"/>
              <a:t>训练没有进展</a:t>
            </a:r>
          </a:p>
          <a:p>
            <a:pPr lvl="1">
              <a:lnSpc>
                <a:spcPct val="100000"/>
              </a:lnSpc>
              <a:spcBef>
                <a:spcPts val="600"/>
              </a:spcBef>
            </a:pPr>
            <a:r>
              <a:rPr lang="en-US" altLang="ja-JP" dirty="0" smtClean="0"/>
              <a:t> </a:t>
            </a:r>
            <a:r>
              <a:rPr lang="ja-JP" altLang="en-US" dirty="0" smtClean="0"/>
              <a:t>无论如何</a:t>
            </a:r>
            <a:r>
              <a:rPr lang="ja-JP" altLang="en-US" dirty="0"/>
              <a:t>选择学习率</a:t>
            </a:r>
            <a:r>
              <a:rPr lang="zh-CN" altLang="en-US" dirty="0"/>
              <a:t>（</a:t>
            </a:r>
            <a:r>
              <a:rPr lang="en-US" altLang="zh-CN" dirty="0"/>
              <a:t>LR</a:t>
            </a:r>
            <a:r>
              <a:rPr lang="zh-CN" altLang="en-US" dirty="0" smtClean="0"/>
              <a:t>）</a:t>
            </a:r>
            <a:endParaRPr lang="en-US" altLang="zh-CN" dirty="0" smtClean="0"/>
          </a:p>
          <a:p>
            <a:pPr lvl="1">
              <a:lnSpc>
                <a:spcPct val="100000"/>
              </a:lnSpc>
              <a:spcBef>
                <a:spcPts val="600"/>
              </a:spcBef>
            </a:pPr>
            <a:endParaRPr lang="ja-JP" altLang="en-US" dirty="0"/>
          </a:p>
          <a:p>
            <a:pPr>
              <a:lnSpc>
                <a:spcPct val="100000"/>
              </a:lnSpc>
              <a:spcBef>
                <a:spcPts val="600"/>
              </a:spcBef>
            </a:pPr>
            <a:r>
              <a:rPr lang="ja-JP" altLang="en-US" dirty="0"/>
              <a:t>底层训练基本无效</a:t>
            </a:r>
          </a:p>
          <a:p>
            <a:pPr lvl="1">
              <a:lnSpc>
                <a:spcPct val="100000"/>
              </a:lnSpc>
              <a:spcBef>
                <a:spcPts val="600"/>
              </a:spcBef>
            </a:pPr>
            <a:r>
              <a:rPr lang="en-US" altLang="ja-JP" dirty="0" smtClean="0"/>
              <a:t> </a:t>
            </a:r>
            <a:r>
              <a:rPr lang="ja-JP" altLang="en-US" dirty="0" smtClean="0"/>
              <a:t>只有</a:t>
            </a:r>
            <a:r>
              <a:rPr lang="ja-JP" altLang="en-US" dirty="0"/>
              <a:t>顶层训练有效</a:t>
            </a:r>
          </a:p>
          <a:p>
            <a:pPr lvl="1">
              <a:lnSpc>
                <a:spcPct val="100000"/>
              </a:lnSpc>
              <a:spcBef>
                <a:spcPts val="600"/>
              </a:spcBef>
            </a:pPr>
            <a:r>
              <a:rPr lang="en-US" altLang="ja-JP" dirty="0" smtClean="0"/>
              <a:t> </a:t>
            </a:r>
            <a:r>
              <a:rPr lang="ja-JP" altLang="en-US" dirty="0" smtClean="0"/>
              <a:t>使</a:t>
            </a:r>
            <a:r>
              <a:rPr lang="ja-JP" altLang="en-US" dirty="0"/>
              <a:t>网络更深可能并没有更好</a:t>
            </a:r>
            <a:endParaRPr dirty="0"/>
          </a:p>
        </p:txBody>
      </p:sp>
      <p:sp>
        <p:nvSpPr>
          <p:cNvPr id="207" name="Issues with Gradient Vanishing"/>
          <p:cNvSpPr txBox="1">
            <a:spLocks noGrp="1"/>
          </p:cNvSpPr>
          <p:nvPr>
            <p:ph type="title"/>
          </p:nvPr>
        </p:nvSpPr>
        <p:spPr>
          <a:prstGeom prst="rect">
            <a:avLst/>
          </a:prstGeom>
        </p:spPr>
        <p:txBody>
          <a:bodyPr/>
          <a:lstStyle/>
          <a:p>
            <a:r>
              <a:rPr lang="ja-JP" altLang="en-US" dirty="0"/>
              <a:t>梯度</a:t>
            </a:r>
            <a:r>
              <a:rPr lang="ja-JP" altLang="en-US" dirty="0" smtClean="0"/>
              <a:t>消失</a:t>
            </a:r>
            <a:endParaRPr dirty="0"/>
          </a:p>
        </p:txBody>
      </p:sp>
    </p:spTree>
    <p:extLst>
      <p:ext uri="{BB962C8B-B14F-4D97-AF65-F5344CB8AC3E}">
        <p14:creationId xmlns:p14="http://schemas.microsoft.com/office/powerpoint/2010/main" val="108529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84727" y="1480354"/>
            <a:ext cx="50746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latin typeface="微软雅黑" panose="020B0503020204020204" pitchFamily="34" charset="-122"/>
                <a:ea typeface="微软雅黑" panose="020B0503020204020204" pitchFamily="34" charset="-122"/>
              </a:rPr>
              <a:t>卷积神经网络</a:t>
            </a:r>
            <a:endParaRPr kumimoji="1" lang="en-US" altLang="zh-CN" sz="2800" dirty="0" smtClean="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跳接网络</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3091465"/>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se a good camera…"/>
          <p:cNvSpPr txBox="1">
            <a:spLocks noGrp="1"/>
          </p:cNvSpPr>
          <p:nvPr>
            <p:ph sz="quarter" idx="10"/>
          </p:nvPr>
        </p:nvSpPr>
        <p:spPr>
          <a:prstGeom prst="rect">
            <a:avLst/>
          </a:prstGeom>
        </p:spPr>
        <p:txBody>
          <a:bodyPr>
            <a:normAutofit/>
          </a:bodyPr>
          <a:lstStyle/>
          <a:p>
            <a:r>
              <a:rPr lang="zh-CN" altLang="en-US" dirty="0" smtClean="0"/>
              <a:t>设计一个</a:t>
            </a:r>
            <a:r>
              <a:rPr lang="ja-JP" altLang="en-US" dirty="0" smtClean="0"/>
              <a:t>狗猫图像</a:t>
            </a:r>
            <a:endParaRPr lang="en-US" altLang="ja-JP" dirty="0" smtClean="0"/>
          </a:p>
          <a:p>
            <a:pPr lvl="1"/>
            <a:endParaRPr lang="en-US" altLang="ja-JP" dirty="0" smtClean="0"/>
          </a:p>
          <a:p>
            <a:r>
              <a:rPr lang="zh-CN" altLang="en-US" dirty="0" smtClean="0"/>
              <a:t> 输入：</a:t>
            </a:r>
            <a:r>
              <a:rPr lang="ja-JP" altLang="en-US" dirty="0" smtClean="0"/>
              <a:t>使用</a:t>
            </a:r>
            <a:r>
              <a:rPr lang="ja-JP" altLang="en-US" dirty="0"/>
              <a:t>好的</a:t>
            </a:r>
            <a:r>
              <a:rPr lang="ja-JP" altLang="en-US" dirty="0" smtClean="0"/>
              <a:t>相机</a:t>
            </a:r>
            <a:endParaRPr lang="en-US" altLang="ja-JP" dirty="0" smtClean="0"/>
          </a:p>
          <a:p>
            <a:pPr lvl="1"/>
            <a:r>
              <a:rPr lang="zh-CN" altLang="en-US" dirty="0" smtClean="0"/>
              <a:t> </a:t>
            </a:r>
            <a:r>
              <a:rPr lang="en-US" dirty="0" smtClean="0"/>
              <a:t>RGB</a:t>
            </a:r>
            <a:r>
              <a:rPr lang="ja-JP" altLang="en-US" dirty="0"/>
              <a:t>图像具有</a:t>
            </a:r>
            <a:r>
              <a:rPr lang="zh-CN" altLang="en-US" dirty="0"/>
              <a:t> </a:t>
            </a:r>
            <a:r>
              <a:rPr lang="en-US" altLang="ja-JP" dirty="0"/>
              <a:t>36</a:t>
            </a:r>
            <a:r>
              <a:rPr lang="en-US" dirty="0"/>
              <a:t>M</a:t>
            </a:r>
            <a:r>
              <a:rPr lang="zh-CN" altLang="en-US" dirty="0"/>
              <a:t> </a:t>
            </a:r>
            <a:r>
              <a:rPr lang="ja-JP" altLang="en-US" dirty="0"/>
              <a:t>个</a:t>
            </a:r>
            <a:r>
              <a:rPr lang="ja-JP" altLang="en-US" dirty="0" smtClean="0"/>
              <a:t>元素</a:t>
            </a:r>
            <a:endParaRPr lang="ja-JP" altLang="en-US" dirty="0"/>
          </a:p>
          <a:p>
            <a:r>
              <a:rPr lang="zh-CN" altLang="en-US" dirty="0" smtClean="0"/>
              <a:t> 网络结构：</a:t>
            </a:r>
            <a:r>
              <a:rPr lang="ja-JP" altLang="en-US" dirty="0" smtClean="0"/>
              <a:t>使用</a:t>
            </a:r>
            <a:r>
              <a:rPr lang="zh-CN" altLang="en-US" dirty="0" smtClean="0"/>
              <a:t> </a:t>
            </a:r>
            <a:r>
              <a:rPr lang="en-US" altLang="ja-JP" dirty="0"/>
              <a:t>100</a:t>
            </a:r>
            <a:r>
              <a:rPr lang="zh-CN" altLang="en-US" dirty="0"/>
              <a:t> </a:t>
            </a:r>
            <a:r>
              <a:rPr lang="ja-JP" altLang="en-US" dirty="0"/>
              <a:t>个神经元单隐含层的</a:t>
            </a:r>
            <a:r>
              <a:rPr lang="zh-CN" altLang="en-US" dirty="0"/>
              <a:t> </a:t>
            </a:r>
            <a:r>
              <a:rPr lang="en-US" dirty="0"/>
              <a:t>MLP</a:t>
            </a:r>
            <a:r>
              <a:rPr lang="zh-CN" altLang="en-US" dirty="0"/>
              <a:t> </a:t>
            </a:r>
            <a:r>
              <a:rPr lang="ja-JP" altLang="en-US" dirty="0"/>
              <a:t>模型</a:t>
            </a:r>
            <a:r>
              <a:rPr lang="zh-CN" altLang="en-US" dirty="0"/>
              <a:t>：</a:t>
            </a:r>
            <a:endParaRPr lang="en-US" altLang="zh-CN" dirty="0"/>
          </a:p>
          <a:p>
            <a:pPr lvl="1"/>
            <a:r>
              <a:rPr lang="en-US" altLang="ja-JP" dirty="0" smtClean="0"/>
              <a:t> </a:t>
            </a:r>
            <a:r>
              <a:rPr lang="ja-JP" altLang="en-US" dirty="0" smtClean="0"/>
              <a:t>有</a:t>
            </a:r>
            <a:r>
              <a:rPr lang="zh-CN" altLang="en-US" dirty="0" smtClean="0"/>
              <a:t> </a:t>
            </a:r>
            <a:r>
              <a:rPr lang="en-US" altLang="ja-JP" dirty="0"/>
              <a:t>36</a:t>
            </a:r>
            <a:r>
              <a:rPr lang="zh-CN" altLang="en-US" dirty="0"/>
              <a:t> </a:t>
            </a:r>
            <a:r>
              <a:rPr lang="ja-JP" altLang="en-US" dirty="0"/>
              <a:t>亿个</a:t>
            </a:r>
            <a:r>
              <a:rPr lang="ja-JP" altLang="en-US" dirty="0" smtClean="0"/>
              <a:t>参数</a:t>
            </a:r>
            <a:endParaRPr lang="en-US" altLang="ja-JP" dirty="0" smtClean="0"/>
          </a:p>
        </p:txBody>
      </p:sp>
      <p:sp>
        <p:nvSpPr>
          <p:cNvPr id="192" name="Classifying Dogs and Cats in Images"/>
          <p:cNvSpPr txBox="1">
            <a:spLocks noGrp="1"/>
          </p:cNvSpPr>
          <p:nvPr>
            <p:ph type="title"/>
          </p:nvPr>
        </p:nvSpPr>
        <p:spPr>
          <a:prstGeom prst="rect">
            <a:avLst/>
          </a:prstGeom>
        </p:spPr>
        <p:txBody>
          <a:bodyPr/>
          <a:lstStyle/>
          <a:p>
            <a:r>
              <a:rPr lang="zh-CN" altLang="en-US" dirty="0" smtClean="0"/>
              <a:t>为什么要有卷积网络？</a:t>
            </a:r>
            <a:endParaRPr dirty="0"/>
          </a:p>
        </p:txBody>
      </p:sp>
      <p:pic>
        <p:nvPicPr>
          <p:cNvPr id="195" name="Image" descr="Image"/>
          <p:cNvPicPr>
            <a:picLocks noChangeAspect="1"/>
          </p:cNvPicPr>
          <p:nvPr/>
        </p:nvPicPr>
        <p:blipFill>
          <a:blip r:embed="rId2"/>
          <a:stretch>
            <a:fillRect/>
          </a:stretch>
        </p:blipFill>
        <p:spPr>
          <a:xfrm>
            <a:off x="10188589" y="832757"/>
            <a:ext cx="2003411" cy="2751349"/>
          </a:xfrm>
          <a:prstGeom prst="rect">
            <a:avLst/>
          </a:prstGeom>
          <a:ln w="12700">
            <a:miter lim="400000"/>
          </a:ln>
        </p:spPr>
      </p:pic>
    </p:spTree>
    <p:extLst>
      <p:ext uri="{BB962C8B-B14F-4D97-AF65-F5344CB8AC3E}">
        <p14:creationId xmlns:p14="http://schemas.microsoft.com/office/powerpoint/2010/main" val="161887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199" name="Flashback - Network with one hidden layer"/>
          <p:cNvSpPr txBox="1">
            <a:spLocks noGrp="1"/>
          </p:cNvSpPr>
          <p:nvPr>
            <p:ph type="title"/>
          </p:nvPr>
        </p:nvSpPr>
        <p:spPr>
          <a:prstGeom prst="rect">
            <a:avLst/>
          </a:prstGeom>
        </p:spPr>
        <p:txBody>
          <a:bodyPr/>
          <a:lstStyle/>
          <a:p>
            <a:r>
              <a:rPr lang="ja-JP" altLang="en-US"/>
              <a:t>单隐含层网络</a:t>
            </a:r>
            <a:endParaRPr dirty="0"/>
          </a:p>
        </p:txBody>
      </p:sp>
      <p:pic>
        <p:nvPicPr>
          <p:cNvPr id="200" name="Image" descr="Image"/>
          <p:cNvPicPr>
            <a:picLocks noChangeAspect="1"/>
          </p:cNvPicPr>
          <p:nvPr/>
        </p:nvPicPr>
        <p:blipFill>
          <a:blip r:embed="rId2"/>
          <a:stretch>
            <a:fillRect/>
          </a:stretch>
        </p:blipFill>
        <p:spPr>
          <a:xfrm>
            <a:off x="3342054" y="1202267"/>
            <a:ext cx="8195735" cy="4453467"/>
          </a:xfrm>
          <a:prstGeom prst="rect">
            <a:avLst/>
          </a:prstGeom>
          <a:ln w="12700">
            <a:miter lim="400000"/>
          </a:ln>
        </p:spPr>
      </p:pic>
      <p:sp>
        <p:nvSpPr>
          <p:cNvPr id="201" name="36M features"/>
          <p:cNvSpPr txBox="1"/>
          <p:nvPr/>
        </p:nvSpPr>
        <p:spPr>
          <a:xfrm>
            <a:off x="935996" y="4850776"/>
            <a:ext cx="1493677"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36M </a:t>
            </a:r>
            <a:r>
              <a:rPr lang="ja-JP" altLang="en-US" sz="2400">
                <a:latin typeface="Microsoft YaHei" charset="-122"/>
                <a:ea typeface="Microsoft YaHei" charset="-122"/>
                <a:cs typeface="Microsoft YaHei" charset="-122"/>
              </a:rPr>
              <a:t>特征</a:t>
            </a:r>
            <a:endParaRPr sz="2400" dirty="0">
              <a:latin typeface="Microsoft YaHei" charset="-122"/>
              <a:ea typeface="Microsoft YaHei" charset="-122"/>
              <a:cs typeface="Microsoft YaHei" charset="-122"/>
            </a:endParaRPr>
          </a:p>
        </p:txBody>
      </p:sp>
      <p:sp>
        <p:nvSpPr>
          <p:cNvPr id="202" name="100 neurons"/>
          <p:cNvSpPr txBox="1"/>
          <p:nvPr/>
        </p:nvSpPr>
        <p:spPr>
          <a:xfrm>
            <a:off x="935995" y="3110559"/>
            <a:ext cx="1989004"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100</a:t>
            </a:r>
            <a:r>
              <a:rPr lang="zh-CN" altLang="en-US" sz="2400" dirty="0">
                <a:latin typeface="Microsoft YaHei" charset="-122"/>
                <a:ea typeface="Microsoft YaHei" charset="-122"/>
                <a:cs typeface="Microsoft YaHei" charset="-122"/>
              </a:rPr>
              <a:t>个</a:t>
            </a:r>
            <a:r>
              <a:rPr sz="2400" dirty="0">
                <a:latin typeface="Microsoft YaHei" charset="-122"/>
                <a:ea typeface="Microsoft YaHei" charset="-122"/>
                <a:cs typeface="Microsoft YaHei" charset="-122"/>
              </a:rPr>
              <a:t> </a:t>
            </a:r>
            <a:r>
              <a:rPr lang="ja-JP" altLang="en-US" sz="2400" dirty="0">
                <a:latin typeface="Microsoft YaHei" charset="-122"/>
                <a:ea typeface="Microsoft YaHei" charset="-122"/>
                <a:cs typeface="Microsoft YaHei" charset="-122"/>
              </a:rPr>
              <a:t>神经元</a:t>
            </a:r>
            <a:endParaRPr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203" name="Equation"/>
              <p:cNvSpPr txBox="1"/>
              <p:nvPr/>
            </p:nvSpPr>
            <p:spPr>
              <a:xfrm>
                <a:off x="7011549" y="5977097"/>
                <a:ext cx="2856103"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sz="3200" b="1" i="1">
                          <a:solidFill>
                            <a:srgbClr val="000000"/>
                          </a:solidFill>
                          <a:latin typeface="Cambria Math" panose="02040503050406030204" pitchFamily="18" charset="0"/>
                        </a:rPr>
                        <m:t>𝒉</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𝜎</m:t>
                      </m:r>
                      <m:d>
                        <m:dPr>
                          <m:ctrlPr>
                            <a:rPr sz="3200" i="1">
                              <a:solidFill>
                                <a:srgbClr val="000000"/>
                              </a:solidFill>
                              <a:latin typeface="Cambria Math" charset="0"/>
                            </a:rPr>
                          </m:ctrlPr>
                        </m:dPr>
                        <m:e>
                          <m:r>
                            <a:rPr sz="3200" b="1" i="1">
                              <a:solidFill>
                                <a:srgbClr val="000000"/>
                              </a:solidFill>
                              <a:latin typeface="Cambria Math" panose="02040503050406030204" pitchFamily="18" charset="0"/>
                            </a:rPr>
                            <m:t>𝑾𝒙</m:t>
                          </m:r>
                          <m:r>
                            <a:rPr sz="3200" i="1">
                              <a:solidFill>
                                <a:srgbClr val="000000"/>
                              </a:solidFill>
                              <a:latin typeface="Cambria Math" panose="02040503050406030204" pitchFamily="18" charset="0"/>
                            </a:rPr>
                            <m:t>+</m:t>
                          </m:r>
                          <m:r>
                            <a:rPr sz="3200" b="1" i="1">
                              <a:solidFill>
                                <a:srgbClr val="000000"/>
                              </a:solidFill>
                              <a:latin typeface="Cambria Math" panose="02040503050406030204" pitchFamily="18" charset="0"/>
                            </a:rPr>
                            <m:t>𝒃</m:t>
                          </m:r>
                        </m:e>
                      </m:d>
                    </m:oMath>
                  </m:oMathPara>
                </a14:m>
                <a:endParaRPr sz="3200" dirty="0"/>
              </a:p>
            </p:txBody>
          </p:sp>
        </mc:Choice>
        <mc:Fallback>
          <p:sp>
            <p:nvSpPr>
              <p:cNvPr id="203" name="Equation"/>
              <p:cNvSpPr txBox="1">
                <a:spLocks noRot="1" noChangeAspect="1" noMove="1" noResize="1" noEditPoints="1" noAdjustHandles="1" noChangeArrowheads="1" noChangeShapeType="1" noTextEdit="1"/>
              </p:cNvSpPr>
              <p:nvPr/>
            </p:nvSpPr>
            <p:spPr>
              <a:xfrm>
                <a:off x="7011549" y="5977097"/>
                <a:ext cx="2856103" cy="49244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204" name="3.6B parameters = 14GB"/>
          <p:cNvSpPr txBox="1"/>
          <p:nvPr/>
        </p:nvSpPr>
        <p:spPr>
          <a:xfrm>
            <a:off x="935995" y="3980667"/>
            <a:ext cx="2747225" cy="46166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b="1">
                <a:solidFill>
                  <a:srgbClr val="FF2600"/>
                </a:solidFill>
              </a:defRPr>
            </a:lvl1pPr>
          </a:lstStyle>
          <a:p>
            <a:r>
              <a:rPr sz="2400" b="0" dirty="0">
                <a:solidFill>
                  <a:srgbClr val="C00000"/>
                </a:solidFill>
                <a:latin typeface="Microsoft YaHei" charset="-122"/>
                <a:ea typeface="Microsoft YaHei" charset="-122"/>
                <a:cs typeface="Microsoft YaHei" charset="-122"/>
              </a:rPr>
              <a:t>3.6B </a:t>
            </a:r>
            <a:r>
              <a:rPr lang="ja-JP" altLang="en-US" sz="2400" b="0" dirty="0">
                <a:solidFill>
                  <a:srgbClr val="C00000"/>
                </a:solidFill>
                <a:latin typeface="Microsoft YaHei" charset="-122"/>
                <a:ea typeface="Microsoft YaHei" charset="-122"/>
                <a:cs typeface="Microsoft YaHei" charset="-122"/>
              </a:rPr>
              <a:t>参数</a:t>
            </a:r>
            <a:r>
              <a:rPr sz="2400" b="0" dirty="0">
                <a:solidFill>
                  <a:srgbClr val="C00000"/>
                </a:solidFill>
                <a:latin typeface="Microsoft YaHei" charset="-122"/>
                <a:ea typeface="Microsoft YaHei" charset="-122"/>
                <a:cs typeface="Microsoft YaHei" charset="-122"/>
              </a:rPr>
              <a:t> = 14GB</a:t>
            </a:r>
          </a:p>
        </p:txBody>
      </p:sp>
    </p:spTree>
    <p:extLst>
      <p:ext uri="{BB962C8B-B14F-4D97-AF65-F5344CB8AC3E}">
        <p14:creationId xmlns:p14="http://schemas.microsoft.com/office/powerpoint/2010/main" val="78092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fontScale="90000"/>
          </a:bodyPr>
          <a:lstStyle/>
          <a:p>
            <a:r>
              <a:rPr lang="zh-CN" altLang="en-US" dirty="0" smtClean="0"/>
              <a:t>基本结构：</a:t>
            </a:r>
            <a:r>
              <a:rPr lang="en-US" altLang="zh-CN" dirty="0" smtClean="0"/>
              <a:t/>
            </a:r>
            <a:br>
              <a:rPr lang="en-US" altLang="zh-CN" dirty="0" smtClean="0"/>
            </a:br>
            <a:r>
              <a:rPr lang="zh-CN" altLang="en-US" dirty="0" smtClean="0"/>
              <a:t>卷积层（</a:t>
            </a:r>
            <a:r>
              <a:rPr lang="en-US" altLang="zh-TW" dirty="0"/>
              <a:t> Convolutional </a:t>
            </a:r>
            <a:r>
              <a:rPr lang="en-US" altLang="zh-TW" dirty="0" smtClean="0"/>
              <a:t>Layer</a:t>
            </a:r>
            <a:r>
              <a:rPr lang="zh-CN" altLang="en-US" dirty="0" smtClean="0"/>
              <a:t>）</a:t>
            </a:r>
            <a:r>
              <a:rPr lang="en-US" altLang="zh-CN" dirty="0" smtClean="0"/>
              <a:t/>
            </a:r>
            <a:br>
              <a:rPr lang="en-US" altLang="zh-CN" dirty="0" smtClean="0"/>
            </a:br>
            <a:r>
              <a:rPr lang="zh-CN" altLang="en-US" dirty="0" smtClean="0"/>
              <a:t>激活层</a:t>
            </a:r>
            <a:r>
              <a:rPr lang="en-US" altLang="zh-CN" dirty="0" smtClean="0"/>
              <a:t/>
            </a:r>
            <a:br>
              <a:rPr lang="en-US" altLang="zh-CN" dirty="0" smtClean="0"/>
            </a:br>
            <a:r>
              <a:rPr lang="zh-CN" altLang="en-US" dirty="0" smtClean="0"/>
              <a:t>池化层（</a:t>
            </a:r>
            <a:r>
              <a:rPr lang="en-US" altLang="zh-TW" dirty="0"/>
              <a:t> </a:t>
            </a:r>
            <a:r>
              <a:rPr lang="en-US" altLang="zh-TW" dirty="0" smtClean="0"/>
              <a:t>Pooling </a:t>
            </a:r>
            <a:r>
              <a:rPr lang="en-US" altLang="zh-TW" dirty="0"/>
              <a:t>Layer </a:t>
            </a:r>
            <a:r>
              <a:rPr lang="zh-CN" altLang="en-US" dirty="0" smtClean="0"/>
              <a:t>）</a:t>
            </a:r>
            <a:endParaRPr lang="zh-TW" altLang="en-US" dirty="0"/>
          </a:p>
        </p:txBody>
      </p:sp>
      <p:sp>
        <p:nvSpPr>
          <p:cNvPr id="3" name="矩形 2"/>
          <p:cNvSpPr/>
          <p:nvPr/>
        </p:nvSpPr>
        <p:spPr>
          <a:xfrm>
            <a:off x="2994402" y="5145439"/>
            <a:ext cx="6203197" cy="9608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smtClean="0">
                <a:latin typeface="Microsoft YaHei" charset="-122"/>
                <a:ea typeface="Microsoft YaHei" charset="-122"/>
                <a:cs typeface="Microsoft YaHei" charset="-122"/>
              </a:rPr>
              <a:t>简化网络</a:t>
            </a:r>
            <a:endParaRPr lang="en-US" altLang="zh-TW" sz="2800" dirty="0" smtClean="0">
              <a:latin typeface="Microsoft YaHei" charset="-122"/>
              <a:ea typeface="Microsoft YaHei" charset="-122"/>
              <a:cs typeface="Microsoft YaHei" charset="-122"/>
            </a:endParaRPr>
          </a:p>
          <a:p>
            <a:pPr algn="ctr"/>
            <a:r>
              <a:rPr lang="en-US" altLang="zh-TW"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基于任务的先验知识</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65768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有些模式比整个图像小得多</a:t>
            </a:r>
            <a:endParaRPr lang="zh-TW" altLang="en-US" dirty="0"/>
          </a:p>
        </p:txBody>
      </p:sp>
      <p:sp>
        <p:nvSpPr>
          <p:cNvPr id="2" name="標題 1"/>
          <p:cNvSpPr>
            <a:spLocks noGrp="1"/>
          </p:cNvSpPr>
          <p:nvPr>
            <p:ph type="title"/>
          </p:nvPr>
        </p:nvSpPr>
        <p:spPr/>
        <p:txBody>
          <a:bodyPr/>
          <a:lstStyle/>
          <a:p>
            <a:r>
              <a:rPr lang="zh-CN" altLang="en-US" dirty="0" smtClean="0"/>
              <a:t>对图像，为什么要用</a:t>
            </a:r>
            <a:r>
              <a:rPr lang="en-US" altLang="zh-TW" dirty="0" smtClean="0"/>
              <a:t>CNN</a:t>
            </a:r>
            <a:r>
              <a:rPr lang="zh-CN" altLang="en-US" dirty="0" smtClean="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9430" y="432685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5618492" y="4372875"/>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7020720" y="4290701"/>
            <a:ext cx="2151234" cy="1279848"/>
          </a:xfrm>
          <a:prstGeom prst="rect">
            <a:avLst/>
          </a:prstGeom>
        </p:spPr>
      </p:pic>
      <p:sp>
        <p:nvSpPr>
          <p:cNvPr id="43" name="圓角矩形圖說文字 42"/>
          <p:cNvSpPr/>
          <p:nvPr/>
        </p:nvSpPr>
        <p:spPr>
          <a:xfrm>
            <a:off x="7783916" y="5376672"/>
            <a:ext cx="2715356" cy="581901"/>
          </a:xfrm>
          <a:prstGeom prst="wedgeRoundRectCallout">
            <a:avLst>
              <a:gd name="adj1" fmla="val -21674"/>
              <a:gd name="adj2" fmla="val -85905"/>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smtClean="0">
                <a:solidFill>
                  <a:srgbClr val="002060"/>
                </a:solidFill>
                <a:latin typeface="Microsoft YaHei" charset="-122"/>
                <a:ea typeface="Microsoft YaHei" charset="-122"/>
                <a:cs typeface="Microsoft YaHei" charset="-122"/>
              </a:rPr>
              <a:t>“</a:t>
            </a:r>
            <a:r>
              <a:rPr lang="zh-CN" altLang="en-US" sz="2400" dirty="0" smtClean="0">
                <a:solidFill>
                  <a:srgbClr val="002060"/>
                </a:solidFill>
                <a:latin typeface="Microsoft YaHei" charset="-122"/>
                <a:ea typeface="Microsoft YaHei" charset="-122"/>
                <a:cs typeface="Microsoft YaHei" charset="-122"/>
              </a:rPr>
              <a:t>鸟喙</a:t>
            </a:r>
            <a:r>
              <a:rPr lang="en-US" altLang="zh-TW" sz="2400" dirty="0" smtClean="0">
                <a:solidFill>
                  <a:srgbClr val="002060"/>
                </a:solidFill>
                <a:latin typeface="Microsoft YaHei" charset="-122"/>
                <a:ea typeface="Microsoft YaHei" charset="-122"/>
                <a:cs typeface="Microsoft YaHei" charset="-122"/>
              </a:rPr>
              <a:t>”</a:t>
            </a:r>
            <a:r>
              <a:rPr lang="zh-TW" altLang="en-US" sz="2400" dirty="0" smtClean="0">
                <a:solidFill>
                  <a:srgbClr val="002060"/>
                </a:solidFill>
                <a:latin typeface="Microsoft YaHei" charset="-122"/>
                <a:ea typeface="Microsoft YaHei" charset="-122"/>
                <a:cs typeface="Microsoft YaHei" charset="-122"/>
              </a:rPr>
              <a:t> </a:t>
            </a:r>
            <a:r>
              <a:rPr lang="zh-CN" altLang="en-US" sz="2400" dirty="0" smtClean="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44" name="矩形 43"/>
          <p:cNvSpPr/>
          <p:nvPr/>
        </p:nvSpPr>
        <p:spPr>
          <a:xfrm>
            <a:off x="2997830" y="437287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3404230" y="456260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312184" y="2456433"/>
            <a:ext cx="6288901"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神经元不需要看整幅图像就能发现模式</a:t>
            </a:r>
          </a:p>
        </p:txBody>
      </p:sp>
      <p:sp>
        <p:nvSpPr>
          <p:cNvPr id="14" name="矩形 13"/>
          <p:cNvSpPr/>
          <p:nvPr/>
        </p:nvSpPr>
        <p:spPr>
          <a:xfrm>
            <a:off x="3872261" y="3251679"/>
            <a:ext cx="5570756"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与一个小区域连接所需的参数更少</a:t>
            </a:r>
          </a:p>
        </p:txBody>
      </p:sp>
    </p:spTree>
    <p:extLst>
      <p:ext uri="{BB962C8B-B14F-4D97-AF65-F5344CB8AC3E}">
        <p14:creationId xmlns:p14="http://schemas.microsoft.com/office/powerpoint/2010/main" val="535561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991"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sz="quarter" idx="10"/>
          </p:nvPr>
        </p:nvSpPr>
        <p:spPr/>
        <p:txBody>
          <a:bodyPr/>
          <a:lstStyle/>
          <a:p>
            <a:r>
              <a:rPr lang="zh-CN" altLang="en-US" dirty="0" smtClean="0"/>
              <a:t>同一个模式会在图像中不同的区域出现。</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991"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4"/>
          <a:stretch>
            <a:fillRect/>
          </a:stretch>
        </p:blipFill>
        <p:spPr>
          <a:xfrm>
            <a:off x="5269817" y="2867957"/>
            <a:ext cx="2151234" cy="1279848"/>
          </a:xfrm>
          <a:prstGeom prst="rect">
            <a:avLst/>
          </a:prstGeom>
        </p:spPr>
      </p:pic>
      <p:sp>
        <p:nvSpPr>
          <p:cNvPr id="10" name="雲朵形圖說文字 9"/>
          <p:cNvSpPr/>
          <p:nvPr/>
        </p:nvSpPr>
        <p:spPr>
          <a:xfrm>
            <a:off x="6599306" y="2425770"/>
            <a:ext cx="41174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位于图像左上角的鸟喙</a:t>
            </a:r>
            <a:r>
              <a:rPr lang="en-US" altLang="zh-TW" sz="2400" dirty="0" smtClean="0">
                <a:latin typeface="Microsoft YaHei" charset="-122"/>
                <a:ea typeface="Microsoft YaHei" charset="-122"/>
                <a:cs typeface="Microsoft YaHei" charset="-122"/>
              </a:rPr>
              <a:t>”</a:t>
            </a:r>
            <a:r>
              <a:rPr lang="zh-TW"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检测器</a:t>
            </a:r>
            <a:endParaRPr lang="zh-TW" altLang="en-US" sz="2400" dirty="0">
              <a:latin typeface="Microsoft YaHei" charset="-122"/>
              <a:ea typeface="Microsoft YaHei" charset="-122"/>
              <a:cs typeface="Microsoft YaHei" charset="-122"/>
            </a:endParaRPr>
          </a:p>
        </p:txBody>
      </p:sp>
      <p:sp>
        <p:nvSpPr>
          <p:cNvPr id="12" name="矩形 11"/>
          <p:cNvSpPr/>
          <p:nvPr/>
        </p:nvSpPr>
        <p:spPr>
          <a:xfrm>
            <a:off x="2813051" y="262851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27855" y="49939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5"/>
          <a:stretch>
            <a:fillRect/>
          </a:stretch>
        </p:blipFill>
        <p:spPr>
          <a:xfrm>
            <a:off x="5197673" y="4653036"/>
            <a:ext cx="2295525" cy="1590675"/>
          </a:xfrm>
          <a:prstGeom prst="rect">
            <a:avLst/>
          </a:prstGeom>
        </p:spPr>
      </p:pic>
      <p:sp>
        <p:nvSpPr>
          <p:cNvPr id="31" name="雲朵形圖說文字 30"/>
          <p:cNvSpPr/>
          <p:nvPr/>
        </p:nvSpPr>
        <p:spPr>
          <a:xfrm>
            <a:off x="6599306" y="5513706"/>
            <a:ext cx="3899966"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位于</a:t>
            </a:r>
            <a:r>
              <a:rPr lang="zh-CN" altLang="en-US" sz="2400" dirty="0" smtClean="0">
                <a:latin typeface="Microsoft YaHei" charset="-122"/>
                <a:ea typeface="Microsoft YaHei" charset="-122"/>
                <a:cs typeface="Microsoft YaHei" charset="-122"/>
              </a:rPr>
              <a:t>图像中部的鸟喙</a:t>
            </a:r>
            <a:r>
              <a:rPr lang="en-US" altLang="zh-TW" sz="2400" dirty="0" smtClean="0">
                <a:latin typeface="Microsoft YaHei" charset="-122"/>
                <a:ea typeface="Microsoft YaHei" charset="-122"/>
                <a:cs typeface="Microsoft YaHei" charset="-122"/>
              </a:rPr>
              <a:t>”</a:t>
            </a:r>
            <a:r>
              <a:rPr lang="zh-TW"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检测器</a:t>
            </a:r>
            <a:endParaRPr lang="zh-TW" altLang="en-US" sz="2400" dirty="0">
              <a:latin typeface="Microsoft YaHei" charset="-122"/>
              <a:ea typeface="Microsoft YaHei" charset="-122"/>
              <a:cs typeface="Microsoft YaHei" charset="-122"/>
            </a:endParaRPr>
          </a:p>
        </p:txBody>
      </p:sp>
      <p:sp>
        <p:nvSpPr>
          <p:cNvPr id="6" name="矩形 5"/>
          <p:cNvSpPr/>
          <p:nvPr/>
        </p:nvSpPr>
        <p:spPr>
          <a:xfrm>
            <a:off x="7072370" y="4278359"/>
            <a:ext cx="3257320" cy="461665"/>
          </a:xfrm>
          <a:prstGeom prst="rect">
            <a:avLst/>
          </a:prstGeom>
        </p:spPr>
        <p:txBody>
          <a:bodyPr wrap="square">
            <a:spAutoFit/>
          </a:bodyPr>
          <a:lstStyle/>
          <a:p>
            <a:r>
              <a:rPr lang="zh-CN" altLang="en-US" sz="2400" dirty="0" smtClean="0">
                <a:latin typeface="Microsoft YaHei" charset="-122"/>
                <a:ea typeface="Microsoft YaHei" charset="-122"/>
                <a:cs typeface="Microsoft YaHei" charset="-122"/>
              </a:rPr>
              <a:t>可以用同一组参数</a:t>
            </a:r>
            <a:endParaRPr lang="zh-TW" altLang="en-US" sz="2400" dirty="0">
              <a:latin typeface="Microsoft YaHei" charset="-122"/>
              <a:ea typeface="Microsoft YaHei" charset="-122"/>
              <a:cs typeface="Microsoft YaHei" charset="-122"/>
            </a:endParaRPr>
          </a:p>
        </p:txBody>
      </p:sp>
      <p:sp>
        <p:nvSpPr>
          <p:cNvPr id="34" name="矩形 33"/>
          <p:cNvSpPr/>
          <p:nvPr/>
        </p:nvSpPr>
        <p:spPr>
          <a:xfrm>
            <a:off x="6025721" y="3877535"/>
            <a:ext cx="2646878"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几乎做同样的事情</a:t>
            </a:r>
            <a:endParaRPr lang="zh-TW" altLang="en-US" sz="2400" dirty="0">
              <a:latin typeface="Microsoft YaHei" charset="-122"/>
              <a:ea typeface="Microsoft YaHei" charset="-122"/>
              <a:cs typeface="Microsoft YaHei" charset="-122"/>
            </a:endParaRPr>
          </a:p>
        </p:txBody>
      </p:sp>
      <p:cxnSp>
        <p:nvCxnSpPr>
          <p:cNvPr id="8" name="直線單箭頭接點 7"/>
          <p:cNvCxnSpPr/>
          <p:nvPr/>
        </p:nvCxnSpPr>
        <p:spPr>
          <a:xfrm>
            <a:off x="5969448" y="3767981"/>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8105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animBg="1"/>
      <p:bldP spid="6" grpId="0"/>
      <p:bldP spid="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对像素进行下采样（</a:t>
            </a:r>
            <a:r>
              <a:rPr lang="en-US" altLang="zh-TW" dirty="0" smtClean="0"/>
              <a:t>Subsampling</a:t>
            </a:r>
            <a:r>
              <a:rPr lang="zh-CN" altLang="en-US" dirty="0" smtClean="0"/>
              <a:t>）不影响目标。</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93" y="2924265"/>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6554"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921010" y="3627333"/>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933785" y="4306532"/>
            <a:ext cx="1454568" cy="523220"/>
          </a:xfrm>
          <a:prstGeom prst="rect">
            <a:avLst/>
          </a:prstGeom>
          <a:noFill/>
        </p:spPr>
        <p:txBody>
          <a:bodyPr wrap="square" rtlCol="0">
            <a:spAutoFit/>
          </a:bodyPr>
          <a:lstStyle/>
          <a:p>
            <a:r>
              <a:rPr lang="zh-CN" altLang="en-US" sz="2800" smtClean="0">
                <a:solidFill>
                  <a:srgbClr val="FF0000"/>
                </a:solidFill>
                <a:latin typeface="Microsoft YaHei" charset="-122"/>
                <a:ea typeface="Microsoft YaHei" charset="-122"/>
                <a:cs typeface="Microsoft YaHei" charset="-122"/>
              </a:rPr>
              <a:t>下采样</a:t>
            </a:r>
            <a:endParaRPr lang="zh-TW" altLang="en-US" sz="2800" dirty="0">
              <a:solidFill>
                <a:srgbClr val="FF0000"/>
              </a:solidFill>
              <a:latin typeface="Microsoft YaHei" charset="-122"/>
              <a:ea typeface="Microsoft YaHei" charset="-122"/>
              <a:cs typeface="Microsoft YaHei" charset="-122"/>
            </a:endParaRPr>
          </a:p>
        </p:txBody>
      </p:sp>
      <p:sp>
        <p:nvSpPr>
          <p:cNvPr id="7" name="文字方塊 6"/>
          <p:cNvSpPr txBox="1"/>
          <p:nvPr/>
        </p:nvSpPr>
        <p:spPr>
          <a:xfrm>
            <a:off x="3400148" y="2408420"/>
            <a:ext cx="1494971" cy="523220"/>
          </a:xfrm>
          <a:prstGeom prst="rect">
            <a:avLst/>
          </a:prstGeom>
          <a:noFill/>
        </p:spPr>
        <p:txBody>
          <a:bodyPr wrap="square" rtlCol="0">
            <a:spAutoFit/>
          </a:bodyPr>
          <a:lstStyle/>
          <a:p>
            <a:pPr algn="ctr"/>
            <a:r>
              <a:rPr lang="zh-CN" altLang="en-US" sz="2800" smtClean="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9" name="文字方塊 8"/>
          <p:cNvSpPr txBox="1"/>
          <p:nvPr/>
        </p:nvSpPr>
        <p:spPr>
          <a:xfrm>
            <a:off x="8127439" y="2899949"/>
            <a:ext cx="1494971" cy="523220"/>
          </a:xfrm>
          <a:prstGeom prst="rect">
            <a:avLst/>
          </a:prstGeom>
          <a:noFill/>
        </p:spPr>
        <p:txBody>
          <a:bodyPr wrap="square" rtlCol="0">
            <a:spAutoFit/>
          </a:bodyPr>
          <a:lstStyle/>
          <a:p>
            <a:pPr algn="ctr"/>
            <a:r>
              <a:rPr lang="zh-CN" altLang="en-US" sz="2800" smtClean="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8" name="文字方塊 7"/>
          <p:cNvSpPr txBox="1"/>
          <p:nvPr/>
        </p:nvSpPr>
        <p:spPr>
          <a:xfrm>
            <a:off x="2304108" y="5511516"/>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通过下采样可以让图像更小</a:t>
            </a:r>
            <a:endParaRPr lang="zh-TW" altLang="en-US" sz="2800" dirty="0">
              <a:solidFill>
                <a:srgbClr val="09405E"/>
              </a:solidFill>
              <a:latin typeface="Microsoft YaHei" charset="-122"/>
              <a:ea typeface="Microsoft YaHei" charset="-122"/>
              <a:cs typeface="Microsoft YaHei" charset="-122"/>
            </a:endParaRPr>
          </a:p>
        </p:txBody>
      </p:sp>
      <p:sp>
        <p:nvSpPr>
          <p:cNvPr id="13" name="文字方塊 12"/>
          <p:cNvSpPr txBox="1"/>
          <p:nvPr/>
        </p:nvSpPr>
        <p:spPr>
          <a:xfrm>
            <a:off x="3400147" y="6075870"/>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网络处理图像需要的参数更少</a:t>
            </a:r>
            <a:endParaRPr lang="zh-TW" altLang="en-US" sz="2800" dirty="0">
              <a:solidFill>
                <a:srgbClr val="09405E"/>
              </a:solidFill>
              <a:latin typeface="Microsoft YaHei" charset="-122"/>
              <a:ea typeface="Microsoft YaHei" charset="-122"/>
              <a:cs typeface="Microsoft YaHei" charset="-122"/>
            </a:endParaRPr>
          </a:p>
        </p:txBody>
      </p:sp>
      <p:sp>
        <p:nvSpPr>
          <p:cNvPr id="12" name="向右箭號 11"/>
          <p:cNvSpPr/>
          <p:nvPr/>
        </p:nvSpPr>
        <p:spPr>
          <a:xfrm>
            <a:off x="2479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48306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Fully Connected Feedforward network</a:t>
              </a:r>
              <a:endParaRPr lang="zh-TW" altLang="en-US" sz="20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8" y="3573463"/>
            <a:ext cx="3073287" cy="461665"/>
          </a:xfrm>
          <a:prstGeom prst="rect">
            <a:avLst/>
          </a:prstGeom>
          <a:noFill/>
        </p:spPr>
        <p:txBody>
          <a:bodyPr wrap="square" rtlCol="0">
            <a:spAutoFit/>
          </a:bodyPr>
          <a:lstStyle>
            <a:defPPr>
              <a:defRPr lang="zh-CN"/>
            </a:defPPr>
            <a:lvl1pPr>
              <a:defRPr sz="2800">
                <a:solidFill>
                  <a:srgbClr val="09405E"/>
                </a:solidFill>
                <a:latin typeface="Microsoft YaHei" charset="-122"/>
                <a:ea typeface="Microsoft YaHei" charset="-122"/>
                <a:cs typeface="Microsoft YaHei" charset="-122"/>
              </a:defRPr>
            </a:lvl1pPr>
          </a:lstStyle>
          <a:p>
            <a:r>
              <a:rPr lang="zh-CN" altLang="en-US" sz="2400" dirty="0"/>
              <a:t>可重复多次：深度</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9404025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5" grpId="0" animBg="1"/>
      <p:bldP spid="16" grpId="0" animBg="1"/>
      <p:bldP spid="12" grpId="0" animBg="1"/>
      <p:bldP spid="18" grpId="0" animBg="1"/>
      <p:bldP spid="19" grpId="0" animBg="1"/>
      <p:bldP spid="20" grpId="0" animBg="1"/>
      <p:bldP spid="17" grpId="0" animBg="1"/>
      <p:bldP spid="22" grpId="0" animBg="1"/>
      <p:bldP spid="21" grpId="0"/>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神经元</a:t>
            </a:r>
            <a:endParaRPr kumimoji="1" lang="zh-CN" altLang="en-US" dirty="0"/>
          </a:p>
        </p:txBody>
      </p:sp>
      <p:sp>
        <p:nvSpPr>
          <p:cNvPr id="3" name="内容占位符 2"/>
          <p:cNvSpPr>
            <a:spLocks noGrp="1"/>
          </p:cNvSpPr>
          <p:nvPr>
            <p:ph sz="quarter" idx="10"/>
          </p:nvPr>
        </p:nvSpPr>
        <p:spPr/>
        <p:txBody>
          <a:bodyPr/>
          <a:lstStyle/>
          <a:p>
            <a:r>
              <a:rPr lang="zh-CN" altLang="en-US" dirty="0"/>
              <a:t>神经细胞之间通过突触</a:t>
            </a:r>
            <a:r>
              <a:rPr lang="zh-CN" altLang="en-US" dirty="0" smtClean="0"/>
              <a:t>连接，</a:t>
            </a:r>
            <a:r>
              <a:rPr lang="zh-CN" altLang="en-US" dirty="0"/>
              <a:t>突触通过复杂精巧的电化学过程传递信息 </a:t>
            </a:r>
          </a:p>
          <a:p>
            <a:r>
              <a:rPr lang="zh-CN" altLang="en-US" dirty="0"/>
              <a:t>接收前面神经元的输入，</a:t>
            </a:r>
            <a:r>
              <a:rPr lang="zh-CN" altLang="en-US" dirty="0" smtClean="0"/>
              <a:t>汇总</a:t>
            </a:r>
            <a:r>
              <a:rPr lang="zh-CN" altLang="en-US" dirty="0" smtClean="0">
                <a:sym typeface="Wingdings"/>
              </a:rPr>
              <a:t></a:t>
            </a:r>
            <a:r>
              <a:rPr lang="zh-CN" altLang="en-US" dirty="0" smtClean="0"/>
              <a:t>决策</a:t>
            </a:r>
            <a:r>
              <a:rPr lang="zh-CN" altLang="en-US" dirty="0" smtClean="0">
                <a:sym typeface="Wingdings"/>
              </a:rPr>
              <a:t></a:t>
            </a:r>
            <a:r>
              <a:rPr lang="zh-CN" altLang="en-US" dirty="0" smtClean="0"/>
              <a:t>传递 </a:t>
            </a:r>
            <a:endParaRPr lang="zh-CN" altLang="en-US" dirty="0"/>
          </a:p>
          <a:p>
            <a:endParaRPr lang="zh-CN" altLang="en-US" dirty="0"/>
          </a:p>
          <a:p>
            <a:endParaRPr kumimoji="1" lang="zh-CN" altLang="en-US" dirty="0"/>
          </a:p>
        </p:txBody>
      </p:sp>
      <p:pic>
        <p:nvPicPr>
          <p:cNvPr id="4" name="Picture"/>
          <p:cNvPicPr/>
          <p:nvPr/>
        </p:nvPicPr>
        <p:blipFill>
          <a:blip r:embed="rId2"/>
          <a:stretch>
            <a:fillRect/>
          </a:stretch>
        </p:blipFill>
        <p:spPr bwMode="auto">
          <a:xfrm>
            <a:off x="959421" y="2873733"/>
            <a:ext cx="6758115" cy="3307611"/>
          </a:xfrm>
          <a:prstGeom prst="rect">
            <a:avLst/>
          </a:prstGeom>
          <a:noFill/>
          <a:ln w="9525">
            <a:noFill/>
            <a:headEnd/>
            <a:tailEnd/>
          </a:ln>
        </p:spPr>
      </p:pic>
    </p:spTree>
    <p:extLst>
      <p:ext uri="{BB962C8B-B14F-4D97-AF65-F5344CB8AC3E}">
        <p14:creationId xmlns:p14="http://schemas.microsoft.com/office/powerpoint/2010/main" val="13117401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38946" y="4419541"/>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 name="矩形 9"/>
          <p:cNvSpPr/>
          <p:nvPr/>
        </p:nvSpPr>
        <p:spPr>
          <a:xfrm>
            <a:off x="1944796" y="1713451"/>
            <a:ext cx="4173041" cy="21135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599425"/>
            <a:ext cx="304467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可重复多次：深度</a:t>
            </a:r>
            <a:endParaRPr lang="zh-TW" altLang="en-US" sz="2400" dirty="0">
              <a:solidFill>
                <a:srgbClr val="09405E"/>
              </a:solidFill>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矩形 2"/>
          <p:cNvSpPr/>
          <p:nvPr/>
        </p:nvSpPr>
        <p:spPr>
          <a:xfrm>
            <a:off x="1805191" y="1862452"/>
            <a:ext cx="4452251" cy="461665"/>
          </a:xfrm>
          <a:prstGeom prst="rect">
            <a:avLst/>
          </a:prstGeom>
        </p:spPr>
        <p:txBody>
          <a:bodyPr wrap="square">
            <a:spAutoFit/>
          </a:bodyPr>
          <a:lstStyle/>
          <a:p>
            <a:pPr marL="342900" indent="-342900">
              <a:buFont typeface="Wingdings" panose="05000000000000000000" pitchFamily="2" charset="2"/>
              <a:buChar char="Ø"/>
            </a:pPr>
            <a:r>
              <a:rPr lang="zh-CN" altLang="en-US" sz="2400" dirty="0" smtClean="0">
                <a:latin typeface="Microsoft YaHei" charset="-122"/>
                <a:ea typeface="Microsoft YaHei" charset="-122"/>
                <a:cs typeface="Microsoft YaHei" charset="-122"/>
              </a:rPr>
              <a:t>有些模式比整幅图像小得多</a:t>
            </a:r>
            <a:endParaRPr lang="zh-TW" altLang="en-US" sz="2400" dirty="0">
              <a:latin typeface="Microsoft YaHei" charset="-122"/>
              <a:ea typeface="Microsoft YaHei" charset="-122"/>
              <a:cs typeface="Microsoft YaHei" charset="-122"/>
            </a:endParaRPr>
          </a:p>
        </p:txBody>
      </p:sp>
      <p:sp>
        <p:nvSpPr>
          <p:cNvPr id="7" name="矩形 6"/>
          <p:cNvSpPr/>
          <p:nvPr/>
        </p:nvSpPr>
        <p:spPr>
          <a:xfrm>
            <a:off x="1591056" y="3232244"/>
            <a:ext cx="4540384" cy="461665"/>
          </a:xfrm>
          <a:prstGeom prst="rect">
            <a:avLst/>
          </a:prstGeom>
        </p:spPr>
        <p:txBody>
          <a:bodyPr wrap="square">
            <a:spAutoFit/>
          </a:bodyPr>
          <a:lstStyle/>
          <a:p>
            <a:pPr marL="285750" indent="-285750">
              <a:buFont typeface="Wingdings" panose="05000000000000000000" pitchFamily="2" charset="2"/>
              <a:buChar char="Ø"/>
            </a:pPr>
            <a:r>
              <a:rPr lang="zh-CN" altLang="en-US" sz="2400" dirty="0" smtClean="0">
                <a:latin typeface="Microsoft YaHei" charset="-122"/>
                <a:ea typeface="Microsoft YaHei" charset="-122"/>
                <a:cs typeface="Microsoft YaHei" charset="-122"/>
              </a:rPr>
              <a:t>同一模式可能在不同区域出现</a:t>
            </a:r>
            <a:endParaRPr lang="zh-TW" altLang="en-US" sz="2400" dirty="0">
              <a:latin typeface="Microsoft YaHei" charset="-122"/>
              <a:ea typeface="Microsoft YaHei" charset="-122"/>
              <a:cs typeface="Microsoft YaHei" charset="-122"/>
            </a:endParaRPr>
          </a:p>
        </p:txBody>
      </p:sp>
      <p:sp>
        <p:nvSpPr>
          <p:cNvPr id="8" name="矩形 7"/>
          <p:cNvSpPr/>
          <p:nvPr/>
        </p:nvSpPr>
        <p:spPr>
          <a:xfrm>
            <a:off x="1591056" y="4554816"/>
            <a:ext cx="4560533" cy="461665"/>
          </a:xfrm>
          <a:prstGeom prst="rect">
            <a:avLst/>
          </a:prstGeom>
        </p:spPr>
        <p:txBody>
          <a:bodyPr wrap="square">
            <a:spAutoFit/>
          </a:bodyPr>
          <a:lstStyle/>
          <a:p>
            <a:pPr marL="285750" indent="-285750">
              <a:buFont typeface="Wingdings" panose="05000000000000000000" pitchFamily="2" charset="2"/>
              <a:buChar char="Ø"/>
            </a:pPr>
            <a:r>
              <a:rPr lang="zh-CN" altLang="en-US" sz="2400" dirty="0" smtClean="0">
                <a:latin typeface="Microsoft YaHei" charset="-122"/>
                <a:ea typeface="Microsoft YaHei" charset="-122"/>
                <a:cs typeface="Microsoft YaHei" charset="-122"/>
              </a:rPr>
              <a:t>对像素进行下采样不改变目标</a:t>
            </a:r>
            <a:endParaRPr lang="zh-TW" altLang="en-US" sz="2400" dirty="0">
              <a:latin typeface="Microsoft YaHei" charset="-122"/>
              <a:ea typeface="Microsoft YaHei" charset="-122"/>
              <a:cs typeface="Microsoft YaHei" charset="-122"/>
            </a:endParaRPr>
          </a:p>
        </p:txBody>
      </p:sp>
      <p:cxnSp>
        <p:nvCxnSpPr>
          <p:cNvPr id="26" name="直線單箭頭接點 25"/>
          <p:cNvCxnSpPr>
            <a:stCxn id="11" idx="1"/>
            <a:endCxn id="10" idx="3"/>
          </p:cNvCxnSpPr>
          <p:nvPr/>
        </p:nvCxnSpPr>
        <p:spPr>
          <a:xfrm flipH="1">
            <a:off x="6117837" y="2207749"/>
            <a:ext cx="656086" cy="5625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1"/>
            <a:endCxn id="10" idx="3"/>
          </p:cNvCxnSpPr>
          <p:nvPr/>
        </p:nvCxnSpPr>
        <p:spPr>
          <a:xfrm flipH="1" flipV="1">
            <a:off x="6117837" y="2770249"/>
            <a:ext cx="656086" cy="16057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3" idx="1"/>
            <a:endCxn id="25" idx="3"/>
          </p:cNvCxnSpPr>
          <p:nvPr/>
        </p:nvCxnSpPr>
        <p:spPr>
          <a:xfrm flipH="1">
            <a:off x="6111987" y="3307762"/>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5" idx="1"/>
            <a:endCxn id="25" idx="3"/>
          </p:cNvCxnSpPr>
          <p:nvPr/>
        </p:nvCxnSpPr>
        <p:spPr>
          <a:xfrm flipH="1" flipV="1">
            <a:off x="6111987"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05191" y="1388955"/>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29" name="矩形 28"/>
          <p:cNvSpPr/>
          <p:nvPr/>
        </p:nvSpPr>
        <p:spPr>
          <a:xfrm>
            <a:off x="1811519" y="274318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sp>
        <p:nvSpPr>
          <p:cNvPr id="35" name="矩形 34"/>
          <p:cNvSpPr/>
          <p:nvPr/>
        </p:nvSpPr>
        <p:spPr>
          <a:xfrm>
            <a:off x="1811519" y="407072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3</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82411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3"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1864287"/>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713870" y="4028285"/>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0"/>
          <p:cNvSpPr txBox="1"/>
          <p:nvPr/>
        </p:nvSpPr>
        <p:spPr>
          <a:xfrm>
            <a:off x="8948969" y="3599425"/>
            <a:ext cx="304467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可重复多次：深度</a:t>
            </a:r>
            <a:endParaRPr lang="zh-TW"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15311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nvPr>
        </p:nvGraphicFramePr>
        <p:xfrm>
          <a:off x="6783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315448" y="2421241"/>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1</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8" name="表格 7"/>
          <p:cNvGraphicFramePr>
            <a:graphicFrameLocks noGrp="1"/>
          </p:cNvGraphicFramePr>
          <p:nvPr>
            <p:extLst/>
          </p:nvPr>
        </p:nvGraphicFramePr>
        <p:xfrm>
          <a:off x="6783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9" name="文字方塊 8"/>
          <p:cNvSpPr txBox="1"/>
          <p:nvPr/>
        </p:nvSpPr>
        <p:spPr>
          <a:xfrm>
            <a:off x="8315448" y="4032875"/>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2</a:t>
            </a:r>
            <a:endParaRPr lang="zh-TW" altLang="en-US" sz="2400" dirty="0">
              <a:solidFill>
                <a:srgbClr val="09405E"/>
              </a:solidFill>
              <a:latin typeface="Microsoft YaHei" charset="-122"/>
              <a:ea typeface="Microsoft YaHei" charset="-122"/>
              <a:cs typeface="Microsoft YaHei" charset="-122"/>
            </a:endParaRPr>
          </a:p>
        </p:txBody>
      </p:sp>
      <p:sp>
        <p:nvSpPr>
          <p:cNvPr id="10" name="文字方塊 9"/>
          <p:cNvSpPr txBox="1"/>
          <p:nvPr/>
        </p:nvSpPr>
        <p:spPr>
          <a:xfrm rot="5400000">
            <a:off x="7354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6737996" y="1005109"/>
            <a:ext cx="3555354"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要学习的网络参数</a:t>
            </a:r>
            <a:endParaRPr lang="zh-TW" altLang="en-US" sz="2400" dirty="0">
              <a:solidFill>
                <a:srgbClr val="09405E"/>
              </a:solidFill>
              <a:latin typeface="Microsoft YaHei" charset="-122"/>
              <a:ea typeface="Microsoft YaHei" charset="-122"/>
              <a:cs typeface="Microsoft YaHei" charset="-122"/>
            </a:endParaRPr>
          </a:p>
        </p:txBody>
      </p:sp>
      <p:sp>
        <p:nvSpPr>
          <p:cNvPr id="3" name="文字方塊 2"/>
          <p:cNvSpPr txBox="1"/>
          <p:nvPr/>
        </p:nvSpPr>
        <p:spPr>
          <a:xfrm>
            <a:off x="8526037" y="2879558"/>
            <a:ext cx="1026942" cy="461665"/>
          </a:xfrm>
          <a:prstGeom prst="rect">
            <a:avLst/>
          </a:prstGeom>
          <a:noFill/>
        </p:spPr>
        <p:txBody>
          <a:bodyPr wrap="square" rtlCol="0">
            <a:spAutoFit/>
          </a:bodyPr>
          <a:lstStyle/>
          <a:p>
            <a:r>
              <a:rPr lang="zh-CN" altLang="en-US" sz="2400" dirty="0" smtClean="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2" name="文字方塊 11"/>
          <p:cNvSpPr txBox="1"/>
          <p:nvPr/>
        </p:nvSpPr>
        <p:spPr>
          <a:xfrm>
            <a:off x="8526037" y="4449637"/>
            <a:ext cx="1026942" cy="461665"/>
          </a:xfrm>
          <a:prstGeom prst="rect">
            <a:avLst/>
          </a:prstGeom>
          <a:noFill/>
        </p:spPr>
        <p:txBody>
          <a:bodyPr wrap="square" rtlCol="0">
            <a:spAutoFit/>
          </a:bodyPr>
          <a:lstStyle/>
          <a:p>
            <a:r>
              <a:rPr lang="zh-CN" altLang="en-US" sz="2400" smtClean="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3" name="文字方塊 12"/>
          <p:cNvSpPr txBox="1"/>
          <p:nvPr/>
        </p:nvSpPr>
        <p:spPr>
          <a:xfrm>
            <a:off x="6783953" y="6013394"/>
            <a:ext cx="507605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每个滤波器检测很小的模式</a:t>
            </a:r>
            <a:r>
              <a:rPr lang="en-US" altLang="zh-TW" sz="2400" dirty="0">
                <a:solidFill>
                  <a:srgbClr val="09405E"/>
                </a:solidFill>
                <a:latin typeface="Microsoft YaHei" charset="-122"/>
                <a:ea typeface="Microsoft YaHei" charset="-122"/>
                <a:cs typeface="Microsoft YaHei" charset="-122"/>
              </a:rPr>
              <a:t> (3 x 3). </a:t>
            </a:r>
            <a:endParaRPr lang="zh-TW" altLang="en-US" sz="2400" dirty="0">
              <a:solidFill>
                <a:srgbClr val="09405E"/>
              </a:solidFill>
              <a:latin typeface="Microsoft YaHei" charset="-122"/>
              <a:ea typeface="Microsoft YaHei" charset="-122"/>
              <a:cs typeface="Microsoft YaHei" charset="-122"/>
            </a:endParaRPr>
          </a:p>
        </p:txBody>
      </p:sp>
      <p:sp>
        <p:nvSpPr>
          <p:cNvPr id="14" name="矩形 13"/>
          <p:cNvSpPr/>
          <p:nvPr/>
        </p:nvSpPr>
        <p:spPr>
          <a:xfrm>
            <a:off x="5202267" y="601339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graphicFrame>
        <p:nvGraphicFramePr>
          <p:cNvPr id="17" name="內容版面配置區 3"/>
          <p:cNvGraphicFramePr>
            <a:graphicFrameLocks/>
          </p:cNvGraphicFramePr>
          <p:nvPr>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6 x 6 </a:t>
            </a:r>
            <a:r>
              <a:rPr lang="zh-CN" altLang="en-US" sz="2400" dirty="0">
                <a:solidFill>
                  <a:srgbClr val="09405E"/>
                </a:solidFill>
                <a:latin typeface="Microsoft YaHei" charset="-122"/>
                <a:ea typeface="Microsoft YaHei" charset="-122"/>
                <a:cs typeface="Microsoft YaHei" charset="-122"/>
              </a:rPr>
              <a:t>图像</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9552979" y="2895326"/>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552979" y="2895326"/>
                <a:ext cx="1191095" cy="369332"/>
              </a:xfrm>
              <a:prstGeom prst="rect">
                <a:avLst/>
              </a:prstGeom>
              <a:blipFill rotWithShape="0">
                <a:blip r:embed="rId2"/>
                <a:stretch>
                  <a:fillRect l="-5641" t="-140984" r="-1026" b="-173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480034" y="6453149"/>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480034" y="6453149"/>
                <a:ext cx="1191095" cy="369332"/>
              </a:xfrm>
              <a:prstGeom prst="rect">
                <a:avLst/>
              </a:prstGeom>
              <a:blipFill rotWithShape="0">
                <a:blip r:embed="rId2"/>
                <a:stretch>
                  <a:fillRect l="-5612" t="-143333" r="-510" b="-17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88618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3" grpId="0"/>
      <p:bldP spid="12" grpId="0"/>
      <p:bldP spid="13" grpId="0"/>
      <p:bldP spid="14" grpId="0" animBg="1"/>
      <p:bldP spid="15" grpId="0"/>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內容版面配置區 3"/>
          <p:cNvGraphicFramePr>
            <a:graphicFrameLocks/>
          </p:cNvGraphicFramePr>
          <p:nvPr>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sp>
        <p:nvSpPr>
          <p:cNvPr id="5"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nvPr>
        </p:nvGraphicFramePr>
        <p:xfrm>
          <a:off x="7087891" y="8759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6" y="1330897"/>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697093"/>
            <a:ext cx="2122895" cy="2084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86166" y="1697093"/>
            <a:ext cx="2133116" cy="2046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272947" y="1008624"/>
            <a:ext cx="2653290" cy="461665"/>
          </a:xfrm>
          <a:prstGeom prst="rect">
            <a:avLst/>
          </a:prstGeom>
        </p:spPr>
        <p:txBody>
          <a:bodyPr wrap="none">
            <a:spAutoFit/>
          </a:bodyPr>
          <a:lstStyle/>
          <a:p>
            <a:r>
              <a:rPr lang="zh-CN" altLang="en-US" sz="2400" dirty="0" smtClean="0">
                <a:solidFill>
                  <a:srgbClr val="002060"/>
                </a:solidFill>
                <a:latin typeface="Microsoft YaHei" charset="-122"/>
                <a:ea typeface="Microsoft YaHei" charset="-122"/>
                <a:cs typeface="Microsoft YaHei" charset="-122"/>
              </a:rPr>
              <a:t>步幅（</a:t>
            </a:r>
            <a:r>
              <a:rPr lang="en-US" altLang="zh-TW" sz="2400" dirty="0" smtClean="0">
                <a:solidFill>
                  <a:srgbClr val="002060"/>
                </a:solidFill>
                <a:latin typeface="Microsoft YaHei" charset="-122"/>
                <a:ea typeface="Microsoft YaHei" charset="-122"/>
                <a:cs typeface="Microsoft YaHei" charset="-122"/>
              </a:rPr>
              <a:t>s</a:t>
            </a:r>
            <a:r>
              <a:rPr lang="zh-TW" altLang="en-US" sz="2400" dirty="0" smtClean="0">
                <a:solidFill>
                  <a:srgbClr val="002060"/>
                </a:solidFill>
                <a:latin typeface="Microsoft YaHei" charset="-122"/>
                <a:ea typeface="Microsoft YaHei" charset="-122"/>
                <a:cs typeface="Microsoft YaHei" charset="-122"/>
              </a:rPr>
              <a:t>tride</a:t>
            </a:r>
            <a:r>
              <a:rPr lang="zh-CN" altLang="en-US" sz="2400" dirty="0" smtClean="0">
                <a:solidFill>
                  <a:srgbClr val="002060"/>
                </a:solidFill>
                <a:latin typeface="Microsoft YaHei" charset="-122"/>
                <a:ea typeface="Microsoft YaHei" charset="-122"/>
                <a:cs typeface="Microsoft YaHei" charset="-122"/>
              </a:rPr>
              <a:t>）</a:t>
            </a:r>
            <a:r>
              <a:rPr lang="en-US" altLang="zh-TW" sz="2400" dirty="0" smtClean="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Equation"/>
              <p:cNvSpPr txBox="1"/>
              <p:nvPr/>
            </p:nvSpPr>
            <p:spPr>
              <a:xfrm>
                <a:off x="6606062" y="5779007"/>
                <a:ext cx="4481548" cy="98411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200" i="1">
                              <a:solidFill>
                                <a:srgbClr val="000000"/>
                              </a:solidFill>
                              <a:latin typeface="Cambria Math" charset="0"/>
                            </a:rPr>
                          </m:ctrlPr>
                        </m:sSubPr>
                        <m:e>
                          <m:r>
                            <a:rPr sz="3200" i="1">
                              <a:solidFill>
                                <a:srgbClr val="000000"/>
                              </a:solidFill>
                              <a:latin typeface="Cambria Math" panose="02040503050406030204" pitchFamily="18" charset="0"/>
                            </a:rPr>
                            <m:t>𝑦</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sub>
                      </m:sSub>
                      <m:r>
                        <a:rPr sz="3200" i="1">
                          <a:solidFill>
                            <a:srgbClr val="000000"/>
                          </a:solidFill>
                          <a:latin typeface="Cambria Math" panose="02040503050406030204" pitchFamily="18" charset="0"/>
                        </a:rPr>
                        <m:t>=</m:t>
                      </m:r>
                      <m:limUpp>
                        <m:limUppPr>
                          <m:ctrlPr>
                            <a:rPr sz="3200" i="1">
                              <a:solidFill>
                                <a:srgbClr val="000000"/>
                              </a:solidFill>
                              <a:latin typeface="Cambria Math" charset="0"/>
                            </a:rPr>
                          </m:ctrlPr>
                        </m:limUppPr>
                        <m:e>
                          <m:limLow>
                            <m:limLowPr>
                              <m:ctrlPr>
                                <a:rPr sz="3200" i="1">
                                  <a:solidFill>
                                    <a:srgbClr val="000000"/>
                                  </a:solidFill>
                                  <a:latin typeface="Cambria Math" charset="0"/>
                                </a:rPr>
                              </m:ctrlPr>
                            </m:limLowPr>
                            <m:e>
                              <m:r>
                                <a:rPr sz="3200" i="1">
                                  <a:solidFill>
                                    <a:srgbClr val="000000"/>
                                  </a:solidFill>
                                  <a:latin typeface="Cambria Math" panose="02040503050406030204" pitchFamily="18" charset="0"/>
                                </a:rPr>
                                <m:t>∑</m:t>
                              </m:r>
                            </m:e>
                            <m:lim>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=1</m:t>
                              </m:r>
                            </m:lim>
                          </m:limLow>
                        </m:e>
                        <m:lim>
                          <m:sSub>
                            <m:sSubPr>
                              <m:ctrlPr>
                                <a:rPr kumimoji="1" lang="en-US" altLang="zh-CN" sz="3200" i="1">
                                  <a:latin typeface="Cambria Math" charset="0"/>
                                </a:rPr>
                              </m:ctrlPr>
                            </m:sSubPr>
                            <m:e>
                              <m:r>
                                <a:rPr kumimoji="1" lang="en-US" altLang="zh-CN" sz="3200" i="1">
                                  <a:latin typeface="Cambria Math" charset="0"/>
                                </a:rPr>
                                <m:t>𝑘</m:t>
                              </m:r>
                            </m:e>
                            <m:sub>
                              <m:r>
                                <a:rPr kumimoji="1" lang="en-US" altLang="zh-CN" sz="3200" i="1">
                                  <a:latin typeface="Cambria Math" charset="0"/>
                                </a:rPr>
                                <m:t>h</m:t>
                              </m:r>
                            </m:sub>
                          </m:sSub>
                        </m:lim>
                      </m:limUpp>
                      <m:limUpp>
                        <m:limUppPr>
                          <m:ctrlPr>
                            <a:rPr lang="zh-CN" altLang="en-US" sz="3200" i="1" smtClean="0">
                              <a:solidFill>
                                <a:srgbClr val="002060"/>
                              </a:solidFill>
                              <a:latin typeface="Cambria Math" charset="0"/>
                            </a:rPr>
                          </m:ctrlPr>
                        </m:limUppPr>
                        <m:e>
                          <m:limLow>
                            <m:limLowPr>
                              <m:ctrlPr>
                                <a:rPr lang="zh-CN" altLang="en-US" sz="3200" i="1">
                                  <a:solidFill>
                                    <a:srgbClr val="002060"/>
                                  </a:solidFill>
                                  <a:latin typeface="Cambria Math" charset="0"/>
                                </a:rPr>
                              </m:ctrlPr>
                            </m:limLowPr>
                            <m:e>
                              <m:r>
                                <a:rPr lang="zh-CN" altLang="en-US" sz="3200" i="1">
                                  <a:solidFill>
                                    <a:srgbClr val="002060"/>
                                  </a:solidFill>
                                  <a:latin typeface="Cambria Math" panose="02040503050406030204" pitchFamily="18" charset="0"/>
                                </a:rPr>
                                <m:t>∑</m:t>
                              </m:r>
                            </m:e>
                            <m:lim>
                              <m:r>
                                <a:rPr lang="zh-CN" altLang="en-US" sz="3200" i="1">
                                  <a:solidFill>
                                    <a:srgbClr val="002060"/>
                                  </a:solidFill>
                                  <a:latin typeface="Cambria Math" panose="02040503050406030204" pitchFamily="18" charset="0"/>
                                </a:rPr>
                                <m:t>𝑏</m:t>
                              </m:r>
                              <m:r>
                                <a:rPr lang="en-US" altLang="zh-CN" sz="3200" i="1">
                                  <a:solidFill>
                                    <a:srgbClr val="002060"/>
                                  </a:solidFill>
                                  <a:latin typeface="Cambria Math" panose="02040503050406030204" pitchFamily="18" charset="0"/>
                                </a:rPr>
                                <m:t>=1</m:t>
                              </m:r>
                            </m:lim>
                          </m:limLow>
                        </m:e>
                        <m:lim>
                          <m:sSub>
                            <m:sSubPr>
                              <m:ctrlPr>
                                <a:rPr lang="en-US" altLang="zh-CN" sz="3200" i="1">
                                  <a:solidFill>
                                    <a:srgbClr val="002060"/>
                                  </a:solidFill>
                                  <a:latin typeface="Cambria Math" charset="0"/>
                                </a:rPr>
                              </m:ctrlPr>
                            </m:sSubPr>
                            <m:e>
                              <m:r>
                                <a:rPr lang="en-US" altLang="zh-CN" sz="3200" i="1">
                                  <a:solidFill>
                                    <a:srgbClr val="002060"/>
                                  </a:solidFill>
                                  <a:latin typeface="Cambria Math" panose="02040503050406030204" pitchFamily="18" charset="0"/>
                                </a:rPr>
                                <m:t>𝑘</m:t>
                              </m:r>
                            </m:e>
                            <m:sub>
                              <m:r>
                                <a:rPr lang="en-US" altLang="zh-CN" sz="3200" i="1">
                                  <a:solidFill>
                                    <a:srgbClr val="002060"/>
                                  </a:solidFill>
                                  <a:latin typeface="Cambria Math" charset="0"/>
                                </a:rPr>
                                <m:t>𝑤</m:t>
                              </m:r>
                            </m:sub>
                          </m:sSub>
                        </m:lim>
                      </m:limUpp>
                      <m:sSub>
                        <m:sSubPr>
                          <m:ctrlPr>
                            <a:rPr lang="zh-CN" altLang="en-US" sz="3200" i="1" smtClean="0">
                              <a:solidFill>
                                <a:srgbClr val="C00000"/>
                              </a:solidFill>
                              <a:latin typeface="Cambria Math" charset="0"/>
                            </a:rPr>
                          </m:ctrlPr>
                        </m:sSubPr>
                        <m:e>
                          <m:r>
                            <a:rPr lang="zh-CN" altLang="en-US" sz="3200" i="1">
                              <a:solidFill>
                                <a:srgbClr val="C00000"/>
                              </a:solidFill>
                              <a:latin typeface="Cambria Math" panose="02040503050406030204" pitchFamily="18" charset="0"/>
                            </a:rPr>
                            <m:t>𝑤</m:t>
                          </m:r>
                        </m:e>
                        <m:sub>
                          <m:r>
                            <a:rPr lang="zh-CN" altLang="en-US" sz="3200" i="1">
                              <a:solidFill>
                                <a:srgbClr val="C00000"/>
                              </a:solidFill>
                              <a:latin typeface="Cambria Math" panose="02040503050406030204" pitchFamily="18" charset="0"/>
                            </a:rPr>
                            <m:t>𝑎</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𝑏</m:t>
                          </m:r>
                        </m:sub>
                      </m:sSub>
                      <m:sSub>
                        <m:sSubPr>
                          <m:ctrlPr>
                            <a:rPr sz="3200" i="1">
                              <a:solidFill>
                                <a:srgbClr val="000000"/>
                              </a:solidFill>
                              <a:latin typeface="Cambria Math" charset="0"/>
                            </a:rPr>
                          </m:ctrlPr>
                        </m:sSubPr>
                        <m:e>
                          <m:r>
                            <a:rPr sz="3200" i="1">
                              <a:solidFill>
                                <a:srgbClr val="000000"/>
                              </a:solidFill>
                              <a:latin typeface="Cambria Math" panose="02040503050406030204" pitchFamily="18" charset="0"/>
                            </a:rPr>
                            <m:t>𝑥</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𝑏</m:t>
                          </m:r>
                        </m:sub>
                      </m:sSub>
                    </m:oMath>
                  </m:oMathPara>
                </a14:m>
                <a:endParaRPr sz="3200" dirty="0"/>
              </a:p>
            </p:txBody>
          </p:sp>
        </mc:Choice>
        <mc:Fallback xmlns="">
          <p:sp>
            <p:nvSpPr>
              <p:cNvPr id="15" name="Equation"/>
              <p:cNvSpPr txBox="1">
                <a:spLocks noRot="1" noChangeAspect="1" noMove="1" noResize="1" noEditPoints="1" noAdjustHandles="1" noChangeArrowheads="1" noChangeShapeType="1" noTextEdit="1"/>
              </p:cNvSpPr>
              <p:nvPr/>
            </p:nvSpPr>
            <p:spPr>
              <a:xfrm>
                <a:off x="6606062" y="5779007"/>
                <a:ext cx="4481548" cy="984116"/>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8789104" y="1739657"/>
                <a:ext cx="13928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charset="0"/>
                            </a:rPr>
                          </m:ctrlPr>
                        </m:sSubPr>
                        <m:e>
                          <m:r>
                            <a:rPr kumimoji="1" lang="en-US" altLang="zh-CN" sz="2800" b="0" i="1" smtClean="0">
                              <a:latin typeface="Cambria Math" charset="0"/>
                            </a:rPr>
                            <m:t>𝑘</m:t>
                          </m:r>
                        </m:e>
                        <m:sub>
                          <m:r>
                            <a:rPr kumimoji="1" lang="en-US" altLang="zh-CN" sz="2800" b="0" i="1" smtClean="0">
                              <a:latin typeface="Cambria Math" charset="0"/>
                            </a:rPr>
                            <m:t>h</m:t>
                          </m:r>
                        </m:sub>
                      </m:sSub>
                      <m:r>
                        <a:rPr kumimoji="1" lang="en-US" altLang="zh-CN" sz="2800" b="0" i="1" smtClean="0">
                          <a:latin typeface="Cambria Math" charset="0"/>
                        </a:rPr>
                        <m:t> </m:t>
                      </m:r>
                      <m:r>
                        <a:rPr kumimoji="1" lang="en-US" altLang="zh-CN" sz="2800" b="0" i="1" smtClean="0">
                          <a:latin typeface="Cambria Math" charset="0"/>
                          <a:ea typeface="Cambria Math" charset="0"/>
                          <a:cs typeface="Cambria Math" charset="0"/>
                        </a:rPr>
                        <m:t>×  </m:t>
                      </m:r>
                      <m:sSub>
                        <m:sSubPr>
                          <m:ctrlPr>
                            <a:rPr lang="en-US" altLang="zh-CN" sz="2800" i="1">
                              <a:solidFill>
                                <a:srgbClr val="000000"/>
                              </a:solidFill>
                              <a:latin typeface="Cambria Math" charset="0"/>
                            </a:rPr>
                          </m:ctrlPr>
                        </m:sSubPr>
                        <m:e>
                          <m:r>
                            <a:rPr lang="en-US" altLang="zh-CN" sz="2800" i="1">
                              <a:solidFill>
                                <a:srgbClr val="000000"/>
                              </a:solidFill>
                              <a:latin typeface="Cambria Math" panose="02040503050406030204" pitchFamily="18" charset="0"/>
                            </a:rPr>
                            <m:t>𝑘</m:t>
                          </m:r>
                        </m:e>
                        <m:sub>
                          <m:r>
                            <a:rPr lang="en-US" altLang="zh-CN" sz="2800" b="0" i="1" smtClean="0">
                              <a:solidFill>
                                <a:srgbClr val="000000"/>
                              </a:solidFill>
                              <a:latin typeface="Cambria Math" charset="0"/>
                            </a:rPr>
                            <m:t>𝑤</m:t>
                          </m:r>
                        </m:sub>
                      </m:sSub>
                    </m:oMath>
                  </m:oMathPara>
                </a14:m>
                <a:endParaRPr kumimoji="1"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789104" y="1739657"/>
                <a:ext cx="1392817" cy="4308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6414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ext uri="{D42A27DB-BD31-4B8C-83A1-F6EECF244321}">
                <p14:modId xmlns:p14="http://schemas.microsoft.com/office/powerpoint/2010/main" val="1158044667"/>
              </p:ext>
            </p:extLst>
          </p:nvPr>
        </p:nvGraphicFramePr>
        <p:xfrm>
          <a:off x="1116231" y="2591178"/>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1424865" y="5381892"/>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612425508"/>
              </p:ext>
            </p:extLst>
          </p:nvPr>
        </p:nvGraphicFramePr>
        <p:xfrm>
          <a:off x="1905833" y="828291"/>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8" name="矩形 7"/>
          <p:cNvSpPr/>
          <p:nvPr/>
        </p:nvSpPr>
        <p:spPr>
          <a:xfrm>
            <a:off x="1116231" y="259117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3"/>
          <a:stretch>
            <a:fillRect/>
          </a:stretch>
        </p:blipFill>
        <p:spPr>
          <a:xfrm>
            <a:off x="4252049" y="1873517"/>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3527987" y="1514091"/>
            <a:ext cx="711439" cy="403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556201" y="2334302"/>
            <a:ext cx="1690454" cy="943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0" name="文字方塊 49"/>
          <p:cNvSpPr txBox="1"/>
          <p:nvPr/>
        </p:nvSpPr>
        <p:spPr>
          <a:xfrm>
            <a:off x="8403516" y="5559670"/>
            <a:ext cx="2371241"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只与</a:t>
            </a:r>
            <a:r>
              <a:rPr lang="en-US" altLang="zh-CN" sz="2400" dirty="0" smtClean="0">
                <a:solidFill>
                  <a:srgbClr val="002060"/>
                </a:solidFill>
                <a:latin typeface="Microsoft YaHei" charset="-122"/>
                <a:ea typeface="Microsoft YaHei" charset="-122"/>
                <a:cs typeface="Microsoft YaHei" charset="-122"/>
              </a:rPr>
              <a:t>9</a:t>
            </a:r>
            <a:r>
              <a:rPr lang="zh-CN" altLang="en-US" sz="2400" dirty="0" smtClean="0">
                <a:solidFill>
                  <a:srgbClr val="002060"/>
                </a:solidFill>
                <a:latin typeface="Microsoft YaHei" charset="-122"/>
                <a:ea typeface="Microsoft YaHei" charset="-122"/>
                <a:cs typeface="Microsoft YaHei" charset="-122"/>
              </a:rPr>
              <a:t>个输入连接，不是全连接</a:t>
            </a:r>
            <a:endParaRPr lang="zh-TW" altLang="en-US" sz="2400" dirty="0">
              <a:solidFill>
                <a:srgbClr val="002060"/>
              </a:solidFill>
              <a:latin typeface="Microsoft YaHei" charset="-122"/>
              <a:ea typeface="Microsoft YaHei" charset="-122"/>
              <a:cs typeface="Microsoft YaHei" charset="-122"/>
            </a:endParaRPr>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52328" y="837042"/>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04520" y="808814"/>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15709" y="821544"/>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52328" y="1295306"/>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04520" y="1267078"/>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15709" y="1279808"/>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64951" y="1751388"/>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17143" y="1723160"/>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28332" y="1735890"/>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35315" y="5999734"/>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参数更少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34861" y="1516622"/>
            <a:ext cx="1563657" cy="674233"/>
          </a:xfrm>
        </p:spPr>
        <p:txBody>
          <a:bodyPr/>
          <a:lstStyle/>
          <a:p>
            <a:r>
              <a:rPr kumimoji="1" lang="zh-CN" altLang="en-US" b="0" dirty="0" smtClean="0">
                <a:solidFill>
                  <a:srgbClr val="002060"/>
                </a:solidFill>
              </a:rPr>
              <a:t>滤波器</a:t>
            </a:r>
            <a:r>
              <a:rPr kumimoji="1" lang="en-US" altLang="zh-CN" b="0" dirty="0" smtClean="0">
                <a:solidFill>
                  <a:srgbClr val="002060"/>
                </a:solidFill>
              </a:rPr>
              <a:t>1</a:t>
            </a:r>
            <a:endParaRPr kumimoji="1" lang="zh-CN" altLang="en-US" b="0" dirty="0">
              <a:solidFill>
                <a:srgbClr val="002060"/>
              </a:solidFill>
            </a:endParaRPr>
          </a:p>
        </p:txBody>
      </p:sp>
      <p:sp>
        <p:nvSpPr>
          <p:cNvPr id="70" name="標題 1"/>
          <p:cNvSpPr txBox="1">
            <a:spLocks/>
          </p:cNvSpPr>
          <p:nvPr/>
        </p:nvSpPr>
        <p:spPr>
          <a:xfrm>
            <a:off x="746126" y="158524"/>
            <a:ext cx="9753146" cy="674233"/>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lang="zh-CN" altLang="en-US" dirty="0" smtClean="0"/>
              <a:t>卷积参数更少</a:t>
            </a:r>
            <a:endParaRPr lang="zh-TW" dirty="0"/>
          </a:p>
        </p:txBody>
      </p:sp>
    </p:spTree>
    <p:extLst>
      <p:ext uri="{BB962C8B-B14F-4D97-AF65-F5344CB8AC3E}">
        <p14:creationId xmlns:p14="http://schemas.microsoft.com/office/powerpoint/2010/main" val="299856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8" name="矩形 7"/>
          <p:cNvSpPr/>
          <p:nvPr/>
        </p:nvSpPr>
        <p:spPr>
          <a:xfrm>
            <a:off x="15915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参数更少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smtClean="0">
                <a:solidFill>
                  <a:srgbClr val="002060"/>
                </a:solidFill>
              </a:rPr>
              <a:t>滤波器</a:t>
            </a:r>
            <a:r>
              <a:rPr kumimoji="1" lang="en-US" altLang="zh-CN" b="0" dirty="0" smtClean="0">
                <a:solidFill>
                  <a:srgbClr val="002060"/>
                </a:solidFill>
              </a:rPr>
              <a:t>1</a:t>
            </a:r>
            <a:endParaRPr kumimoji="1" lang="zh-CN" altLang="en-US" b="0" dirty="0">
              <a:solidFill>
                <a:srgbClr val="002060"/>
              </a:solidFill>
            </a:endParaRPr>
          </a:p>
        </p:txBody>
      </p:sp>
      <p:pic>
        <p:nvPicPr>
          <p:cNvPr id="70" name="圖片 86"/>
          <p:cNvPicPr>
            <a:picLocks noChangeAspect="1"/>
          </p:cNvPicPr>
          <p:nvPr/>
        </p:nvPicPr>
        <p:blipFill>
          <a:blip r:embed="rId3"/>
          <a:stretch>
            <a:fillRect/>
          </a:stretch>
        </p:blipFill>
        <p:spPr>
          <a:xfrm>
            <a:off x="4238877" y="1215656"/>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3028566" y="1582661"/>
            <a:ext cx="1817754" cy="1272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46123" y="1093862"/>
            <a:ext cx="1300197" cy="2187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109"/>
          <p:cNvSpPr/>
          <p:nvPr/>
        </p:nvSpPr>
        <p:spPr>
          <a:xfrm>
            <a:off x="9436722" y="3237638"/>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3" name="文字方塊 66"/>
          <p:cNvSpPr txBox="1"/>
          <p:nvPr/>
        </p:nvSpPr>
        <p:spPr>
          <a:xfrm>
            <a:off x="8423599" y="6024498"/>
            <a:ext cx="1479843"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smtClean="0">
                <a:latin typeface="Microsoft YaHei" charset="-122"/>
                <a:ea typeface="Microsoft YaHei" charset="-122"/>
                <a:cs typeface="Microsoft YaHei" charset="-122"/>
              </a:rPr>
              <a:t>权重共享</a:t>
            </a:r>
            <a:endParaRPr lang="zh-TW" altLang="en-US" sz="2400" dirty="0">
              <a:latin typeface="Microsoft YaHei" charset="-122"/>
              <a:ea typeface="Microsoft YaHei" charset="-122"/>
              <a:cs typeface="Microsoft YaHei" charset="-122"/>
            </a:endParaRPr>
          </a:p>
        </p:txBody>
      </p:sp>
      <p:cxnSp>
        <p:nvCxnSpPr>
          <p:cNvPr id="74" name="直線單箭頭接點 71"/>
          <p:cNvCxnSpPr/>
          <p:nvPr/>
        </p:nvCxnSpPr>
        <p:spPr>
          <a:xfrm>
            <a:off x="8065554" y="1013442"/>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2"/>
          <p:cNvCxnSpPr/>
          <p:nvPr/>
        </p:nvCxnSpPr>
        <p:spPr>
          <a:xfrm>
            <a:off x="8065554" y="1455802"/>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3"/>
          <p:cNvCxnSpPr/>
          <p:nvPr/>
        </p:nvCxnSpPr>
        <p:spPr>
          <a:xfrm>
            <a:off x="8065554" y="1917598"/>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4"/>
          <p:cNvCxnSpPr/>
          <p:nvPr/>
        </p:nvCxnSpPr>
        <p:spPr>
          <a:xfrm>
            <a:off x="8094844" y="3244808"/>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5"/>
          <p:cNvCxnSpPr/>
          <p:nvPr/>
        </p:nvCxnSpPr>
        <p:spPr>
          <a:xfrm flipV="1">
            <a:off x="8081590" y="3597638"/>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76"/>
          <p:cNvCxnSpPr/>
          <p:nvPr/>
        </p:nvCxnSpPr>
        <p:spPr>
          <a:xfrm flipV="1">
            <a:off x="8081606" y="3597639"/>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8065553" y="3654098"/>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7" name="文字方塊 92"/>
          <p:cNvSpPr txBox="1"/>
          <p:nvPr/>
        </p:nvSpPr>
        <p:spPr>
          <a:xfrm>
            <a:off x="1353016" y="6183774"/>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参数再减少</a:t>
            </a:r>
            <a:r>
              <a:rPr lang="en-US" altLang="zh-TW" sz="2800" dirty="0" smtClean="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4237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內容版面配置區 3"/>
          <p:cNvGraphicFramePr>
            <a:graphicFrameLocks/>
          </p:cNvGraphicFramePr>
          <p:nvPr>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nvPr>
        </p:nvGraphicFramePr>
        <p:xfrm>
          <a:off x="7087892" y="84416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7" y="1299133"/>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701118"/>
            <a:ext cx="2143001"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2383928" y="1701118"/>
            <a:ext cx="2206360"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9" name="矩形 18"/>
          <p:cNvSpPr/>
          <p:nvPr/>
        </p:nvSpPr>
        <p:spPr>
          <a:xfrm>
            <a:off x="1272947" y="1008624"/>
            <a:ext cx="2653290" cy="461665"/>
          </a:xfrm>
          <a:prstGeom prst="rect">
            <a:avLst/>
          </a:prstGeom>
        </p:spPr>
        <p:txBody>
          <a:bodyPr wrap="none">
            <a:spAutoFit/>
          </a:bodyPr>
          <a:lstStyle/>
          <a:p>
            <a:r>
              <a:rPr lang="zh-CN" altLang="en-US" sz="2400" dirty="0" smtClean="0">
                <a:solidFill>
                  <a:srgbClr val="002060"/>
                </a:solidFill>
                <a:latin typeface="Microsoft YaHei" charset="-122"/>
                <a:ea typeface="Microsoft YaHei" charset="-122"/>
                <a:cs typeface="Microsoft YaHei" charset="-122"/>
              </a:rPr>
              <a:t>步幅（</a:t>
            </a:r>
            <a:r>
              <a:rPr lang="en-US" altLang="zh-TW" sz="2400" dirty="0" smtClean="0">
                <a:solidFill>
                  <a:srgbClr val="002060"/>
                </a:solidFill>
                <a:latin typeface="Microsoft YaHei" charset="-122"/>
                <a:ea typeface="Microsoft YaHei" charset="-122"/>
                <a:cs typeface="Microsoft YaHei" charset="-122"/>
              </a:rPr>
              <a:t>s</a:t>
            </a:r>
            <a:r>
              <a:rPr lang="zh-TW" altLang="en-US" sz="2400" dirty="0" smtClean="0">
                <a:solidFill>
                  <a:srgbClr val="002060"/>
                </a:solidFill>
                <a:latin typeface="Microsoft YaHei" charset="-122"/>
                <a:ea typeface="Microsoft YaHei" charset="-122"/>
                <a:cs typeface="Microsoft YaHei" charset="-122"/>
              </a:rPr>
              <a:t>tride</a:t>
            </a:r>
            <a:r>
              <a:rPr lang="zh-CN" altLang="en-US" sz="2400" dirty="0" smtClean="0">
                <a:solidFill>
                  <a:srgbClr val="002060"/>
                </a:solidFill>
                <a:latin typeface="Microsoft YaHei" charset="-122"/>
                <a:ea typeface="Microsoft YaHei" charset="-122"/>
                <a:cs typeface="Microsoft YaHei" charset="-122"/>
              </a:rPr>
              <a:t>）</a:t>
            </a:r>
            <a:r>
              <a:rPr lang="en-US" altLang="zh-TW" sz="2400" dirty="0" smtClean="0">
                <a:solidFill>
                  <a:srgbClr val="002060"/>
                </a:solidFill>
                <a:latin typeface="Microsoft YaHei" charset="-122"/>
                <a:ea typeface="Microsoft YaHei" charset="-122"/>
                <a:cs typeface="Microsoft YaHei" charset="-122"/>
              </a:rPr>
              <a:t>=</a:t>
            </a:r>
            <a:r>
              <a:rPr lang="en-US" altLang="zh-CN"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矩形 3"/>
              <p:cNvSpPr/>
              <p:nvPr/>
            </p:nvSpPr>
            <p:spPr>
              <a:xfrm>
                <a:off x="4688917" y="5912172"/>
                <a:ext cx="1867563" cy="830997"/>
              </a:xfrm>
              <a:prstGeom prst="rect">
                <a:avLst/>
              </a:prstGeom>
            </p:spPr>
            <p:txBody>
              <a:bodyPr wrap="none">
                <a:spAutoFit/>
              </a:bodyPr>
              <a:lstStyle/>
              <a:p>
                <a:r>
                  <a:rPr lang="ja-JP" altLang="en-US" sz="2400" dirty="0" smtClean="0">
                    <a:solidFill>
                      <a:srgbClr val="002060"/>
                    </a:solidFill>
                    <a:latin typeface="Microsoft YaHei" charset="-122"/>
                    <a:ea typeface="Microsoft YaHei" charset="-122"/>
                    <a:cs typeface="Microsoft YaHei" charset="-122"/>
                  </a:rPr>
                  <a:t>高度</a:t>
                </a:r>
                <a:r>
                  <a:rPr lang="ja-JP" altLang="en-US" sz="2400" dirty="0">
                    <a:solidFill>
                      <a:srgbClr val="002060"/>
                    </a:solidFill>
                    <a:latin typeface="Microsoft YaHei" charset="-122"/>
                    <a:ea typeface="Microsoft YaHei" charset="-122"/>
                    <a:cs typeface="Microsoft YaHei" charset="-122"/>
                  </a:rPr>
                  <a:t>步幅</a:t>
                </a:r>
                <a14:m>
                  <m:oMath xmlns:m="http://schemas.openxmlformats.org/officeDocument/2006/math">
                    <m:sSub>
                      <m:sSubPr>
                        <m:ctrlPr>
                          <a:rPr lang="ar-AE" altLang="zh-CN" sz="2400" i="1">
                            <a:solidFill>
                              <a:srgbClr val="002060"/>
                            </a:solidFill>
                            <a:latin typeface="Cambria Math" charset="0"/>
                            <a:ea typeface="Microsoft YaHei" charset="-122"/>
                            <a:cs typeface="Microsoft YaHei" charset="-122"/>
                          </a:rPr>
                        </m:ctrlPr>
                      </m:sSubPr>
                      <m:e>
                        <m:r>
                          <a:rPr lang="zh-CN" altLang="en-US" sz="2400">
                            <a:solidFill>
                              <a:srgbClr val="002060"/>
                            </a:solidFill>
                            <a:latin typeface="Cambria Math" charset="0"/>
                            <a:ea typeface="Microsoft YaHei" charset="-122"/>
                            <a:cs typeface="Microsoft YaHei" charset="-122"/>
                          </a:rPr>
                          <m:t> </m:t>
                        </m:r>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h</m:t>
                        </m:r>
                      </m:sub>
                    </m:sSub>
                  </m:oMath>
                </a14:m>
                <a:r>
                  <a:rPr lang="zh-CN" altLang="en-US" sz="2400" dirty="0">
                    <a:solidFill>
                      <a:srgbClr val="002060"/>
                    </a:solidFill>
                    <a:latin typeface="Microsoft YaHei" charset="-122"/>
                    <a:ea typeface="Microsoft YaHei" charset="-122"/>
                    <a:cs typeface="Microsoft YaHei" charset="-122"/>
                  </a:rPr>
                  <a:t> </a:t>
                </a:r>
                <a:endParaRPr lang="en-US" altLang="zh-CN" sz="2400" dirty="0" smtClean="0">
                  <a:solidFill>
                    <a:srgbClr val="002060"/>
                  </a:solidFill>
                  <a:latin typeface="Microsoft YaHei" charset="-122"/>
                  <a:ea typeface="Microsoft YaHei" charset="-122"/>
                  <a:cs typeface="Microsoft YaHei" charset="-122"/>
                </a:endParaRPr>
              </a:p>
              <a:p>
                <a:r>
                  <a:rPr lang="ja-JP" altLang="en-US" sz="2400" dirty="0" smtClean="0">
                    <a:solidFill>
                      <a:srgbClr val="002060"/>
                    </a:solidFill>
                    <a:latin typeface="Microsoft YaHei" charset="-122"/>
                    <a:ea typeface="Microsoft YaHei" charset="-122"/>
                    <a:cs typeface="Microsoft YaHei" charset="-122"/>
                  </a:rPr>
                  <a:t>宽度</a:t>
                </a:r>
                <a:r>
                  <a:rPr lang="ja-JP" altLang="en-US" sz="2400" dirty="0">
                    <a:solidFill>
                      <a:srgbClr val="002060"/>
                    </a:solidFill>
                    <a:latin typeface="Microsoft YaHei" charset="-122"/>
                    <a:ea typeface="Microsoft YaHei" charset="-122"/>
                    <a:cs typeface="Microsoft YaHei" charset="-122"/>
                  </a:rPr>
                  <a:t>步幅</a:t>
                </a:r>
                <a14:m>
                  <m:oMath xmlns:m="http://schemas.openxmlformats.org/officeDocument/2006/math">
                    <m:sSub>
                      <m:sSubPr>
                        <m:ctrlPr>
                          <a:rPr lang="ar-AE" altLang="zh-CN" sz="2400" i="1">
                            <a:solidFill>
                              <a:srgbClr val="002060"/>
                            </a:solidFill>
                            <a:latin typeface="Cambria Math" charset="0"/>
                            <a:ea typeface="Microsoft YaHei" charset="-122"/>
                            <a:cs typeface="Microsoft YaHei" charset="-122"/>
                          </a:rPr>
                        </m:ctrlPr>
                      </m:sSubPr>
                      <m:e>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𝑤</m:t>
                        </m:r>
                      </m:sub>
                    </m:sSub>
                  </m:oMath>
                </a14:m>
                <a:r>
                  <a:rPr lang="zh-CN" altLang="en-US" sz="2400" dirty="0">
                    <a:solidFill>
                      <a:srgbClr val="002060"/>
                    </a:solidFill>
                    <a:latin typeface="Microsoft YaHei" charset="-122"/>
                    <a:ea typeface="Microsoft YaHei" charset="-122"/>
                    <a:cs typeface="Microsoft YaHei"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4688917" y="5912172"/>
                <a:ext cx="1867563" cy="830997"/>
              </a:xfrm>
              <a:prstGeom prst="rect">
                <a:avLst/>
              </a:prstGeom>
              <a:blipFill rotWithShape="0">
                <a:blip r:embed="rId2"/>
                <a:stretch>
                  <a:fillRect l="-4886" t="-57353" b="-29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99092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內容版面配置區 3"/>
          <p:cNvGraphicFramePr>
            <a:graphicFrameLocks/>
          </p:cNvGraphicFramePr>
          <p:nvPr>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6" name="表格 5"/>
          <p:cNvGraphicFramePr>
            <a:graphicFrameLocks noGrp="1"/>
          </p:cNvGraphicFramePr>
          <p:nvPr>
            <p:extLst/>
          </p:nvPr>
        </p:nvGraphicFramePr>
        <p:xfrm>
          <a:off x="7087892" y="8990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7" name="文字方塊 6"/>
          <p:cNvSpPr txBox="1"/>
          <p:nvPr/>
        </p:nvSpPr>
        <p:spPr>
          <a:xfrm>
            <a:off x="8710047" y="1353997"/>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0773" y="1712384"/>
            <a:ext cx="2135218" cy="20287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70642" y="1740554"/>
            <a:ext cx="2114974" cy="1987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393238" y="1724306"/>
            <a:ext cx="2116572" cy="20168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100444" y="1691056"/>
            <a:ext cx="2191090" cy="20374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38431" y="2379040"/>
            <a:ext cx="2100984" cy="2050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404631" y="730550"/>
            <a:ext cx="1378134" cy="523220"/>
          </a:xfrm>
          <a:prstGeom prst="rect">
            <a:avLst/>
          </a:prstGeom>
        </p:spPr>
        <p:txBody>
          <a:bodyPr wrap="none">
            <a:spAutoFit/>
          </a:bodyPr>
          <a:lstStyle/>
          <a:p>
            <a:r>
              <a:rPr lang="en-US" altLang="zh-TW" sz="2800" dirty="0">
                <a:solidFill>
                  <a:srgbClr val="002060"/>
                </a:solidFill>
              </a:rPr>
              <a:t>s</a:t>
            </a:r>
            <a:r>
              <a:rPr lang="zh-TW" altLang="en-US" sz="2800" dirty="0">
                <a:solidFill>
                  <a:srgbClr val="002060"/>
                </a:solidFill>
              </a:rPr>
              <a:t>tride</a:t>
            </a:r>
            <a:r>
              <a:rPr lang="en-US" altLang="zh-TW" sz="2800" dirty="0">
                <a:solidFill>
                  <a:srgbClr val="002060"/>
                </a:solidFill>
              </a:rPr>
              <a:t>=1</a:t>
            </a:r>
            <a:endParaRPr lang="zh-TW" altLang="en-US" sz="2800" dirty="0">
              <a:solidFill>
                <a:srgbClr val="002060"/>
              </a:solidFill>
            </a:endParaRPr>
          </a:p>
        </p:txBody>
      </p:sp>
      <p:sp>
        <p:nvSpPr>
          <p:cNvPr id="32" name="矩形 31"/>
          <p:cNvSpPr/>
          <p:nvPr/>
        </p:nvSpPr>
        <p:spPr>
          <a:xfrm>
            <a:off x="3099575" y="3728542"/>
            <a:ext cx="2191959" cy="2017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89903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135734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826333"/>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899029"/>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7123876" y="6046056"/>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smtClean="0">
                <a:latin typeface="Microsoft YaHei" charset="-122"/>
                <a:ea typeface="Microsoft YaHei" charset="-122"/>
                <a:cs typeface="Microsoft YaHei" charset="-122"/>
              </a:rPr>
              <a:t>性质</a:t>
            </a:r>
            <a:r>
              <a:rPr lang="en-US" altLang="zh-TW" sz="2400" dirty="0" smtClean="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cxnSp>
        <p:nvCxnSpPr>
          <p:cNvPr id="41" name="直線接點 40"/>
          <p:cNvCxnSpPr/>
          <p:nvPr/>
        </p:nvCxnSpPr>
        <p:spPr>
          <a:xfrm>
            <a:off x="993078" y="1765713"/>
            <a:ext cx="2046337" cy="194657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a:endCxn id="45" idx="2"/>
          </p:cNvCxnSpPr>
          <p:nvPr/>
        </p:nvCxnSpPr>
        <p:spPr>
          <a:xfrm>
            <a:off x="1020253" y="3794457"/>
            <a:ext cx="2102068" cy="198455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1607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內容版面配置區 3"/>
          <p:cNvGraphicFramePr>
            <a:graphicFrameLocks/>
          </p:cNvGraphicFramePr>
          <p:nvPr>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xmlns="" val="20000"/>
                    </a:ext>
                  </a:extLst>
                </a:gridCol>
                <a:gridCol w="725448">
                  <a:extLst>
                    <a:ext uri="{9D8B030D-6E8A-4147-A177-3AD203B41FA5}">
                      <a16:colId xmlns:a16="http://schemas.microsoft.com/office/drawing/2014/main" xmlns="" val="20001"/>
                    </a:ext>
                  </a:extLst>
                </a:gridCol>
                <a:gridCol w="725448">
                  <a:extLst>
                    <a:ext uri="{9D8B030D-6E8A-4147-A177-3AD203B41FA5}">
                      <a16:colId xmlns:a16="http://schemas.microsoft.com/office/drawing/2014/main" xmlns="" val="20002"/>
                    </a:ext>
                  </a:extLst>
                </a:gridCol>
                <a:gridCol w="725448">
                  <a:extLst>
                    <a:ext uri="{9D8B030D-6E8A-4147-A177-3AD203B41FA5}">
                      <a16:colId xmlns:a16="http://schemas.microsoft.com/office/drawing/2014/main" xmlns="" val="20003"/>
                    </a:ext>
                  </a:extLst>
                </a:gridCol>
                <a:gridCol w="725448">
                  <a:extLst>
                    <a:ext uri="{9D8B030D-6E8A-4147-A177-3AD203B41FA5}">
                      <a16:colId xmlns:a16="http://schemas.microsoft.com/office/drawing/2014/main" xmlns="" val="20004"/>
                    </a:ext>
                  </a:extLst>
                </a:gridCol>
                <a:gridCol w="725448">
                  <a:extLst>
                    <a:ext uri="{9D8B030D-6E8A-4147-A177-3AD203B41FA5}">
                      <a16:colId xmlns:a16="http://schemas.microsoft.com/office/drawing/2014/main" xmlns=""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xmlns=""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xmlns="" val="10005"/>
                  </a:ext>
                </a:extLst>
              </a:tr>
            </a:tbl>
          </a:graphicData>
        </a:graphic>
      </p:graphicFrame>
      <p:sp>
        <p:nvSpPr>
          <p:cNvPr id="64"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2" name="標題 1"/>
          <p:cNvSpPr>
            <a:spLocks noGrp="1"/>
          </p:cNvSpPr>
          <p:nvPr>
            <p:ph type="title"/>
          </p:nvPr>
        </p:nvSpPr>
        <p:spPr/>
        <p:txBody>
          <a:bodyPr/>
          <a:lstStyle/>
          <a:p>
            <a:r>
              <a:rPr lang="en-US" altLang="zh-TW" dirty="0"/>
              <a:t>CNN – Convolution</a:t>
            </a:r>
            <a:endParaRPr lang="zh-TW" altLang="en-US" dirty="0"/>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46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nvPr>
        </p:nvGraphicFramePr>
        <p:xfrm>
          <a:off x="7211103" y="85890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36" name="文字方塊 35"/>
          <p:cNvSpPr txBox="1"/>
          <p:nvPr/>
        </p:nvSpPr>
        <p:spPr>
          <a:xfrm>
            <a:off x="8833258" y="1313870"/>
            <a:ext cx="1448123" cy="461665"/>
          </a:xfrm>
          <a:prstGeom prst="rect">
            <a:avLst/>
          </a:prstGeom>
          <a:noFill/>
        </p:spPr>
        <p:txBody>
          <a:bodyPr wrap="square" rtlCol="0">
            <a:spAutoFit/>
          </a:bodyPr>
          <a:lstStyle/>
          <a:p>
            <a:pPr algn="ctr"/>
            <a:r>
              <a:rPr lang="zh-CN" altLang="en-US" sz="240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37" name="矩形 36"/>
          <p:cNvSpPr/>
          <p:nvPr/>
        </p:nvSpPr>
        <p:spPr>
          <a:xfrm>
            <a:off x="929443" y="1727092"/>
            <a:ext cx="2151764" cy="19891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696042" y="1736725"/>
            <a:ext cx="2102432" cy="19794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2392997" y="1727092"/>
            <a:ext cx="2166236" cy="198910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146840" y="1700231"/>
            <a:ext cx="2093470" cy="201596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70944" y="2399061"/>
            <a:ext cx="2110263" cy="204679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429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271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113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8955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429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271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113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8955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429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271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113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8955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429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271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113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8955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6096000" y="2283162"/>
            <a:ext cx="5004816" cy="523220"/>
          </a:xfrm>
          <a:prstGeom prst="rect">
            <a:avLst/>
          </a:prstGeom>
          <a:noFill/>
        </p:spPr>
        <p:txBody>
          <a:bodyPr wrap="square" rtlCol="0">
            <a:spAutoFit/>
          </a:bodyPr>
          <a:lstStyle/>
          <a:p>
            <a:r>
              <a:rPr lang="zh-CN" altLang="en-US" sz="2800" dirty="0" smtClean="0">
                <a:solidFill>
                  <a:srgbClr val="1F1EF1"/>
                </a:solidFill>
                <a:latin typeface="Microsoft YaHei" charset="-122"/>
                <a:ea typeface="Microsoft YaHei" charset="-122"/>
                <a:cs typeface="Microsoft YaHei" charset="-122"/>
              </a:rPr>
              <a:t>对</a:t>
            </a:r>
            <a:r>
              <a:rPr lang="zh-CN" altLang="en-US" sz="2800" smtClean="0">
                <a:solidFill>
                  <a:srgbClr val="1F1EF1"/>
                </a:solidFill>
                <a:latin typeface="Microsoft YaHei" charset="-122"/>
                <a:ea typeface="Microsoft YaHei" charset="-122"/>
                <a:cs typeface="Microsoft YaHei" charset="-122"/>
              </a:rPr>
              <a:t>每个滤波器重复同样的过程</a:t>
            </a:r>
            <a:endParaRPr lang="zh-TW" altLang="en-US" sz="2800" dirty="0">
              <a:solidFill>
                <a:srgbClr val="1F1EF1"/>
              </a:solidFill>
              <a:latin typeface="Microsoft YaHei" charset="-122"/>
              <a:ea typeface="Microsoft YaHei" charset="-122"/>
              <a:cs typeface="Microsoft YaHei" charset="-122"/>
            </a:endParaRPr>
          </a:p>
        </p:txBody>
      </p:sp>
      <p:sp>
        <p:nvSpPr>
          <p:cNvPr id="58" name="矩形 57"/>
          <p:cNvSpPr/>
          <p:nvPr/>
        </p:nvSpPr>
        <p:spPr>
          <a:xfrm>
            <a:off x="3146841" y="3742166"/>
            <a:ext cx="2093470" cy="203772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010549" y="807513"/>
            <a:ext cx="1627369" cy="523220"/>
          </a:xfrm>
          <a:prstGeom prst="rect">
            <a:avLst/>
          </a:prstGeom>
        </p:spPr>
        <p:txBody>
          <a:bodyPr wrap="none">
            <a:spAutoFit/>
          </a:bodyPr>
          <a:lstStyle/>
          <a:p>
            <a:r>
              <a:rPr lang="en-US" altLang="zh-TW" sz="2800" dirty="0">
                <a:solidFill>
                  <a:srgbClr val="002060"/>
                </a:solidFill>
                <a:latin typeface="Microsoft YaHei" charset="-122"/>
                <a:ea typeface="Microsoft YaHei" charset="-122"/>
                <a:cs typeface="Microsoft YaHei" charset="-122"/>
              </a:rPr>
              <a:t>s</a:t>
            </a:r>
            <a:r>
              <a:rPr lang="zh-TW" altLang="en-US" sz="2800" dirty="0">
                <a:solidFill>
                  <a:srgbClr val="002060"/>
                </a:solidFill>
                <a:latin typeface="Microsoft YaHei" charset="-122"/>
                <a:ea typeface="Microsoft YaHei" charset="-122"/>
                <a:cs typeface="Microsoft YaHei" charset="-122"/>
              </a:rPr>
              <a:t>tride</a:t>
            </a:r>
            <a:r>
              <a:rPr lang="en-US" altLang="zh-TW" sz="2800" dirty="0">
                <a:solidFill>
                  <a:srgbClr val="002060"/>
                </a:solidFill>
                <a:latin typeface="Microsoft YaHei" charset="-122"/>
                <a:ea typeface="Microsoft YaHei" charset="-122"/>
                <a:cs typeface="Microsoft YaHei" charset="-122"/>
              </a:rPr>
              <a:t>=1</a:t>
            </a:r>
            <a:endParaRPr lang="zh-TW" altLang="en-US" sz="2800" dirty="0">
              <a:solidFill>
                <a:srgbClr val="002060"/>
              </a:solidFill>
              <a:latin typeface="Microsoft YaHei" charset="-122"/>
              <a:ea typeface="Microsoft YaHei" charset="-122"/>
              <a:cs typeface="Microsoft YaHei" charset="-122"/>
            </a:endParaRPr>
          </a:p>
        </p:txBody>
      </p:sp>
      <p:sp>
        <p:nvSpPr>
          <p:cNvPr id="60" name="文字方塊 59"/>
          <p:cNvSpPr txBox="1"/>
          <p:nvPr/>
        </p:nvSpPr>
        <p:spPr>
          <a:xfrm>
            <a:off x="6939745" y="6174169"/>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4 x 4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6729984" y="4052685"/>
            <a:ext cx="2761565"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smtClean="0">
                <a:latin typeface="Microsoft YaHei" charset="-122"/>
                <a:ea typeface="Microsoft YaHei" charset="-122"/>
                <a:cs typeface="Microsoft YaHei" charset="-122"/>
              </a:rPr>
              <a:t>特征图</a:t>
            </a: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a:t>
            </a:r>
            <a:r>
              <a:rPr lang="en-US" altLang="zh-TW" sz="2400" dirty="0" smtClean="0">
                <a:latin typeface="Microsoft YaHei" charset="-122"/>
                <a:ea typeface="Microsoft YaHei" charset="-122"/>
                <a:cs typeface="Microsoft YaHei" charset="-122"/>
              </a:rPr>
              <a:t>Feature</a:t>
            </a:r>
            <a:r>
              <a:rPr lang="zh-CN" altLang="en-US" sz="2400" dirty="0">
                <a:latin typeface="Microsoft YaHei" charset="-122"/>
                <a:ea typeface="Microsoft YaHei" charset="-122"/>
                <a:cs typeface="Microsoft YaHei" charset="-122"/>
              </a:rPr>
              <a:t> </a:t>
            </a:r>
            <a:r>
              <a:rPr lang="en-US" altLang="zh-TW" sz="2400" dirty="0" smtClean="0">
                <a:latin typeface="Microsoft YaHei" charset="-122"/>
                <a:ea typeface="Microsoft YaHei" charset="-122"/>
                <a:cs typeface="Microsoft YaHei" charset="-122"/>
              </a:rPr>
              <a:t>Map</a:t>
            </a:r>
            <a:r>
              <a:rPr lang="zh-CN" altLang="en-US"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34641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填充： 在输入周围添加额外的行 </a:t>
            </a:r>
            <a:r>
              <a:rPr lang="en-US" altLang="ja-JP" dirty="0"/>
              <a:t>/</a:t>
            </a:r>
            <a:r>
              <a:rPr lang="ja-JP" altLang="en-US" dirty="0"/>
              <a:t> 列</a:t>
            </a:r>
          </a:p>
          <a:p>
            <a:endParaRPr kumimoji="1" lang="zh-CN" altLang="en-US" dirty="0"/>
          </a:p>
        </p:txBody>
      </p:sp>
      <p:sp>
        <p:nvSpPr>
          <p:cNvPr id="3" name="标题 2"/>
          <p:cNvSpPr>
            <a:spLocks noGrp="1"/>
          </p:cNvSpPr>
          <p:nvPr>
            <p:ph type="title"/>
          </p:nvPr>
        </p:nvSpPr>
        <p:spPr/>
        <p:txBody>
          <a:bodyPr/>
          <a:lstStyle/>
          <a:p>
            <a:r>
              <a:rPr kumimoji="1" lang="zh-CN" altLang="en-US" dirty="0" smtClean="0"/>
              <a:t>填充（</a:t>
            </a:r>
            <a:r>
              <a:rPr kumimoji="1" lang="en-US" altLang="zh-CN" dirty="0" smtClean="0"/>
              <a:t>Padding</a:t>
            </a:r>
            <a:r>
              <a:rPr kumimoji="1" lang="zh-CN" altLang="en-US" dirty="0" smtClean="0"/>
              <a:t>）</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72" y="1882140"/>
            <a:ext cx="8923600" cy="3947437"/>
          </a:xfrm>
          <a:prstGeom prst="rect">
            <a:avLst/>
          </a:prstGeom>
        </p:spPr>
      </p:pic>
    </p:spTree>
    <p:extLst>
      <p:ext uri="{BB962C8B-B14F-4D97-AF65-F5344CB8AC3E}">
        <p14:creationId xmlns:p14="http://schemas.microsoft.com/office/powerpoint/2010/main" val="174399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49975" y="224599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000">
              <a:solidFill>
                <a:srgbClr val="09405E"/>
              </a:solidFill>
            </a:endParaRPr>
          </a:p>
        </p:txBody>
      </p:sp>
      <p:sp>
        <p:nvSpPr>
          <p:cNvPr id="75" name="矩形 74"/>
          <p:cNvSpPr/>
          <p:nvPr/>
        </p:nvSpPr>
        <p:spPr>
          <a:xfrm>
            <a:off x="1251727" y="427178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73" name="矩形 72"/>
          <p:cNvSpPr/>
          <p:nvPr/>
        </p:nvSpPr>
        <p:spPr>
          <a:xfrm>
            <a:off x="1291652" y="299488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70" name="矩形 69"/>
          <p:cNvSpPr/>
          <p:nvPr/>
        </p:nvSpPr>
        <p:spPr>
          <a:xfrm>
            <a:off x="1287351" y="22947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2" name="标题 1"/>
          <p:cNvSpPr>
            <a:spLocks noGrp="1"/>
          </p:cNvSpPr>
          <p:nvPr>
            <p:ph type="title"/>
          </p:nvPr>
        </p:nvSpPr>
        <p:spPr/>
        <p:txBody>
          <a:bodyPr/>
          <a:lstStyle/>
          <a:p>
            <a:r>
              <a:rPr kumimoji="1" lang="zh-CN" altLang="en-US" dirty="0" smtClean="0"/>
              <a:t>人工神经元（</a:t>
            </a:r>
            <a:r>
              <a:rPr kumimoji="1" lang="en-US" altLang="zh-CN" dirty="0" smtClean="0"/>
              <a:t>M-P</a:t>
            </a:r>
            <a:r>
              <a:rPr kumimoji="1" lang="zh-CN" altLang="en-US" dirty="0" smtClean="0"/>
              <a:t>模型）</a:t>
            </a:r>
            <a:endParaRPr kumimoji="1" lang="zh-CN" altLang="en-US" dirty="0"/>
          </a:p>
        </p:txBody>
      </p:sp>
      <p:sp>
        <p:nvSpPr>
          <p:cNvPr id="13" name="文字方塊 3"/>
          <p:cNvSpPr txBox="1"/>
          <p:nvPr/>
        </p:nvSpPr>
        <p:spPr>
          <a:xfrm>
            <a:off x="954908" y="1765905"/>
            <a:ext cx="1134648" cy="461665"/>
          </a:xfrm>
          <a:prstGeom prst="rect">
            <a:avLst/>
          </a:prstGeom>
          <a:noFill/>
        </p:spPr>
        <p:txBody>
          <a:bodyPr wrap="square" rtlCol="0">
            <a:spAutoFit/>
          </a:bodyPr>
          <a:lstStyle/>
          <a:p>
            <a:pPr algn="ctr"/>
            <a:r>
              <a:rPr lang="zh-CN" altLang="en-US" sz="2400" dirty="0" smtClean="0">
                <a:solidFill>
                  <a:srgbClr val="09405E"/>
                </a:solidFill>
                <a:latin typeface="Microsoft YaHei" charset="-122"/>
                <a:ea typeface="Microsoft YaHei" charset="-122"/>
                <a:cs typeface="Microsoft YaHei" charset="-122"/>
              </a:rPr>
              <a:t>输入层</a:t>
            </a:r>
            <a:endParaRPr lang="zh-TW" altLang="en-US" sz="2400" dirty="0">
              <a:solidFill>
                <a:srgbClr val="09405E"/>
              </a:solidFill>
              <a:latin typeface="Microsoft YaHei" charset="-122"/>
              <a:ea typeface="Microsoft YaHei" charset="-122"/>
              <a:cs typeface="Microsoft YaHei" charset="-122"/>
            </a:endParaRPr>
          </a:p>
        </p:txBody>
      </p:sp>
      <p:sp>
        <p:nvSpPr>
          <p:cNvPr id="17" name="文字方塊 20"/>
          <p:cNvSpPr txBox="1"/>
          <p:nvPr/>
        </p:nvSpPr>
        <p:spPr>
          <a:xfrm rot="5400000">
            <a:off x="1212408" y="3629148"/>
            <a:ext cx="769257" cy="584775"/>
          </a:xfrm>
          <a:prstGeom prst="rect">
            <a:avLst/>
          </a:prstGeom>
          <a:noFill/>
        </p:spPr>
        <p:txBody>
          <a:bodyPr wrap="square" rtlCol="0">
            <a:spAutoFit/>
          </a:bodyPr>
          <a:lstStyle/>
          <a:p>
            <a:pPr algn="ctr"/>
            <a:r>
              <a:rPr lang="en-US" altLang="zh-TW" sz="3200" dirty="0" smtClean="0">
                <a:solidFill>
                  <a:srgbClr val="09405E"/>
                </a:solidFill>
              </a:rPr>
              <a:t>……</a:t>
            </a:r>
            <a:endParaRPr lang="zh-TW" altLang="en-US" sz="3200" dirty="0">
              <a:solidFill>
                <a:srgbClr val="09405E"/>
              </a:solidFill>
            </a:endParaRPr>
          </a:p>
        </p:txBody>
      </p:sp>
      <p:cxnSp>
        <p:nvCxnSpPr>
          <p:cNvPr id="23" name="直線單箭頭接點 46"/>
          <p:cNvCxnSpPr>
            <a:endCxn id="44" idx="1"/>
          </p:cNvCxnSpPr>
          <p:nvPr/>
        </p:nvCxnSpPr>
        <p:spPr>
          <a:xfrm>
            <a:off x="1797328" y="2462748"/>
            <a:ext cx="1388430" cy="6560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7"/>
          <p:cNvCxnSpPr>
            <a:endCxn id="44" idx="3"/>
          </p:cNvCxnSpPr>
          <p:nvPr/>
        </p:nvCxnSpPr>
        <p:spPr>
          <a:xfrm flipV="1">
            <a:off x="1757469" y="3524826"/>
            <a:ext cx="1428289" cy="10047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1"/>
          <p:cNvCxnSpPr>
            <a:endCxn id="44" idx="2"/>
          </p:cNvCxnSpPr>
          <p:nvPr/>
        </p:nvCxnSpPr>
        <p:spPr>
          <a:xfrm flipV="1">
            <a:off x="1797328" y="3321830"/>
            <a:ext cx="1304347" cy="18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30"/>
          <p:cNvSpPr/>
          <p:nvPr/>
        </p:nvSpPr>
        <p:spPr>
          <a:xfrm>
            <a:off x="3101675" y="30347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9405E"/>
              </a:solidFill>
            </a:endParaRPr>
          </a:p>
        </p:txBody>
      </p:sp>
      <mc:AlternateContent xmlns:mc="http://schemas.openxmlformats.org/markup-compatibility/2006">
        <mc:Choice xmlns:a14="http://schemas.microsoft.com/office/drawing/2010/main" Requires="a14">
          <p:sp>
            <p:nvSpPr>
              <p:cNvPr id="48" name="文本框 47"/>
              <p:cNvSpPr txBox="1"/>
              <p:nvPr/>
            </p:nvSpPr>
            <p:spPr>
              <a:xfrm>
                <a:off x="2189275" y="4067754"/>
                <a:ext cx="543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𝐷</m:t>
                          </m:r>
                        </m:sub>
                      </m:sSub>
                    </m:oMath>
                  </m:oMathPara>
                </a14:m>
                <a:endParaRPr kumimoji="1" lang="zh-CN" altLang="en-US" sz="2800" dirty="0">
                  <a:solidFill>
                    <a:srgbClr val="09405E"/>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2189275" y="4067754"/>
                <a:ext cx="543162" cy="4308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2161795" y="3245796"/>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2</m:t>
                          </m:r>
                        </m:sub>
                      </m:sSub>
                    </m:oMath>
                  </m:oMathPara>
                </a14:m>
                <a:endParaRPr kumimoji="1" lang="zh-CN" altLang="en-US" sz="2800" dirty="0">
                  <a:solidFill>
                    <a:srgbClr val="09405E"/>
                  </a:solidFill>
                </a:endParaRPr>
              </a:p>
            </p:txBody>
          </p:sp>
        </mc:Choice>
        <mc:Fallback>
          <p:sp>
            <p:nvSpPr>
              <p:cNvPr id="49" name="文本框 48"/>
              <p:cNvSpPr txBox="1">
                <a:spLocks noRot="1" noChangeAspect="1" noMove="1" noResize="1" noEditPoints="1" noAdjustHandles="1" noChangeArrowheads="1" noChangeShapeType="1" noTextEdit="1"/>
              </p:cNvSpPr>
              <p:nvPr/>
            </p:nvSpPr>
            <p:spPr>
              <a:xfrm>
                <a:off x="2161795" y="3245796"/>
                <a:ext cx="501484"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2176785" y="2331400"/>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1</m:t>
                          </m:r>
                        </m:sub>
                      </m:sSub>
                    </m:oMath>
                  </m:oMathPara>
                </a14:m>
                <a:endParaRPr kumimoji="1" lang="zh-CN" altLang="en-US" sz="2800" dirty="0">
                  <a:solidFill>
                    <a:srgbClr val="09405E"/>
                  </a:solidFill>
                </a:endParaRPr>
              </a:p>
            </p:txBody>
          </p:sp>
        </mc:Choice>
        <mc:Fallback>
          <p:sp>
            <p:nvSpPr>
              <p:cNvPr id="51" name="文本框 50"/>
              <p:cNvSpPr txBox="1">
                <a:spLocks noRot="1" noChangeAspect="1" noMove="1" noResize="1" noEditPoints="1" noAdjustHandles="1" noChangeArrowheads="1" noChangeShapeType="1" noTextEdit="1"/>
              </p:cNvSpPr>
              <p:nvPr/>
            </p:nvSpPr>
            <p:spPr>
              <a:xfrm>
                <a:off x="2176785" y="2331400"/>
                <a:ext cx="493212" cy="430887"/>
              </a:xfrm>
              <a:prstGeom prst="rect">
                <a:avLst/>
              </a:prstGeom>
              <a:blipFill rotWithShape="0">
                <a:blip r:embed="rId6"/>
                <a:stretch>
                  <a:fillRect/>
                </a:stretch>
              </a:blipFill>
            </p:spPr>
            <p:txBody>
              <a:bodyPr/>
              <a:lstStyle/>
              <a:p>
                <a:r>
                  <a:rPr lang="zh-CN" altLang="en-US">
                    <a:noFill/>
                  </a:rPr>
                  <a:t> </a:t>
                </a:r>
              </a:p>
            </p:txBody>
          </p:sp>
        </mc:Fallback>
      </mc:AlternateContent>
      <p:sp>
        <p:nvSpPr>
          <p:cNvPr id="52" name="矩形 51"/>
          <p:cNvSpPr/>
          <p:nvPr/>
        </p:nvSpPr>
        <p:spPr>
          <a:xfrm>
            <a:off x="3223928" y="3079444"/>
            <a:ext cx="393056" cy="523220"/>
          </a:xfrm>
          <a:prstGeom prst="rect">
            <a:avLst/>
          </a:prstGeom>
        </p:spPr>
        <p:txBody>
          <a:bodyPr wrap="none">
            <a:spAutoFit/>
          </a:bodyPr>
          <a:lstStyle/>
          <a:p>
            <a:r>
              <a:rPr kumimoji="1" lang="en-US" altLang="zh-CN" sz="2800" dirty="0">
                <a:solidFill>
                  <a:srgbClr val="09405E"/>
                </a:solidFill>
              </a:rPr>
              <a:t>𝚺</a:t>
            </a:r>
            <a:endParaRPr kumimoji="1" lang="zh-CN" altLang="en-US" sz="2800" dirty="0">
              <a:solidFill>
                <a:srgbClr val="09405E"/>
              </a:solidFill>
            </a:endParaRPr>
          </a:p>
        </p:txBody>
      </p:sp>
      <p:sp>
        <p:nvSpPr>
          <p:cNvPr id="53" name="橢圓 30"/>
          <p:cNvSpPr/>
          <p:nvPr/>
        </p:nvSpPr>
        <p:spPr>
          <a:xfrm>
            <a:off x="4213444" y="30372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9405E"/>
              </a:solidFill>
            </a:endParaRPr>
          </a:p>
        </p:txBody>
      </p:sp>
      <p:cxnSp>
        <p:nvCxnSpPr>
          <p:cNvPr id="55" name="直線單箭頭接點 51"/>
          <p:cNvCxnSpPr>
            <a:endCxn id="53" idx="2"/>
          </p:cNvCxnSpPr>
          <p:nvPr/>
        </p:nvCxnSpPr>
        <p:spPr>
          <a:xfrm flipV="1">
            <a:off x="3663897" y="332433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1"/>
          <p:cNvCxnSpPr/>
          <p:nvPr/>
        </p:nvCxnSpPr>
        <p:spPr>
          <a:xfrm flipV="1">
            <a:off x="4830127" y="333906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283194" y="2700732"/>
            <a:ext cx="800219" cy="461665"/>
          </a:xfrm>
          <a:prstGeom prst="rect">
            <a:avLst/>
          </a:prstGeom>
        </p:spPr>
        <p:txBody>
          <a:bodyPr wrap="none">
            <a:spAutoFit/>
          </a:bodyPr>
          <a:lstStyle/>
          <a:p>
            <a:pPr algn="ctr"/>
            <a:r>
              <a:rPr lang="zh-CN" altLang="en-US" sz="2400" dirty="0" smtClean="0">
                <a:solidFill>
                  <a:srgbClr val="09405E"/>
                </a:solidFill>
                <a:latin typeface="Microsoft YaHei" charset="-122"/>
                <a:ea typeface="Microsoft YaHei" charset="-122"/>
                <a:cs typeface="Microsoft YaHei" charset="-122"/>
              </a:rPr>
              <a:t>输出</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5452179" y="3132459"/>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rPr>
                        <m:t>𝑦</m:t>
                      </m:r>
                    </m:oMath>
                  </m:oMathPara>
                </a14:m>
                <a:endParaRPr kumimoji="1" lang="zh-CN" altLang="en-US" sz="2000" dirty="0">
                  <a:solidFill>
                    <a:srgbClr val="09405E"/>
                  </a:solidFill>
                </a:endParaRPr>
              </a:p>
            </p:txBody>
          </p:sp>
        </mc:Choice>
        <mc:Fallback>
          <p:sp>
            <p:nvSpPr>
              <p:cNvPr id="59" name="文本框 58"/>
              <p:cNvSpPr txBox="1">
                <a:spLocks noRot="1" noChangeAspect="1" noMove="1" noResize="1" noEditPoints="1" noAdjustHandles="1" noChangeArrowheads="1" noChangeShapeType="1" noTextEdit="1"/>
              </p:cNvSpPr>
              <p:nvPr/>
            </p:nvSpPr>
            <p:spPr>
              <a:xfrm>
                <a:off x="5452179" y="3132459"/>
                <a:ext cx="288284" cy="430887"/>
              </a:xfrm>
              <a:prstGeom prst="rect">
                <a:avLst/>
              </a:prstGeom>
              <a:blipFill rotWithShape="0">
                <a:blip r:embed="rId7"/>
                <a:stretch>
                  <a:fillRect/>
                </a:stretch>
              </a:blipFill>
            </p:spPr>
            <p:txBody>
              <a:bodyPr/>
              <a:lstStyle/>
              <a:p>
                <a:r>
                  <a:rPr lang="zh-CN" altLang="en-US">
                    <a:noFill/>
                  </a:rPr>
                  <a:t> </a:t>
                </a:r>
              </a:p>
            </p:txBody>
          </p:sp>
        </mc:Fallback>
      </mc:AlternateContent>
      <p:sp>
        <p:nvSpPr>
          <p:cNvPr id="60" name="手繪多邊形 109"/>
          <p:cNvSpPr/>
          <p:nvPr/>
        </p:nvSpPr>
        <p:spPr>
          <a:xfrm>
            <a:off x="4233417" y="312870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solidFill>
                <a:srgbClr val="09405E"/>
              </a:solidFill>
            </a:endParaRPr>
          </a:p>
        </p:txBody>
      </p:sp>
      <p:sp>
        <p:nvSpPr>
          <p:cNvPr id="61" name="矩形 60"/>
          <p:cNvSpPr/>
          <p:nvPr/>
        </p:nvSpPr>
        <p:spPr>
          <a:xfrm>
            <a:off x="7218372" y="2011129"/>
            <a:ext cx="2583996" cy="2677656"/>
          </a:xfrm>
          <a:prstGeom prst="rect">
            <a:avLst/>
          </a:prstGeom>
        </p:spPr>
        <p:txBody>
          <a:bodyPr wrap="square">
            <a:spAutoFit/>
          </a:bodyPr>
          <a:lstStyle/>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输入</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权重</a:t>
            </a:r>
            <a:r>
              <a:rPr lang="en-US" altLang="zh-CN" sz="2800" dirty="0">
                <a:solidFill>
                  <a:srgbClr val="09405E"/>
                </a:solidFill>
                <a:latin typeface="Microsoft YaHei" charset="-122"/>
                <a:ea typeface="Microsoft YaHei" charset="-122"/>
                <a:cs typeface="Microsoft YaHei" charset="-122"/>
              </a:rPr>
              <a:t>&amp;</a:t>
            </a:r>
            <a:r>
              <a:rPr lang="zh-CN" altLang="en-US" sz="2800" dirty="0" smtClean="0">
                <a:solidFill>
                  <a:srgbClr val="09405E"/>
                </a:solidFill>
                <a:latin typeface="Microsoft YaHei" charset="-122"/>
                <a:ea typeface="Microsoft YaHei" charset="-122"/>
                <a:cs typeface="Microsoft YaHei" charset="-122"/>
              </a:rPr>
              <a:t>偏置</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激活</a:t>
            </a:r>
            <a:r>
              <a:rPr lang="zh-CN" altLang="en-US" sz="2800" dirty="0">
                <a:solidFill>
                  <a:srgbClr val="09405E"/>
                </a:solidFill>
                <a:latin typeface="Microsoft YaHei" charset="-122"/>
                <a:ea typeface="Microsoft YaHei" charset="-122"/>
                <a:cs typeface="Microsoft YaHei" charset="-122"/>
              </a:rPr>
              <a:t>函数 </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输出 </a:t>
            </a:r>
            <a:endParaRPr lang="zh-CN" altLang="en-US" sz="2800" dirty="0">
              <a:solidFill>
                <a:srgbClr val="09405E"/>
              </a:solidFill>
              <a:latin typeface="Microsoft YaHei" charset="-122"/>
              <a:ea typeface="Microsoft YaHei" charset="-122"/>
              <a:cs typeface="Microsoft YaHei" charset="-122"/>
            </a:endParaRPr>
          </a:p>
        </p:txBody>
      </p:sp>
      <p:sp>
        <p:nvSpPr>
          <p:cNvPr id="62" name="矩形 61"/>
          <p:cNvSpPr/>
          <p:nvPr/>
        </p:nvSpPr>
        <p:spPr>
          <a:xfrm>
            <a:off x="3914369" y="2682689"/>
            <a:ext cx="1415772" cy="461665"/>
          </a:xfrm>
          <a:prstGeom prst="rect">
            <a:avLst/>
          </a:prstGeom>
        </p:spPr>
        <p:txBody>
          <a:bodyPr wrap="none">
            <a:spAutoFit/>
          </a:bodyPr>
          <a:lstStyle/>
          <a:p>
            <a:r>
              <a:rPr lang="zh-CN" altLang="en-US" sz="2400" dirty="0">
                <a:solidFill>
                  <a:srgbClr val="09405E"/>
                </a:solidFill>
                <a:latin typeface="Microsoft YaHei" charset="-122"/>
                <a:ea typeface="Microsoft YaHei" charset="-122"/>
                <a:cs typeface="Microsoft YaHei" charset="-122"/>
              </a:rPr>
              <a:t>激活函数</a:t>
            </a:r>
            <a:endParaRPr lang="zh-CN" altLang="en-US" sz="2400" dirty="0">
              <a:solidFill>
                <a:srgbClr val="09405E"/>
              </a:solidFill>
            </a:endParaRPr>
          </a:p>
        </p:txBody>
      </p:sp>
      <p:sp>
        <p:nvSpPr>
          <p:cNvPr id="63" name="矩形 62"/>
          <p:cNvSpPr/>
          <p:nvPr/>
        </p:nvSpPr>
        <p:spPr>
          <a:xfrm>
            <a:off x="2053111" y="2029712"/>
            <a:ext cx="800219" cy="461665"/>
          </a:xfrm>
          <a:prstGeom prst="rect">
            <a:avLst/>
          </a:prstGeom>
        </p:spPr>
        <p:txBody>
          <a:bodyPr wrap="none">
            <a:spAutoFit/>
          </a:bodyPr>
          <a:lstStyle/>
          <a:p>
            <a:r>
              <a:rPr lang="zh-CN" altLang="en-US" sz="2400" dirty="0">
                <a:solidFill>
                  <a:srgbClr val="09405E"/>
                </a:solidFill>
                <a:latin typeface="Microsoft YaHei" charset="-122"/>
                <a:ea typeface="Microsoft YaHei" charset="-122"/>
                <a:cs typeface="Microsoft YaHei" charset="-122"/>
              </a:rPr>
              <a:t>权重</a:t>
            </a:r>
            <a:endParaRPr lang="zh-CN" altLang="en-US" sz="2400" dirty="0">
              <a:solidFill>
                <a:srgbClr val="09405E"/>
              </a:solidFill>
            </a:endParaRPr>
          </a:p>
        </p:txBody>
      </p:sp>
      <mc:AlternateContent xmlns:mc="http://schemas.openxmlformats.org/markup-compatibility/2006">
        <mc:Choice xmlns:a14="http://schemas.microsoft.com/office/drawing/2010/main" Requires="a14">
          <p:sp>
            <p:nvSpPr>
              <p:cNvPr id="64" name="矩形 63"/>
              <p:cNvSpPr/>
              <p:nvPr/>
            </p:nvSpPr>
            <p:spPr>
              <a:xfrm>
                <a:off x="1012308" y="1030192"/>
                <a:ext cx="4006931" cy="523220"/>
              </a:xfrm>
              <a:prstGeom prst="rect">
                <a:avLst/>
              </a:prstGeom>
            </p:spPr>
            <p:txBody>
              <a:bodyPr wrap="none">
                <a:spAutoFit/>
              </a:bodyPr>
              <a:lstStyle/>
              <a:p>
                <a:pPr marL="285750" indent="-285750">
                  <a:buFont typeface="Wingdings" charset="2"/>
                  <a:buChar char="n"/>
                </a:pPr>
                <a14:m>
                  <m:oMath xmlns:m="http://schemas.openxmlformats.org/officeDocument/2006/math">
                    <m:r>
                      <a:rPr kumimoji="1" lang="en-US" altLang="zh-CN" sz="2800" i="1" smtClean="0">
                        <a:solidFill>
                          <a:srgbClr val="09405E"/>
                        </a:solidFill>
                        <a:latin typeface="Cambria Math" charset="0"/>
                        <a:ea typeface="SimHei" charset="-122"/>
                        <a:cs typeface="SimHei" charset="-122"/>
                      </a:rPr>
                      <m:t>𝑦</m:t>
                    </m:r>
                    <m:r>
                      <a:rPr kumimoji="1" lang="en-US" altLang="zh-CN" sz="2800" i="1" smtClean="0">
                        <a:solidFill>
                          <a:srgbClr val="09405E"/>
                        </a:solidFill>
                        <a:latin typeface="Cambria Math" charset="0"/>
                        <a:ea typeface="SimHei" charset="-122"/>
                        <a:cs typeface="SimHei" charset="-122"/>
                      </a:rPr>
                      <m:t>=</m:t>
                    </m:r>
                    <m:r>
                      <a:rPr kumimoji="1" lang="en-US" altLang="zh-CN" sz="2800" i="1">
                        <a:solidFill>
                          <a:srgbClr val="09405E"/>
                        </a:solidFill>
                        <a:latin typeface="Cambria Math" charset="0"/>
                        <a:ea typeface="SimHei" charset="-122"/>
                        <a:cs typeface="SimHei" charset="-122"/>
                      </a:rPr>
                      <m:t>𝑓</m:t>
                    </m:r>
                    <m:d>
                      <m:dPr>
                        <m:ctrlPr>
                          <a:rPr kumimoji="1" lang="en-US" altLang="zh-CN" sz="2800" i="1">
                            <a:solidFill>
                              <a:srgbClr val="09405E"/>
                            </a:solidFill>
                            <a:latin typeface="Cambria Math" charset="0"/>
                            <a:ea typeface="SimHei" charset="-122"/>
                            <a:cs typeface="SimHei" charset="-122"/>
                          </a:rPr>
                        </m:ctrlPr>
                      </m:dPr>
                      <m:e>
                        <m:r>
                          <a:rPr kumimoji="1" lang="en-US" altLang="zh-CN" sz="2800" b="1">
                            <a:solidFill>
                              <a:srgbClr val="09405E"/>
                            </a:solidFill>
                            <a:latin typeface="Cambria Math" charset="0"/>
                            <a:ea typeface="SimHei" charset="-122"/>
                            <a:cs typeface="SimHei" charset="-122"/>
                          </a:rPr>
                          <m:t>𝐰</m:t>
                        </m:r>
                        <m:r>
                          <a:rPr kumimoji="1" lang="en-US" altLang="zh-CN" sz="2800" i="1">
                            <a:solidFill>
                              <a:srgbClr val="09405E"/>
                            </a:solidFill>
                            <a:latin typeface="Cambria Math" charset="0"/>
                            <a:ea typeface="SimHei" charset="-122"/>
                            <a:cs typeface="SimHei" charset="-122"/>
                          </a:rPr>
                          <m:t>, </m:t>
                        </m:r>
                        <m:r>
                          <a:rPr kumimoji="1" lang="en-US" altLang="zh-CN" sz="2800" b="1">
                            <a:solidFill>
                              <a:srgbClr val="09405E"/>
                            </a:solidFill>
                            <a:latin typeface="Cambria Math" charset="0"/>
                            <a:ea typeface="SimHei" charset="-122"/>
                            <a:cs typeface="SimHei" charset="-122"/>
                          </a:rPr>
                          <m:t>𝐱</m:t>
                        </m:r>
                      </m:e>
                    </m:d>
                    <m:r>
                      <a:rPr kumimoji="1" lang="en-US" altLang="zh-CN" sz="2800" i="1" smtClean="0">
                        <a:solidFill>
                          <a:srgbClr val="09405E"/>
                        </a:solidFill>
                        <a:latin typeface="Cambria Math" charset="0"/>
                        <a:ea typeface="SimHei" charset="-122"/>
                        <a:cs typeface="SimHei" charset="-122"/>
                      </a:rPr>
                      <m:t>=</m:t>
                    </m:r>
                    <m:r>
                      <a:rPr kumimoji="1" lang="en-US" altLang="zh-CN" sz="2800" i="1" smtClean="0">
                        <a:solidFill>
                          <a:srgbClr val="09405E"/>
                        </a:solidFill>
                        <a:latin typeface="Cambria Math" charset="0"/>
                        <a:ea typeface="Cambria Math" charset="0"/>
                        <a:cs typeface="Cambria Math" charset="0"/>
                      </a:rPr>
                      <m:t>𝜎</m:t>
                    </m:r>
                    <m:d>
                      <m:dPr>
                        <m:ctrlPr>
                          <a:rPr kumimoji="1" lang="mr-IN" altLang="zh-CN" sz="2800" i="1" smtClean="0">
                            <a:solidFill>
                              <a:srgbClr val="09405E"/>
                            </a:solidFill>
                            <a:latin typeface="Cambria Math" charset="0"/>
                            <a:ea typeface="Cambria Math" charset="0"/>
                            <a:cs typeface="Cambria Math" charset="0"/>
                          </a:rPr>
                        </m:ctrlPr>
                      </m:dPr>
                      <m:e>
                        <m:sSup>
                          <m:sSupPr>
                            <m:ctrlPr>
                              <a:rPr kumimoji="1" lang="mr-IN" altLang="zh-CN" sz="2800" i="1" smtClean="0">
                                <a:solidFill>
                                  <a:srgbClr val="09405E"/>
                                </a:solidFill>
                                <a:latin typeface="Cambria Math" charset="0"/>
                                <a:ea typeface="Cambria Math" charset="0"/>
                                <a:cs typeface="Cambria Math" charset="0"/>
                              </a:rPr>
                            </m:ctrlPr>
                          </m:sSupPr>
                          <m:e>
                            <m:r>
                              <a:rPr kumimoji="1" lang="en-US" altLang="zh-CN" sz="2800" b="1">
                                <a:solidFill>
                                  <a:srgbClr val="09405E"/>
                                </a:solidFill>
                                <a:latin typeface="Cambria Math" charset="0"/>
                                <a:ea typeface="SimHei" charset="-122"/>
                                <a:cs typeface="SimHei" charset="-122"/>
                              </a:rPr>
                              <m:t>𝐰</m:t>
                            </m:r>
                          </m:e>
                          <m:sup>
                            <m:r>
                              <a:rPr kumimoji="1" lang="en-US" altLang="zh-CN" sz="2800" i="1" smtClean="0">
                                <a:solidFill>
                                  <a:srgbClr val="09405E"/>
                                </a:solidFill>
                                <a:latin typeface="Cambria Math" charset="0"/>
                                <a:ea typeface="Cambria Math" charset="0"/>
                                <a:cs typeface="Cambria Math" charset="0"/>
                              </a:rPr>
                              <m:t>𝑇</m:t>
                            </m:r>
                          </m:sup>
                        </m:sSup>
                        <m:r>
                          <a:rPr kumimoji="1" lang="en-US" altLang="zh-CN" sz="2800" b="1">
                            <a:solidFill>
                              <a:srgbClr val="09405E"/>
                            </a:solidFill>
                            <a:latin typeface="Cambria Math" charset="0"/>
                            <a:ea typeface="SimHei" charset="-122"/>
                            <a:cs typeface="SimHei" charset="-122"/>
                          </a:rPr>
                          <m:t>𝐱</m:t>
                        </m:r>
                        <m:r>
                          <m:rPr>
                            <m:nor/>
                          </m:rPr>
                          <a:rPr lang="zh-CN" altLang="en-US" sz="2800" dirty="0">
                            <a:solidFill>
                              <a:srgbClr val="09405E"/>
                            </a:solidFill>
                          </a:rPr>
                          <m:t> </m:t>
                        </m:r>
                      </m:e>
                    </m:d>
                  </m:oMath>
                </a14:m>
                <a:endParaRPr lang="zh-CN" altLang="en-US" sz="2800" dirty="0">
                  <a:solidFill>
                    <a:srgbClr val="09405E"/>
                  </a:solidFill>
                </a:endParaRPr>
              </a:p>
            </p:txBody>
          </p:sp>
        </mc:Choice>
        <mc:Fallback>
          <p:sp>
            <p:nvSpPr>
              <p:cNvPr id="64" name="矩形 63"/>
              <p:cNvSpPr>
                <a:spLocks noRot="1" noChangeAspect="1" noMove="1" noResize="1" noEditPoints="1" noAdjustHandles="1" noChangeArrowheads="1" noChangeShapeType="1" noTextEdit="1"/>
              </p:cNvSpPr>
              <p:nvPr/>
            </p:nvSpPr>
            <p:spPr>
              <a:xfrm>
                <a:off x="1012308" y="1030192"/>
                <a:ext cx="4006931"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3063216" y="4388526"/>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𝑏</m:t>
                      </m:r>
                    </m:oMath>
                  </m:oMathPara>
                </a14:m>
                <a:endParaRPr lang="zh-TW" altLang="en-US" sz="2000" dirty="0">
                  <a:solidFill>
                    <a:srgbClr val="09405E"/>
                  </a:solidFill>
                </a:endParaRPr>
              </a:p>
            </p:txBody>
          </p:sp>
        </mc:Choice>
        <mc:Fallback>
          <p:sp>
            <p:nvSpPr>
              <p:cNvPr id="66" name="矩形 65"/>
              <p:cNvSpPr>
                <a:spLocks noRot="1" noChangeAspect="1" noMove="1" noResize="1" noEditPoints="1" noAdjustHandles="1" noChangeArrowheads="1" noChangeShapeType="1" noTextEdit="1"/>
              </p:cNvSpPr>
              <p:nvPr/>
            </p:nvSpPr>
            <p:spPr>
              <a:xfrm>
                <a:off x="3063216" y="4388526"/>
                <a:ext cx="596697" cy="584276"/>
              </a:xfrm>
              <a:prstGeom prst="rect">
                <a:avLst/>
              </a:prstGeom>
              <a:blipFill rotWithShape="0">
                <a:blip r:embed="rId9"/>
                <a:stretch>
                  <a:fillRect/>
                </a:stretch>
              </a:blipFill>
              <a:ln>
                <a:solidFill>
                  <a:srgbClr val="00B050"/>
                </a:solidFill>
              </a:ln>
            </p:spPr>
            <p:txBody>
              <a:bodyPr/>
              <a:lstStyle/>
              <a:p>
                <a:r>
                  <a:rPr lang="zh-CN" altLang="en-US">
                    <a:noFill/>
                  </a:rPr>
                  <a:t> </a:t>
                </a:r>
              </a:p>
            </p:txBody>
          </p:sp>
        </mc:Fallback>
      </mc:AlternateContent>
      <p:cxnSp>
        <p:nvCxnSpPr>
          <p:cNvPr id="67" name="直線單箭頭接點 24"/>
          <p:cNvCxnSpPr/>
          <p:nvPr/>
        </p:nvCxnSpPr>
        <p:spPr>
          <a:xfrm flipV="1">
            <a:off x="3374765" y="3602986"/>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33"/>
          <p:cNvSpPr txBox="1"/>
          <p:nvPr/>
        </p:nvSpPr>
        <p:spPr>
          <a:xfrm>
            <a:off x="2590759" y="4964328"/>
            <a:ext cx="1441594" cy="830997"/>
          </a:xfrm>
          <a:prstGeom prst="rect">
            <a:avLst/>
          </a:prstGeom>
          <a:noFill/>
        </p:spPr>
        <p:txBody>
          <a:bodyPr wrap="square" rtlCol="0">
            <a:spAutoFit/>
          </a:bodyPr>
          <a:lstStyle/>
          <a:p>
            <a:pPr algn="ctr"/>
            <a:r>
              <a:rPr lang="zh-CN" altLang="en-US" sz="2400" dirty="0" smtClean="0">
                <a:solidFill>
                  <a:srgbClr val="09405E"/>
                </a:solidFill>
                <a:latin typeface="Microsoft YaHei" charset="-122"/>
                <a:ea typeface="Microsoft YaHei" charset="-122"/>
                <a:cs typeface="Microsoft YaHei" charset="-122"/>
              </a:rPr>
              <a:t>偏置</a:t>
            </a:r>
            <a:endParaRPr lang="en-US" altLang="zh-CN" sz="2400" dirty="0" smtClean="0">
              <a:solidFill>
                <a:srgbClr val="09405E"/>
              </a:solidFill>
              <a:latin typeface="Microsoft YaHei" charset="-122"/>
              <a:ea typeface="Microsoft YaHei" charset="-122"/>
              <a:cs typeface="Microsoft YaHei" charset="-122"/>
            </a:endParaRPr>
          </a:p>
          <a:p>
            <a:pPr algn="ctr"/>
            <a:r>
              <a:rPr lang="zh-CN" altLang="en-US" sz="2400" dirty="0" smtClean="0">
                <a:solidFill>
                  <a:srgbClr val="09405E"/>
                </a:solidFill>
                <a:latin typeface="Microsoft YaHei" charset="-122"/>
                <a:ea typeface="Microsoft YaHei" charset="-122"/>
                <a:cs typeface="Microsoft YaHei" charset="-122"/>
              </a:rPr>
              <a:t>（</a:t>
            </a:r>
            <a:r>
              <a:rPr lang="en-US" altLang="zh-TW" sz="2400" dirty="0" smtClean="0">
                <a:solidFill>
                  <a:srgbClr val="09405E"/>
                </a:solidFill>
                <a:latin typeface="Microsoft YaHei" charset="-122"/>
                <a:ea typeface="Microsoft YaHei" charset="-122"/>
                <a:cs typeface="Microsoft YaHei" charset="-122"/>
              </a:rPr>
              <a:t>bias</a:t>
            </a:r>
            <a:r>
              <a:rPr lang="zh-CN" altLang="en-US" sz="2400" dirty="0" smtClean="0">
                <a:solidFill>
                  <a:srgbClr val="09405E"/>
                </a:solidFill>
                <a:latin typeface="Microsoft YaHei" charset="-122"/>
                <a:ea typeface="Microsoft YaHei" charset="-122"/>
                <a:cs typeface="Microsoft YaHei" charset="-122"/>
              </a:rPr>
              <a:t>）</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10" name="Object 12"/>
          <p:cNvGraphicFramePr>
            <a:graphicFrameLocks noChangeAspect="1"/>
          </p:cNvGraphicFramePr>
          <p:nvPr>
            <p:extLst>
              <p:ext uri="{D42A27DB-BD31-4B8C-83A1-F6EECF244321}">
                <p14:modId xmlns:p14="http://schemas.microsoft.com/office/powerpoint/2010/main" val="1500214952"/>
              </p:ext>
            </p:extLst>
          </p:nvPr>
        </p:nvGraphicFramePr>
        <p:xfrm>
          <a:off x="1323722" y="2878152"/>
          <a:ext cx="352425" cy="516137"/>
        </p:xfrm>
        <a:graphic>
          <a:graphicData uri="http://schemas.openxmlformats.org/presentationml/2006/ole">
            <mc:AlternateContent xmlns:mc="http://schemas.openxmlformats.org/markup-compatibility/2006">
              <mc:Choice xmlns:v="urn:schemas-microsoft-com:vml" Requires="v">
                <p:oleObj spid="_x0000_s324653"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11"/>
                      <a:srcRect/>
                      <a:stretch>
                        <a:fillRect/>
                      </a:stretch>
                    </p:blipFill>
                    <p:spPr bwMode="auto">
                      <a:xfrm>
                        <a:off x="1323722" y="2878152"/>
                        <a:ext cx="352425" cy="516137"/>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507198837"/>
              </p:ext>
            </p:extLst>
          </p:nvPr>
        </p:nvGraphicFramePr>
        <p:xfrm>
          <a:off x="1303438" y="2130338"/>
          <a:ext cx="325438" cy="517999"/>
        </p:xfrm>
        <a:graphic>
          <a:graphicData uri="http://schemas.openxmlformats.org/presentationml/2006/ole">
            <mc:AlternateContent xmlns:mc="http://schemas.openxmlformats.org/markup-compatibility/2006">
              <mc:Choice xmlns:v="urn:schemas-microsoft-com:vml" Requires="v">
                <p:oleObj spid="_x0000_s324654" name="方程式" r:id="rId12" imgW="152280" imgH="215640" progId="Equation.3">
                  <p:embed/>
                </p:oleObj>
              </mc:Choice>
              <mc:Fallback>
                <p:oleObj name="方程式" r:id="rId12" imgW="152280" imgH="215640" progId="Equation.3">
                  <p:embed/>
                  <p:pic>
                    <p:nvPicPr>
                      <p:cNvPr id="0" name=""/>
                      <p:cNvPicPr>
                        <a:picLocks noChangeAspect="1" noChangeArrowheads="1"/>
                      </p:cNvPicPr>
                      <p:nvPr/>
                    </p:nvPicPr>
                    <p:blipFill>
                      <a:blip r:embed="rId13"/>
                      <a:srcRect/>
                      <a:stretch>
                        <a:fillRect/>
                      </a:stretch>
                    </p:blipFill>
                    <p:spPr bwMode="auto">
                      <a:xfrm>
                        <a:off x="1303438" y="2130338"/>
                        <a:ext cx="325438" cy="517999"/>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3" name="文本框 42"/>
              <p:cNvSpPr txBox="1"/>
              <p:nvPr/>
            </p:nvSpPr>
            <p:spPr>
              <a:xfrm>
                <a:off x="1272381" y="4215154"/>
                <a:ext cx="4778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𝑥</m:t>
                          </m:r>
                        </m:e>
                        <m:sub>
                          <m:r>
                            <a:rPr kumimoji="1" lang="en-US" altLang="zh-CN" sz="2800" i="1" smtClean="0">
                              <a:solidFill>
                                <a:srgbClr val="09405E"/>
                              </a:solidFill>
                              <a:latin typeface="Cambria Math" charset="0"/>
                            </a:rPr>
                            <m:t>𝐷</m:t>
                          </m:r>
                        </m:sub>
                      </m:sSub>
                    </m:oMath>
                  </m:oMathPara>
                </a14:m>
                <a:endParaRPr kumimoji="1" lang="zh-CN" altLang="en-US" sz="2800" dirty="0">
                  <a:solidFill>
                    <a:srgbClr val="09405E"/>
                  </a:solidFill>
                </a:endParaRPr>
              </a:p>
            </p:txBody>
          </p:sp>
        </mc:Choice>
        <mc:Fallback>
          <p:sp>
            <p:nvSpPr>
              <p:cNvPr id="43" name="文本框 42"/>
              <p:cNvSpPr txBox="1">
                <a:spLocks noRot="1" noChangeAspect="1" noMove="1" noResize="1" noEditPoints="1" noAdjustHandles="1" noChangeArrowheads="1" noChangeShapeType="1" noTextEdit="1"/>
              </p:cNvSpPr>
              <p:nvPr/>
            </p:nvSpPr>
            <p:spPr>
              <a:xfrm>
                <a:off x="1272381" y="4215154"/>
                <a:ext cx="477823" cy="430887"/>
              </a:xfrm>
              <a:prstGeom prst="rect">
                <a:avLst/>
              </a:prstGeom>
              <a:blipFill rotWithShape="0">
                <a:blip r:embed="rId14"/>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15"/>
          <a:stretch>
            <a:fillRect/>
          </a:stretch>
        </p:blipFill>
        <p:spPr>
          <a:xfrm>
            <a:off x="9223280" y="3219483"/>
            <a:ext cx="2197100" cy="914400"/>
          </a:xfrm>
          <a:prstGeom prst="rect">
            <a:avLst/>
          </a:prstGeom>
        </p:spPr>
      </p:pic>
    </p:spTree>
    <p:extLst>
      <p:ext uri="{BB962C8B-B14F-4D97-AF65-F5344CB8AC3E}">
        <p14:creationId xmlns:p14="http://schemas.microsoft.com/office/powerpoint/2010/main" val="5406126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填充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oMath>
                </a14:m>
                <a:r>
                  <a:rPr lang="zh-CN" altLang="en-US" dirty="0"/>
                  <a:t> 行</a:t>
                </a:r>
                <a:r>
                  <a:rPr lang="zh-CN" altLang="en-US" dirty="0" err="1"/>
                  <a:t>和</a:t>
                </a:r>
                <a:r>
                  <a:rPr lang="zh-CN" altLang="en-US" dirty="0"/>
                  <a:t>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𝑤</m:t>
                        </m:r>
                      </m:sub>
                    </m:sSub>
                  </m:oMath>
                </a14:m>
                <a:r>
                  <a:rPr lang="zh-CN" altLang="en-US" dirty="0"/>
                  <a:t> </a:t>
                </a:r>
                <a:r>
                  <a:rPr lang="zh-CN" altLang="en-US" dirty="0" smtClean="0"/>
                  <a:t>列，</a:t>
                </a:r>
                <a:endParaRPr lang="en-US" altLang="zh-CN" dirty="0" smtClean="0"/>
              </a:p>
              <a:p>
                <a:r>
                  <a:rPr lang="zh-CN" altLang="en-US" dirty="0" smtClean="0"/>
                  <a:t>高度步幅和宽度步幅分别为</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𝑠</m:t>
                        </m:r>
                      </m:e>
                      <m:sub>
                        <m:r>
                          <a:rPr lang="en-US" altLang="zh-CN" i="1">
                            <a:latin typeface="Cambria Math" panose="02040503050406030204" pitchFamily="18" charset="0"/>
                          </a:rPr>
                          <m:t>h</m:t>
                        </m:r>
                      </m:sub>
                    </m:sSub>
                  </m:oMath>
                </a14:m>
                <a:r>
                  <a:rPr lang="zh-CN" altLang="en-US" dirty="0" smtClean="0"/>
                  <a:t>和</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𝑠</m:t>
                        </m:r>
                      </m:e>
                      <m:sub>
                        <m:r>
                          <a:rPr lang="en-US" altLang="zh-CN" b="0" i="1" smtClean="0">
                            <a:latin typeface="Cambria Math" charset="0"/>
                          </a:rPr>
                          <m:t>𝑤</m:t>
                        </m:r>
                      </m:sub>
                    </m:sSub>
                  </m:oMath>
                </a14:m>
                <a:r>
                  <a:rPr lang="zh-CN" altLang="en-US" dirty="0" smtClean="0"/>
                  <a:t>，</a:t>
                </a:r>
                <a:endParaRPr lang="en-US" altLang="zh-CN" dirty="0" smtClean="0"/>
              </a:p>
              <a:p>
                <a:r>
                  <a:rPr lang="zh-CN" altLang="en-US" dirty="0" smtClean="0"/>
                  <a:t>卷积核大小为</a:t>
                </a:r>
                <a14:m>
                  <m:oMath xmlns:m="http://schemas.openxmlformats.org/officeDocument/2006/math">
                    <m:sSub>
                      <m:sSubPr>
                        <m:ctrlPr>
                          <a:rPr lang="en-US" altLang="zh-CN" i="1" dirty="0">
                            <a:latin typeface="Cambria Math" charset="0"/>
                          </a:rPr>
                        </m:ctrlPr>
                      </m:sSubPr>
                      <m:e>
                        <m:r>
                          <a:rPr lang="en-US" altLang="zh-CN" dirty="0">
                            <a:latin typeface="Cambria Math" charset="0"/>
                          </a:rPr>
                          <m:t>𝑘</m:t>
                        </m:r>
                      </m:e>
                      <m:sub>
                        <m:r>
                          <a:rPr lang="en-US" altLang="zh-CN" dirty="0">
                            <a:latin typeface="Cambria Math" charset="0"/>
                          </a:rPr>
                          <m:t>h</m:t>
                        </m:r>
                      </m:sub>
                    </m:sSub>
                    <m:r>
                      <a:rPr lang="en-US" altLang="zh-CN" dirty="0">
                        <a:latin typeface="Cambria Math" charset="0"/>
                      </a:rPr>
                      <m:t> ×  </m:t>
                    </m:r>
                    <m:sSub>
                      <m:sSubPr>
                        <m:ctrlPr>
                          <a:rPr lang="en-US" altLang="zh-CN" i="1" dirty="0">
                            <a:latin typeface="Cambria Math" charset="0"/>
                          </a:rPr>
                        </m:ctrlPr>
                      </m:sSubPr>
                      <m:e>
                        <m:r>
                          <a:rPr lang="en-US" altLang="zh-CN" dirty="0">
                            <a:latin typeface="Cambria Math" charset="0"/>
                          </a:rPr>
                          <m:t>𝑘</m:t>
                        </m:r>
                      </m:e>
                      <m:sub>
                        <m:r>
                          <a:rPr lang="en-US" altLang="zh-CN" dirty="0">
                            <a:latin typeface="Cambria Math" charset="0"/>
                          </a:rPr>
                          <m:t>𝑤</m:t>
                        </m:r>
                      </m:sub>
                    </m:sSub>
                  </m:oMath>
                </a14:m>
                <a:endParaRPr lang="en-US" altLang="zh-CN" dirty="0"/>
              </a:p>
              <a:p>
                <a:r>
                  <a:rPr lang="zh-CN" altLang="en-US" dirty="0" smtClean="0"/>
                  <a:t>则</a:t>
                </a:r>
                <a:r>
                  <a:rPr lang="zh-CN" altLang="en-US" dirty="0"/>
                  <a:t>输出为：</a:t>
                </a:r>
              </a:p>
              <a:p>
                <a:endParaRPr lang="zh-CN" altLang="en-US" dirty="0"/>
              </a:p>
              <a:p>
                <a:r>
                  <a:rPr lang="zh-CN" altLang="en-US" dirty="0"/>
                  <a:t>通常取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r>
                      <a:rPr lang="zh-CN" altLang="en-US" i="1">
                        <a:latin typeface="Cambria Math" panose="02040503050406030204" pitchFamily="18" charset="0"/>
                      </a:rPr>
                      <m:t>−</m:t>
                    </m:r>
                    <m:r>
                      <a:rPr lang="en-US" altLang="zh-CN" i="1">
                        <a:latin typeface="Cambria Math" panose="02040503050406030204" pitchFamily="18" charset="0"/>
                      </a:rPr>
                      <m:t>1</m:t>
                    </m:r>
                  </m:oMath>
                </a14:m>
                <a:r>
                  <a:rPr lang="zh-CN" altLang="en-US" dirty="0"/>
                  <a:t>，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𝑤</m:t>
                        </m:r>
                      </m:sub>
                    </m:sSub>
                    <m:r>
                      <a:rPr lang="en-US" altLang="zh-CN"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𝑤</m:t>
                        </m:r>
                      </m:sub>
                    </m:sSub>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为奇数 </a:t>
                </a:r>
                <a:r>
                  <a:rPr lang="en-US" altLang="zh-CN" dirty="0"/>
                  <a:t>:</a:t>
                </a:r>
                <a:r>
                  <a:rPr lang="zh-CN" altLang="en-US" dirty="0"/>
                  <a:t> 在上下两侧填充 </a:t>
                </a:r>
                <a14:m>
                  <m:oMath xmlns:m="http://schemas.openxmlformats.org/officeDocument/2006/math">
                    <m:f>
                      <m:fPr>
                        <m:type m:val="lin"/>
                        <m:ctrlPr>
                          <a:rPr lang="zh-CN" altLang="en-US" i="1">
                            <a:latin typeface="Cambria Math" charset="0"/>
                          </a:rPr>
                        </m:ctrlPr>
                      </m:fPr>
                      <m:num>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num>
                      <m:den>
                        <m:r>
                          <a:rPr lang="en-US" altLang="zh-CN" i="1">
                            <a:latin typeface="Cambria Math" panose="02040503050406030204" pitchFamily="18" charset="0"/>
                          </a:rPr>
                          <m:t>2</m:t>
                        </m:r>
                      </m:den>
                    </m:f>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为偶数 </a:t>
                </a:r>
                <a:r>
                  <a:rPr lang="en-US" altLang="zh-CN" dirty="0"/>
                  <a:t>:</a:t>
                </a:r>
                <a:r>
                  <a:rPr lang="zh-CN" altLang="en-US" dirty="0"/>
                  <a:t> 在上侧填充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r>
                  <a:rPr lang="en-US" altLang="zh-CN" dirty="0"/>
                  <a:t>,</a:t>
                </a:r>
                <a:r>
                  <a:rPr lang="zh-CN" altLang="en-US" dirty="0"/>
                  <a:t>在下侧填充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endParaRPr lang="en-US" altLang="zh-CN" dirty="0" smtClean="0"/>
              </a:p>
              <a:p>
                <a:r>
                  <a:rPr lang="zh-CN" altLang="en-US" dirty="0"/>
                  <a:t>则输出为：</a:t>
                </a:r>
              </a:p>
              <a:p>
                <a:pPr lvl="1">
                  <a:lnSpc>
                    <a:spcPct val="150000"/>
                  </a:lnSpc>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25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992" y="832757"/>
            <a:ext cx="4187008" cy="1852162"/>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187872" y="2684919"/>
                <a:ext cx="12039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𝑤</m:t>
                          </m:r>
                        </m:sub>
                      </m:sSub>
                    </m:oMath>
                  </m:oMathPara>
                </a14:m>
                <a:endParaRPr lang="zh-CN" altLang="en-US" sz="2400" dirty="0">
                  <a:solidFill>
                    <a:srgbClr val="09405E"/>
                  </a:solidFill>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187872" y="2684919"/>
                <a:ext cx="1203919" cy="369332"/>
              </a:xfrm>
              <a:prstGeom prst="rect">
                <a:avLst/>
              </a:prstGeom>
              <a:blipFill rotWithShape="0">
                <a:blip r:embed="rId4"/>
                <a:stretch>
                  <a:fillRect l="-1515" t="-139344" b="-1770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9391791" y="1758838"/>
                <a:ext cx="1180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𝑘</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dirty="0">
                              <a:solidFill>
                                <a:srgbClr val="09405E"/>
                              </a:solidFill>
                              <a:latin typeface="Cambria Math" charset="0"/>
                              <a:ea typeface="Microsoft YaHei" charset="-122"/>
                              <a:cs typeface="Microsoft YaHei" charset="-122"/>
                            </a:rPr>
                          </m:ctrlPr>
                        </m:sSubPr>
                        <m:e>
                          <m:r>
                            <a:rPr lang="en-US" altLang="zh-CN" sz="2400" dirty="0">
                              <a:solidFill>
                                <a:srgbClr val="09405E"/>
                              </a:solidFill>
                              <a:latin typeface="Cambria Math" charset="0"/>
                              <a:ea typeface="Microsoft YaHei" charset="-122"/>
                              <a:cs typeface="Microsoft YaHei" charset="-122"/>
                            </a:rPr>
                            <m:t>𝑘</m:t>
                          </m:r>
                        </m:e>
                        <m:sub>
                          <m:r>
                            <a:rPr lang="en-US" altLang="zh-CN" sz="2400" dirty="0">
                              <a:solidFill>
                                <a:srgbClr val="09405E"/>
                              </a:solidFill>
                              <a:latin typeface="Cambria Math" charset="0"/>
                              <a:ea typeface="Microsoft YaHei" charset="-122"/>
                              <a:cs typeface="Microsoft YaHei" charset="-122"/>
                            </a:rPr>
                            <m:t>𝑤</m:t>
                          </m:r>
                        </m:sub>
                      </m:sSub>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391791" y="1758838"/>
                <a:ext cx="1180516" cy="369332"/>
              </a:xfrm>
              <a:prstGeom prst="rect">
                <a:avLst/>
              </a:prstGeom>
              <a:blipFill rotWithShape="0">
                <a:blip r:embed="rId5"/>
                <a:stretch>
                  <a:fillRect l="-5181" t="-141667"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1568088" y="3791188"/>
                <a:ext cx="825546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1568088" y="3791188"/>
                <a:ext cx="8255465"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744616" y="6315447"/>
                <a:ext cx="617970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mr-IN"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744616" y="6315447"/>
                <a:ext cx="6179705"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092738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CNN – </a:t>
            </a:r>
            <a:r>
              <a:rPr lang="zh-CN" altLang="en-US" dirty="0" smtClean="0"/>
              <a:t>彩色图像</a:t>
            </a:r>
            <a:endParaRPr lang="zh-TW" altLang="en-US" dirty="0"/>
          </a:p>
        </p:txBody>
      </p:sp>
      <p:graphicFrame>
        <p:nvGraphicFramePr>
          <p:cNvPr id="6" name="內容版面配置區 3"/>
          <p:cNvGraphicFramePr>
            <a:graphicFrameLocks/>
          </p:cNvGraphicFramePr>
          <p:nvPr>
            <p:extLst/>
          </p:nvPr>
        </p:nvGraphicFramePr>
        <p:xfrm>
          <a:off x="6477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7" name="內容版面配置區 3"/>
          <p:cNvGraphicFramePr>
            <a:graphicFrameLocks/>
          </p:cNvGraphicFramePr>
          <p:nvPr>
            <p:extLst/>
          </p:nvPr>
        </p:nvGraphicFramePr>
        <p:xfrm>
          <a:off x="6641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8" name="內容版面配置區 3"/>
          <p:cNvGraphicFramePr>
            <a:graphicFrameLocks/>
          </p:cNvGraphicFramePr>
          <p:nvPr>
            <p:extLst/>
          </p:nvPr>
        </p:nvGraphicFramePr>
        <p:xfrm>
          <a:off x="6848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507874">
                  <a:extLst>
                    <a:ext uri="{9D8B030D-6E8A-4147-A177-3AD203B41FA5}">
                      <a16:colId xmlns:a16="http://schemas.microsoft.com/office/drawing/2014/main" xmlns="" val="20004"/>
                    </a:ext>
                  </a:extLst>
                </a:gridCol>
                <a:gridCol w="45011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xmlns="" val="10005"/>
                  </a:ext>
                </a:extLst>
              </a:tr>
            </a:tbl>
          </a:graphicData>
        </a:graphic>
      </p:graphicFrame>
      <p:graphicFrame>
        <p:nvGraphicFramePr>
          <p:cNvPr id="9" name="表格 8"/>
          <p:cNvGraphicFramePr>
            <a:graphicFrameLocks noGrp="1"/>
          </p:cNvGraphicFramePr>
          <p:nvPr>
            <p:extLst/>
          </p:nvPr>
        </p:nvGraphicFramePr>
        <p:xfrm>
          <a:off x="4491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10" name="文字方塊 9"/>
          <p:cNvSpPr txBox="1"/>
          <p:nvPr/>
        </p:nvSpPr>
        <p:spPr>
          <a:xfrm>
            <a:off x="6382689" y="2358193"/>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1" name="表格 10"/>
          <p:cNvGraphicFramePr>
            <a:graphicFrameLocks noGrp="1"/>
          </p:cNvGraphicFramePr>
          <p:nvPr>
            <p:extLst/>
          </p:nvPr>
        </p:nvGraphicFramePr>
        <p:xfrm>
          <a:off x="7948075"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12" name="文字方塊 11"/>
          <p:cNvSpPr txBox="1"/>
          <p:nvPr/>
        </p:nvSpPr>
        <p:spPr>
          <a:xfrm>
            <a:off x="9832270" y="2342872"/>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3" name="表格 12"/>
          <p:cNvGraphicFramePr>
            <a:graphicFrameLocks noGrp="1"/>
          </p:cNvGraphicFramePr>
          <p:nvPr>
            <p:extLst/>
          </p:nvPr>
        </p:nvGraphicFramePr>
        <p:xfrm>
          <a:off x="4643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4" name="表格 13"/>
          <p:cNvGraphicFramePr>
            <a:graphicFrameLocks noGrp="1"/>
          </p:cNvGraphicFramePr>
          <p:nvPr>
            <p:extLst/>
          </p:nvPr>
        </p:nvGraphicFramePr>
        <p:xfrm>
          <a:off x="4796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5" name="表格 14"/>
          <p:cNvGraphicFramePr>
            <a:graphicFrameLocks noGrp="1"/>
          </p:cNvGraphicFramePr>
          <p:nvPr>
            <p:extLst/>
          </p:nvPr>
        </p:nvGraphicFramePr>
        <p:xfrm>
          <a:off x="8101007" y="17508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6" name="表格 15"/>
          <p:cNvGraphicFramePr>
            <a:graphicFrameLocks noGrp="1"/>
          </p:cNvGraphicFramePr>
          <p:nvPr>
            <p:extLst/>
          </p:nvPr>
        </p:nvGraphicFramePr>
        <p:xfrm>
          <a:off x="8253407" y="19032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5" name="向右箭號 4"/>
          <p:cNvSpPr/>
          <p:nvPr/>
        </p:nvSpPr>
        <p:spPr>
          <a:xfrm>
            <a:off x="5819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1877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彩色图像</a:t>
              </a:r>
              <a:endParaRPr lang="zh-TW" altLang="en-US" sz="2400" dirty="0">
                <a:solidFill>
                  <a:srgbClr val="002060"/>
                </a:solidFill>
                <a:latin typeface="Microsoft YaHei" charset="-122"/>
                <a:ea typeface="Microsoft YaHei" charset="-122"/>
                <a:cs typeface="Microsoft YaHei" charset="-122"/>
              </a:endParaRPr>
            </a:p>
          </p:txBody>
        </p:sp>
      </p:grpSp>
      <p:sp>
        <p:nvSpPr>
          <p:cNvPr id="20" name="矩形 19"/>
          <p:cNvSpPr/>
          <p:nvPr/>
        </p:nvSpPr>
        <p:spPr>
          <a:xfrm>
            <a:off x="4034684" y="1102451"/>
            <a:ext cx="3570208"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每个通道都有一个卷积核</a:t>
            </a:r>
            <a:endParaRPr lang="zh-CN" altLang="en-US" sz="2400"/>
          </a:p>
        </p:txBody>
      </p:sp>
    </p:spTree>
    <p:extLst>
      <p:ext uri="{BB962C8B-B14F-4D97-AF65-F5344CB8AC3E}">
        <p14:creationId xmlns:p14="http://schemas.microsoft.com/office/powerpoint/2010/main" val="18732391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Have a kernel for each channel, and then sum results over channels"/>
          <p:cNvSpPr txBox="1">
            <a:spLocks noGrp="1"/>
          </p:cNvSpPr>
          <p:nvPr>
            <p:ph sz="quarter" idx="10"/>
          </p:nvPr>
        </p:nvSpPr>
        <p:spPr>
          <a:prstGeom prst="rect">
            <a:avLst/>
          </a:prstGeom>
        </p:spPr>
        <p:txBody>
          <a:bodyPr/>
          <a:lstStyle/>
          <a:p>
            <a:r>
              <a:rPr lang="zh-CN" altLang="en-US" dirty="0"/>
              <a:t>每个通道都有一个卷积核，结果是</a:t>
            </a:r>
            <a:r>
              <a:rPr lang="zh-CN" altLang="en-US" dirty="0" smtClean="0"/>
              <a:t>所有</a:t>
            </a:r>
            <a:r>
              <a:rPr lang="zh-CN" altLang="en-US" dirty="0"/>
              <a:t>通道卷积结果的和 </a:t>
            </a:r>
          </a:p>
        </p:txBody>
      </p:sp>
      <p:sp>
        <p:nvSpPr>
          <p:cNvPr id="399" name="Multiple Input Channels"/>
          <p:cNvSpPr txBox="1">
            <a:spLocks noGrp="1"/>
          </p:cNvSpPr>
          <p:nvPr>
            <p:ph type="title"/>
          </p:nvPr>
        </p:nvSpPr>
        <p:spPr>
          <a:prstGeom prst="rect">
            <a:avLst/>
          </a:prstGeom>
        </p:spPr>
        <p:txBody>
          <a:bodyPr/>
          <a:lstStyle/>
          <a:p>
            <a:r>
              <a:rPr lang="ja-JP" altLang="en-US"/>
              <a:t>多个输入通道</a:t>
            </a:r>
            <a:endParaRPr dirty="0"/>
          </a:p>
        </p:txBody>
      </p:sp>
      <p:pic>
        <p:nvPicPr>
          <p:cNvPr id="401" name="Screen Shot 2019-02-15 at 12.45.50 PM.png" descr="Screen Shot 2019-02-15 at 12.45.50 PM.png"/>
          <p:cNvPicPr>
            <a:picLocks noChangeAspect="1"/>
          </p:cNvPicPr>
          <p:nvPr/>
        </p:nvPicPr>
        <p:blipFill>
          <a:blip r:embed="rId2"/>
          <a:stretch>
            <a:fillRect/>
          </a:stretch>
        </p:blipFill>
        <p:spPr>
          <a:xfrm>
            <a:off x="867768" y="2306717"/>
            <a:ext cx="7082331" cy="3063987"/>
          </a:xfrm>
          <a:prstGeom prst="rect">
            <a:avLst/>
          </a:prstGeom>
          <a:ln w="12700">
            <a:miter lim="400000"/>
          </a:ln>
        </p:spPr>
      </p:pic>
      <mc:AlternateContent xmlns:mc="http://schemas.openxmlformats.org/markup-compatibility/2006" xmlns:a14="http://schemas.microsoft.com/office/drawing/2010/main">
        <mc:Choice Requires="a14">
          <p:sp>
            <p:nvSpPr>
              <p:cNvPr id="402" name="Equation"/>
              <p:cNvSpPr txBox="1"/>
              <p:nvPr/>
            </p:nvSpPr>
            <p:spPr>
              <a:xfrm>
                <a:off x="8162243" y="2765177"/>
                <a:ext cx="4029757" cy="97193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2267" i="1">
                              <a:solidFill>
                                <a:srgbClr val="000000"/>
                              </a:solidFill>
                              <a:latin typeface="Cambria Math" charset="0"/>
                            </a:rPr>
                          </m:ctrlPr>
                        </m:mPr>
                        <m:mr>
                          <m:e/>
                          <m:e>
                            <m:r>
                              <a:rPr sz="2267" i="1">
                                <a:solidFill>
                                  <a:srgbClr val="000000"/>
                                </a:solidFill>
                                <a:latin typeface="Cambria Math" panose="02040503050406030204" pitchFamily="18" charset="0"/>
                              </a:rPr>
                              <m:t>(1×1+2×2+4×3+5×4)</m:t>
                            </m:r>
                          </m:e>
                        </m:mr>
                        <m:mr>
                          <m:e/>
                          <m:e>
                            <m:r>
                              <a:rPr sz="2267" i="1">
                                <a:solidFill>
                                  <a:srgbClr val="000000"/>
                                </a:solidFill>
                                <a:latin typeface="Cambria Math" panose="02040503050406030204" pitchFamily="18" charset="0"/>
                              </a:rPr>
                              <m:t>+(0×0+1×1+3×2+4×3)</m:t>
                            </m:r>
                          </m:e>
                        </m:mr>
                        <m:mr>
                          <m:e/>
                          <m:e>
                            <m:r>
                              <a:rPr sz="2267" i="1">
                                <a:solidFill>
                                  <a:srgbClr val="000000"/>
                                </a:solidFill>
                                <a:latin typeface="Cambria Math" panose="02040503050406030204" pitchFamily="18" charset="0"/>
                              </a:rPr>
                              <m:t>=56</m:t>
                            </m:r>
                          </m:e>
                        </m:mr>
                      </m:m>
                    </m:oMath>
                  </m:oMathPara>
                </a14:m>
                <a:endParaRPr sz="2267" dirty="0"/>
              </a:p>
            </p:txBody>
          </p:sp>
        </mc:Choice>
        <mc:Fallback xmlns="">
          <p:sp>
            <p:nvSpPr>
              <p:cNvPr id="402" name="Equation"/>
              <p:cNvSpPr txBox="1">
                <a:spLocks noRot="1" noChangeAspect="1" noMove="1" noResize="1" noEditPoints="1" noAdjustHandles="1" noChangeArrowheads="1" noChangeShapeType="1" noTextEdit="1"/>
              </p:cNvSpPr>
              <p:nvPr/>
            </p:nvSpPr>
            <p:spPr>
              <a:xfrm>
                <a:off x="8162243" y="2765177"/>
                <a:ext cx="4029757" cy="97193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68388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5" name="input…"/>
              <p:cNvSpPr txBox="1">
                <a:spLocks noGrp="1"/>
              </p:cNvSpPr>
              <p:nvPr>
                <p:ph sz="quarter" idx="10"/>
              </p:nvPr>
            </p:nvSpPr>
            <p:spPr>
              <a:prstGeom prst="rect">
                <a:avLst/>
              </a:prstGeom>
            </p:spPr>
            <p:txBody>
              <a:bodyPr/>
              <a:lstStyle/>
              <a:p>
                <a:r>
                  <a:rPr lang="zh-CN" altLang="en-US" dirty="0" smtClean="0"/>
                  <a:t> </a:t>
                </a:r>
                <a:r>
                  <a:rPr lang="ja-JP" altLang="mr-IN" dirty="0" smtClean="0"/>
                  <a:t>输入</a:t>
                </a:r>
                <a:r>
                  <a:rPr lang="zh-CN" altLang="en-US" dirty="0" smtClean="0"/>
                  <a:t>：</a:t>
                </a:r>
                <a14:m>
                  <m:oMath xmlns:m="http://schemas.openxmlformats.org/officeDocument/2006/math">
                    <m:r>
                      <a:rPr lang="en-US" altLang="zh-CN" b="1" i="1">
                        <a:solidFill>
                          <a:srgbClr val="000000"/>
                        </a:solidFill>
                        <a:latin typeface="Cambria Math" panose="02040503050406030204" pitchFamily="18" charset="0"/>
                      </a:rPr>
                      <m:t>𝑿</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𝑐</m:t>
                        </m:r>
                      </m:e>
                      <m:sub>
                        <m:r>
                          <a:rPr lang="en-US" altLang="zh-CN"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𝑛</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𝑛</m:t>
                        </m:r>
                      </m:e>
                      <m:sub>
                        <m:r>
                          <a:rPr lang="en-US" altLang="zh-CN" i="1">
                            <a:solidFill>
                              <a:srgbClr val="000000"/>
                            </a:solidFill>
                            <a:latin typeface="Cambria Math" panose="02040503050406030204" pitchFamily="18" charset="0"/>
                          </a:rPr>
                          <m:t>𝑤</m:t>
                        </m:r>
                      </m:sub>
                    </m:sSub>
                  </m:oMath>
                </a14:m>
                <a:endParaRPr lang="mr-IN" dirty="0"/>
              </a:p>
              <a:p>
                <a:r>
                  <a:rPr lang="zh-CN" altLang="mr-IN" dirty="0" smtClean="0"/>
                  <a:t>卷积</a:t>
                </a:r>
                <a:r>
                  <a:rPr lang="ja-JP" altLang="mr-IN" dirty="0" smtClean="0"/>
                  <a:t>核</a:t>
                </a:r>
                <a:r>
                  <a:rPr lang="zh-CN" altLang="en-US" dirty="0" smtClean="0"/>
                  <a:t>：</a:t>
                </a:r>
                <a14:m>
                  <m:oMath xmlns:m="http://schemas.openxmlformats.org/officeDocument/2006/math">
                    <m:r>
                      <a:rPr lang="en-US" altLang="zh-CN" b="1" i="1">
                        <a:solidFill>
                          <a:srgbClr val="000000"/>
                        </a:solidFill>
                        <a:latin typeface="Cambria Math" panose="02040503050406030204" pitchFamily="18" charset="0"/>
                      </a:rPr>
                      <m:t>𝑾</m:t>
                    </m:r>
                    <m:r>
                      <a:rPr lang="en-US" altLang="zh-CN" i="1">
                        <a:solidFill>
                          <a:srgbClr val="000000"/>
                        </a:solidFill>
                        <a:latin typeface="Cambria Math" panose="02040503050406030204" pitchFamily="18" charset="0"/>
                      </a:rPr>
                      <m:t>:</m:t>
                    </m:r>
                    <m:sSub>
                      <m:sSubPr>
                        <m:ctrlPr>
                          <a:rPr lang="en-US" altLang="zh-CN" sz="2400" i="1">
                            <a:solidFill>
                              <a:srgbClr val="000000"/>
                            </a:solidFill>
                            <a:latin typeface="Cambria Math" charset="0"/>
                          </a:rPr>
                        </m:ctrlPr>
                      </m:sSubPr>
                      <m:e>
                        <m:r>
                          <a:rPr lang="en-US" altLang="zh-CN" sz="2400" i="1">
                            <a:solidFill>
                              <a:srgbClr val="000000"/>
                            </a:solidFill>
                            <a:latin typeface="Cambria Math" panose="02040503050406030204" pitchFamily="18" charset="0"/>
                          </a:rPr>
                          <m:t>𝑐</m:t>
                        </m:r>
                      </m:e>
                      <m:sub>
                        <m:r>
                          <a:rPr lang="en-US" altLang="zh-CN" sz="2400" i="1">
                            <a:solidFill>
                              <a:srgbClr val="000000"/>
                            </a:solidFill>
                            <a:latin typeface="Cambria Math" panose="02040503050406030204" pitchFamily="18" charset="0"/>
                          </a:rPr>
                          <m:t>𝑜</m:t>
                        </m:r>
                      </m:sub>
                    </m:sSub>
                    <m:r>
                      <a:rPr lang="en-US" altLang="zh-CN" sz="2400"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𝑐</m:t>
                        </m:r>
                      </m:e>
                      <m:sub>
                        <m:r>
                          <a:rPr lang="en-US" altLang="zh-CN"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𝑤</m:t>
                        </m:r>
                      </m:sub>
                    </m:sSub>
                  </m:oMath>
                </a14:m>
                <a:r>
                  <a:rPr lang="zh-CN" altLang="mr-IN" dirty="0" smtClean="0"/>
                  <a:t>（</a:t>
                </a:r>
                <a14:m>
                  <m:oMath xmlns:m="http://schemas.openxmlformats.org/officeDocument/2006/math">
                    <m:sSub>
                      <m:sSubPr>
                        <m:ctrlPr>
                          <a:rPr lang="mr-IN" altLang="zh-CN" i="1">
                            <a:solidFill>
                              <a:srgbClr val="000000"/>
                            </a:solidFill>
                            <a:latin typeface="Cambria Math" charset="0"/>
                          </a:rPr>
                        </m:ctrlPr>
                      </m:sSubPr>
                      <m:e>
                        <m:r>
                          <a:rPr lang="mr-IN" altLang="zh-CN" i="1">
                            <a:solidFill>
                              <a:srgbClr val="000000"/>
                            </a:solidFill>
                            <a:latin typeface="Cambria Math" panose="02040503050406030204" pitchFamily="18" charset="0"/>
                          </a:rPr>
                          <m:t>𝑐</m:t>
                        </m:r>
                      </m:e>
                      <m:sub>
                        <m:r>
                          <a:rPr lang="mr-IN" altLang="zh-CN" i="1">
                            <a:solidFill>
                              <a:srgbClr val="000000"/>
                            </a:solidFill>
                            <a:latin typeface="Cambria Math" panose="02040503050406030204" pitchFamily="18" charset="0"/>
                          </a:rPr>
                          <m:t>𝑖</m:t>
                        </m:r>
                      </m:sub>
                    </m:sSub>
                  </m:oMath>
                </a14:m>
                <a:r>
                  <a:rPr lang="zh-CN" altLang="mr-IN" dirty="0" smtClean="0"/>
                  <a:t>个输入通道，</a:t>
                </a:r>
                <a14:m>
                  <m:oMath xmlns:m="http://schemas.openxmlformats.org/officeDocument/2006/math">
                    <m:sSub>
                      <m:sSubPr>
                        <m:ctrlPr>
                          <a:rPr lang="mr-IN" altLang="zh-CN" i="1">
                            <a:solidFill>
                              <a:srgbClr val="000000"/>
                            </a:solidFill>
                            <a:latin typeface="Cambria Math" charset="0"/>
                          </a:rPr>
                        </m:ctrlPr>
                      </m:sSubPr>
                      <m:e>
                        <m:r>
                          <a:rPr lang="mr-IN" altLang="zh-CN" i="1">
                            <a:solidFill>
                              <a:srgbClr val="000000"/>
                            </a:solidFill>
                            <a:latin typeface="Cambria Math" panose="02040503050406030204" pitchFamily="18" charset="0"/>
                          </a:rPr>
                          <m:t>𝑐</m:t>
                        </m:r>
                      </m:e>
                      <m:sub>
                        <m:r>
                          <a:rPr lang="en-US" altLang="zh-CN" b="0" i="1" smtClean="0">
                            <a:solidFill>
                              <a:srgbClr val="000000"/>
                            </a:solidFill>
                            <a:latin typeface="Cambria Math" charset="0"/>
                          </a:rPr>
                          <m:t>𝑜</m:t>
                        </m:r>
                      </m:sub>
                    </m:sSub>
                  </m:oMath>
                </a14:m>
                <a:r>
                  <a:rPr lang="zh-CN" altLang="mr-IN" dirty="0"/>
                  <a:t>个输入通道</a:t>
                </a:r>
                <a:r>
                  <a:rPr lang="zh-CN" altLang="mr-IN" dirty="0" smtClean="0"/>
                  <a:t>）</a:t>
                </a:r>
                <a:endParaRPr lang="mr-IN" dirty="0"/>
              </a:p>
              <a:p>
                <a:r>
                  <a:rPr lang="en-US" dirty="0" smtClean="0"/>
                  <a:t> </a:t>
                </a:r>
                <a:r>
                  <a:rPr lang="zh-CN" altLang="en-US" dirty="0" smtClean="0"/>
                  <a:t>输出：</a:t>
                </a:r>
                <a14:m>
                  <m:oMath xmlns:m="http://schemas.openxmlformats.org/officeDocument/2006/math">
                    <m:r>
                      <a:rPr lang="zh-CN" altLang="en-US" b="1" i="1">
                        <a:solidFill>
                          <a:srgbClr val="000000"/>
                        </a:solidFill>
                        <a:latin typeface="Cambria Math" panose="02040503050406030204" pitchFamily="18" charset="0"/>
                      </a:rPr>
                      <m:t>𝒀</m:t>
                    </m:r>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𝑜</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charset="0"/>
                          </a:rPr>
                        </m:ctrlPr>
                      </m:sSubPr>
                      <m:e>
                        <m:r>
                          <a:rPr lang="zh-CN" altLang="en-US" i="1">
                            <a:solidFill>
                              <a:srgbClr val="000000"/>
                            </a:solidFill>
                            <a:latin typeface="Cambria Math" panose="02040503050406030204" pitchFamily="18" charset="0"/>
                          </a:rPr>
                          <m:t>𝑚</m:t>
                        </m:r>
                      </m:e>
                      <m:sub>
                        <m:r>
                          <a:rPr lang="zh-CN" altLang="en-US" i="1">
                            <a:solidFill>
                              <a:srgbClr val="000000"/>
                            </a:solidFill>
                            <a:latin typeface="Cambria Math" panose="02040503050406030204" pitchFamily="18" charset="0"/>
                          </a:rPr>
                          <m:t>𝑤</m:t>
                        </m:r>
                      </m:sub>
                    </m:sSub>
                  </m:oMath>
                </a14:m>
                <a:endParaRPr lang="en-US" dirty="0" smtClean="0"/>
              </a:p>
              <a:p>
                <a:pPr lvl="1"/>
                <a14:m>
                  <m:oMath xmlns:m="http://schemas.openxmlformats.org/officeDocument/2006/math">
                    <m:r>
                      <a:rPr lang="en-US" altLang="zh-CN" sz="2800" b="0" i="1" dirty="0" smtClean="0">
                        <a:solidFill>
                          <a:srgbClr val="000000"/>
                        </a:solidFill>
                        <a:latin typeface="Cambria Math" charset="0"/>
                      </a:rPr>
                      <m:t> </m:t>
                    </m:r>
                    <m:r>
                      <a:rPr lang="en-US" altLang="zh-CN" sz="2800" b="0" i="1" dirty="0" smtClean="0">
                        <a:solidFill>
                          <a:srgbClr val="000000"/>
                        </a:solidFill>
                        <a:latin typeface="Cambria Math" charset="0"/>
                      </a:rPr>
                      <m:t>𝑓𝑜</m:t>
                    </m:r>
                    <m:r>
                      <m:rPr>
                        <m:nor/>
                      </m:rPr>
                      <a:rPr lang="mr-IN" altLang="zh-CN" sz="2800" i="1">
                        <a:solidFill>
                          <a:srgbClr val="000000"/>
                        </a:solidFill>
                        <a:latin typeface="Cambria Math" panose="02040503050406030204" pitchFamily="18" charset="0"/>
                      </a:rPr>
                      <m:t>r</m:t>
                    </m:r>
                    <m:r>
                      <m:rPr>
                        <m:nor/>
                      </m:rPr>
                      <a:rPr lang="zh-CN" altLang="en-US" sz="2800" b="0" i="1" smtClean="0">
                        <a:solidFill>
                          <a:srgbClr val="000000"/>
                        </a:solidFill>
                        <a:latin typeface="Cambria Math" panose="02040503050406030204" pitchFamily="18" charset="0"/>
                      </a:rPr>
                      <m:t> </m:t>
                    </m:r>
                    <m:r>
                      <a:rPr lang="mr-IN" altLang="zh-CN" sz="2800" i="1">
                        <a:solidFill>
                          <a:srgbClr val="000000"/>
                        </a:solidFill>
                        <a:latin typeface="Cambria Math" panose="02040503050406030204" pitchFamily="18" charset="0"/>
                      </a:rPr>
                      <m:t>𝑖</m:t>
                    </m:r>
                    <m:r>
                      <a:rPr lang="mr-IN" altLang="zh-CN" sz="2800" i="1">
                        <a:solidFill>
                          <a:srgbClr val="000000"/>
                        </a:solidFill>
                        <a:latin typeface="Cambria Math" panose="02040503050406030204" pitchFamily="18" charset="0"/>
                      </a:rPr>
                      <m:t>=1,…,</m:t>
                    </m:r>
                    <m:sSub>
                      <m:sSubPr>
                        <m:ctrlPr>
                          <a:rPr lang="mr-IN" altLang="zh-CN" sz="2800" i="1">
                            <a:solidFill>
                              <a:srgbClr val="000000"/>
                            </a:solidFill>
                            <a:latin typeface="Cambria Math" charset="0"/>
                          </a:rPr>
                        </m:ctrlPr>
                      </m:sSubPr>
                      <m:e>
                        <m:r>
                          <a:rPr lang="mr-IN" altLang="zh-CN" sz="2800" i="1">
                            <a:solidFill>
                              <a:srgbClr val="000000"/>
                            </a:solidFill>
                            <a:latin typeface="Cambria Math" panose="02040503050406030204" pitchFamily="18" charset="0"/>
                          </a:rPr>
                          <m:t>𝑐</m:t>
                        </m:r>
                      </m:e>
                      <m:sub>
                        <m:r>
                          <a:rPr lang="mr-IN" altLang="zh-CN" sz="2800" i="1">
                            <a:solidFill>
                              <a:srgbClr val="000000"/>
                            </a:solidFill>
                            <a:latin typeface="Cambria Math" panose="02040503050406030204" pitchFamily="18" charset="0"/>
                          </a:rPr>
                          <m:t>𝑜</m:t>
                        </m:r>
                      </m:sub>
                    </m:sSub>
                  </m:oMath>
                </a14:m>
                <a:endParaRPr lang="mr-IN" dirty="0"/>
              </a:p>
              <a:p>
                <a:endParaRPr lang="en-US" dirty="0" smtClean="0"/>
              </a:p>
              <a:p>
                <a:endParaRPr lang="en-US" altLang="zh-CN" dirty="0"/>
              </a:p>
              <a:p>
                <a:endParaRPr lang="zh-CN" altLang="en-US" dirty="0"/>
              </a:p>
              <a:p>
                <a:endParaRPr dirty="0"/>
              </a:p>
            </p:txBody>
          </p:sp>
        </mc:Choice>
        <mc:Fallback xmlns="">
          <p:sp>
            <p:nvSpPr>
              <p:cNvPr id="405" name="input…"/>
              <p:cNvSpPr txBox="1">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a:stretch>
              </a:blipFill>
            </p:spPr>
            <p:txBody>
              <a:bodyPr/>
              <a:lstStyle/>
              <a:p>
                <a:r>
                  <a:rPr lang="zh-CN" altLang="en-US">
                    <a:noFill/>
                  </a:rPr>
                  <a:t> </a:t>
                </a:r>
              </a:p>
            </p:txBody>
          </p:sp>
        </mc:Fallback>
      </mc:AlternateContent>
      <p:sp>
        <p:nvSpPr>
          <p:cNvPr id="404" name="Multiple Input Channels"/>
          <p:cNvSpPr txBox="1">
            <a:spLocks noGrp="1"/>
          </p:cNvSpPr>
          <p:nvPr>
            <p:ph type="title"/>
          </p:nvPr>
        </p:nvSpPr>
        <p:spPr>
          <a:prstGeom prst="rect">
            <a:avLst/>
          </a:prstGeom>
        </p:spPr>
        <p:txBody>
          <a:bodyPr/>
          <a:lstStyle/>
          <a:p>
            <a:r>
              <a:rPr lang="ja-JP" altLang="en-US" dirty="0"/>
              <a:t>多个输入</a:t>
            </a:r>
            <a:r>
              <a:rPr lang="ja-JP" altLang="en-US" dirty="0" smtClean="0"/>
              <a:t>通道</a:t>
            </a:r>
            <a:r>
              <a:rPr lang="en-US" altLang="ja-JP" dirty="0" smtClean="0"/>
              <a:t> &amp; </a:t>
            </a:r>
            <a:r>
              <a:rPr lang="zh-CN" altLang="en-US" dirty="0" smtClean="0"/>
              <a:t>多个输出通道</a:t>
            </a:r>
            <a:endParaRPr dirty="0"/>
          </a:p>
        </p:txBody>
      </p:sp>
      <mc:AlternateContent xmlns:mc="http://schemas.openxmlformats.org/markup-compatibility/2006" xmlns:a14="http://schemas.microsoft.com/office/drawing/2010/main">
        <mc:Choice Requires="a14">
          <p:sp>
            <p:nvSpPr>
              <p:cNvPr id="406" name="Equation"/>
              <p:cNvSpPr txBox="1"/>
              <p:nvPr/>
            </p:nvSpPr>
            <p:spPr>
              <a:xfrm>
                <a:off x="916100" y="1369661"/>
                <a:ext cx="182742"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 </m:t>
                      </m:r>
                    </m:oMath>
                  </m:oMathPara>
                </a14:m>
                <a:endParaRPr sz="3200" dirty="0"/>
              </a:p>
            </p:txBody>
          </p:sp>
        </mc:Choice>
        <mc:Fallback xmlns="">
          <p:sp>
            <p:nvSpPr>
              <p:cNvPr id="406" name="Equation"/>
              <p:cNvSpPr txBox="1">
                <a:spLocks noRot="1" noChangeAspect="1" noMove="1" noResize="1" noEditPoints="1" noAdjustHandles="1" noChangeArrowheads="1" noChangeShapeType="1" noTextEdit="1"/>
              </p:cNvSpPr>
              <p:nvPr/>
            </p:nvSpPr>
            <p:spPr>
              <a:xfrm>
                <a:off x="916100" y="1369661"/>
                <a:ext cx="182742" cy="49244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408" name="Equation"/>
          <p:cNvSpPr txBox="1"/>
          <p:nvPr/>
        </p:nvSpPr>
        <p:spPr>
          <a:xfrm>
            <a:off x="4759059" y="2996957"/>
            <a:ext cx="7432941" cy="492443"/>
          </a:xfrm>
          <a:prstGeom prst="rect">
            <a:avLst/>
          </a:prstGeom>
          <a:ln w="12700">
            <a:miter lim="400000"/>
          </a:ln>
        </p:spPr>
        <p:txBody>
          <a:bodyPr wrap="squar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2" name="矩形 1"/>
              <p:cNvSpPr/>
              <p:nvPr/>
            </p:nvSpPr>
            <p:spPr>
              <a:xfrm>
                <a:off x="1791559" y="3766398"/>
                <a:ext cx="275537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solidFill>
                                <a:srgbClr val="000000"/>
                              </a:solidFill>
                              <a:latin typeface="Cambria Math" charset="0"/>
                            </a:rPr>
                          </m:ctrlPr>
                        </m:sSubPr>
                        <m:e>
                          <m:r>
                            <a:rPr lang="zh-CN" altLang="en-US" sz="2800" b="1" i="1">
                              <a:solidFill>
                                <a:srgbClr val="000000"/>
                              </a:solidFill>
                              <a:latin typeface="Cambria Math" panose="02040503050406030204" pitchFamily="18" charset="0"/>
                            </a:rPr>
                            <m:t>𝒀</m:t>
                          </m:r>
                        </m:e>
                        <m:sub>
                          <m:r>
                            <a:rPr lang="zh-CN" altLang="en-US" sz="2800" i="1">
                              <a:solidFill>
                                <a:srgbClr val="000000"/>
                              </a:solidFill>
                              <a:latin typeface="Cambria Math" panose="02040503050406030204" pitchFamily="18" charset="0"/>
                            </a:rPr>
                            <m:t>𝑖</m:t>
                          </m:r>
                          <m:r>
                            <a:rPr lang="en-US" altLang="zh-CN" sz="2800" i="1">
                              <a:solidFill>
                                <a:srgbClr val="000000"/>
                              </a:solidFill>
                              <a:latin typeface="Cambria Math" panose="02040503050406030204" pitchFamily="18" charset="0"/>
                            </a:rPr>
                            <m:t>,:,:</m:t>
                          </m:r>
                        </m:sub>
                      </m:sSub>
                      <m:r>
                        <a:rPr lang="en-US" altLang="zh-CN" sz="2800" i="1">
                          <a:solidFill>
                            <a:srgbClr val="000000"/>
                          </a:solidFill>
                          <a:latin typeface="Cambria Math" panose="02040503050406030204" pitchFamily="18" charset="0"/>
                        </a:rPr>
                        <m:t>=</m:t>
                      </m:r>
                      <m:r>
                        <a:rPr lang="en-US" altLang="zh-CN" sz="2800" b="1" i="1">
                          <a:solidFill>
                            <a:srgbClr val="000000"/>
                          </a:solidFill>
                          <a:latin typeface="Cambria Math" panose="02040503050406030204" pitchFamily="18" charset="0"/>
                        </a:rPr>
                        <m:t>𝑿</m:t>
                      </m:r>
                      <m:r>
                        <a:rPr lang="en-US" altLang="zh-CN" sz="2800" i="1">
                          <a:solidFill>
                            <a:srgbClr val="000000"/>
                          </a:solidFill>
                          <a:latin typeface="Cambria Math" panose="02040503050406030204" pitchFamily="18" charset="0"/>
                        </a:rPr>
                        <m:t>⋆</m:t>
                      </m:r>
                      <m:sSub>
                        <m:sSubPr>
                          <m:ctrlPr>
                            <a:rPr lang="zh-CN" altLang="en-US" sz="2800" i="1">
                              <a:solidFill>
                                <a:srgbClr val="000000"/>
                              </a:solidFill>
                              <a:latin typeface="Cambria Math" charset="0"/>
                            </a:rPr>
                          </m:ctrlPr>
                        </m:sSubPr>
                        <m:e>
                          <m:r>
                            <a:rPr lang="zh-CN" altLang="en-US" sz="2800" b="1" i="1">
                              <a:solidFill>
                                <a:srgbClr val="000000"/>
                              </a:solidFill>
                              <a:latin typeface="Cambria Math" panose="02040503050406030204" pitchFamily="18" charset="0"/>
                            </a:rPr>
                            <m:t>𝑾</m:t>
                          </m:r>
                        </m:e>
                        <m:sub>
                          <m:r>
                            <a:rPr lang="zh-CN" altLang="en-US" sz="2800" i="1">
                              <a:solidFill>
                                <a:srgbClr val="000000"/>
                              </a:solidFill>
                              <a:latin typeface="Cambria Math" panose="02040503050406030204" pitchFamily="18" charset="0"/>
                            </a:rPr>
                            <m:t>𝑖</m:t>
                          </m:r>
                          <m:r>
                            <a:rPr lang="en-US" altLang="zh-CN" sz="2800" i="1">
                              <a:solidFill>
                                <a:srgbClr val="000000"/>
                              </a:solidFill>
                              <a:latin typeface="Cambria Math" panose="02040503050406030204" pitchFamily="18" charset="0"/>
                            </a:rPr>
                            <m:t>,:,:,:</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791559" y="3766398"/>
                <a:ext cx="2755370" cy="54213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0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1 x 1 Convolutional Layer"/>
          <p:cNvSpPr txBox="1">
            <a:spLocks noGrp="1"/>
          </p:cNvSpPr>
          <p:nvPr>
            <p:ph type="title"/>
          </p:nvPr>
        </p:nvSpPr>
        <p:spPr>
          <a:prstGeom prst="rect">
            <a:avLst/>
          </a:prstGeom>
        </p:spPr>
        <p:txBody>
          <a:bodyPr/>
          <a:lstStyle/>
          <a:p>
            <a:r>
              <a:rPr dirty="0"/>
              <a:t>1x1 </a:t>
            </a:r>
            <a:r>
              <a:rPr lang="ja-JP" altLang="en-US"/>
              <a:t>卷积层</a:t>
            </a:r>
            <a:endParaRPr dirty="0"/>
          </a:p>
        </p:txBody>
      </p:sp>
      <p:sp>
        <p:nvSpPr>
          <p:cNvPr id="431" name="Equation"/>
          <p:cNvSpPr txBox="1"/>
          <p:nvPr/>
        </p:nvSpPr>
        <p:spPr>
          <a:xfrm>
            <a:off x="542451" y="146952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432" name="Screen Shot 2019-02-15 at 1.13.31 PM.png" descr="Screen Shot 2019-02-15 at 1.13.31 PM.png"/>
          <p:cNvPicPr>
            <a:picLocks noChangeAspect="1"/>
          </p:cNvPicPr>
          <p:nvPr/>
        </p:nvPicPr>
        <p:blipFill>
          <a:blip r:embed="rId3"/>
          <a:stretch>
            <a:fillRect/>
          </a:stretch>
        </p:blipFill>
        <p:spPr>
          <a:xfrm>
            <a:off x="1428325" y="2108270"/>
            <a:ext cx="6726428" cy="2518913"/>
          </a:xfrm>
          <a:prstGeom prst="rect">
            <a:avLst/>
          </a:prstGeom>
          <a:ln w="12700">
            <a:miter lim="400000"/>
          </a:ln>
        </p:spPr>
      </p:pic>
      <p:sp>
        <p:nvSpPr>
          <p:cNvPr id="433" name="Equation"/>
          <p:cNvSpPr txBox="1"/>
          <p:nvPr/>
        </p:nvSpPr>
        <p:spPr>
          <a:xfrm>
            <a:off x="5640015" y="5179419"/>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434" name="Equation"/>
          <p:cNvSpPr txBox="1"/>
          <p:nvPr/>
        </p:nvSpPr>
        <p:spPr>
          <a:xfrm>
            <a:off x="554539" y="565354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3" name="矩形 2"/>
              <p:cNvSpPr/>
              <p:nvPr/>
            </p:nvSpPr>
            <p:spPr>
              <a:xfrm>
                <a:off x="3835437" y="5702639"/>
                <a:ext cx="3021661" cy="954107"/>
              </a:xfrm>
              <a:prstGeom prst="rect">
                <a:avLst/>
              </a:prstGeom>
            </p:spPr>
            <p:txBody>
              <a:bodyPr wrap="none">
                <a:spAutoFit/>
              </a:bodyPr>
              <a:lstStyle/>
              <a:p>
                <a14:m>
                  <m:oMath xmlns:m="http://schemas.openxmlformats.org/officeDocument/2006/math">
                    <m:sSub>
                      <m:sSubPr>
                        <m:ctrlPr>
                          <a:rPr lang="ar-AE" altLang="zh-CN" sz="2800" i="1" dirty="0" smtClean="0">
                            <a:solidFill>
                              <a:srgbClr val="09405E"/>
                            </a:solidFill>
                            <a:latin typeface="Cambria Math"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ar-AE" altLang="zh-CN" sz="2800" dirty="0">
                            <a:solidFill>
                              <a:srgbClr val="09405E"/>
                            </a:solidFill>
                            <a:latin typeface="Cambria Math" charset="0"/>
                            <a:ea typeface="Microsoft YaHei" charset="-122"/>
                            <a:cs typeface="Microsoft YaHei" charset="-122"/>
                          </a:rPr>
                          <m:t>𝑖</m:t>
                        </m:r>
                      </m:sub>
                    </m:sSub>
                  </m:oMath>
                </a14:m>
                <a:r>
                  <a:rPr lang="zh-CN" altLang="en-US" sz="2800" dirty="0" smtClean="0">
                    <a:solidFill>
                      <a:srgbClr val="09405E"/>
                    </a:solidFill>
                    <a:latin typeface="Microsoft YaHei" charset="-122"/>
                    <a:ea typeface="Microsoft YaHei" charset="-122"/>
                    <a:cs typeface="Microsoft YaHei" charset="-122"/>
                  </a:rPr>
                  <a:t>：输入</a:t>
                </a:r>
                <a:r>
                  <a:rPr lang="zh-CN" altLang="en-US" sz="2800" dirty="0">
                    <a:solidFill>
                      <a:srgbClr val="09405E"/>
                    </a:solidFill>
                    <a:latin typeface="Microsoft YaHei" charset="-122"/>
                    <a:ea typeface="Microsoft YaHei" charset="-122"/>
                    <a:cs typeface="Microsoft YaHei" charset="-122"/>
                  </a:rPr>
                  <a:t>通道</a:t>
                </a:r>
                <a:r>
                  <a:rPr lang="zh-CN" altLang="en-US" sz="2800" dirty="0" smtClean="0">
                    <a:solidFill>
                      <a:srgbClr val="09405E"/>
                    </a:solidFill>
                    <a:latin typeface="Microsoft YaHei" charset="-122"/>
                    <a:ea typeface="Microsoft YaHei" charset="-122"/>
                    <a:cs typeface="Microsoft YaHei" charset="-122"/>
                  </a:rPr>
                  <a:t>数目</a:t>
                </a:r>
                <a:endParaRPr lang="en-US" altLang="zh-CN" sz="2800" dirty="0" smtClean="0">
                  <a:solidFill>
                    <a:srgbClr val="09405E"/>
                  </a:solidFill>
                  <a:latin typeface="Microsoft YaHei" charset="-122"/>
                  <a:ea typeface="Microsoft YaHei" charset="-122"/>
                  <a:cs typeface="Microsoft YaHei" charset="-122"/>
                </a:endParaRPr>
              </a:p>
              <a:p>
                <a14:m>
                  <m:oMath xmlns:m="http://schemas.openxmlformats.org/officeDocument/2006/math">
                    <m:sSub>
                      <m:sSubPr>
                        <m:ctrlPr>
                          <a:rPr lang="ar-AE" altLang="zh-CN" sz="2800" i="1" dirty="0">
                            <a:solidFill>
                              <a:srgbClr val="09405E"/>
                            </a:solidFill>
                            <a:latin typeface="Cambria Math"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en-US" altLang="zh-CN" sz="2800" b="0" i="1" dirty="0" smtClean="0">
                            <a:solidFill>
                              <a:srgbClr val="09405E"/>
                            </a:solidFill>
                            <a:latin typeface="Cambria Math" charset="0"/>
                            <a:ea typeface="Microsoft YaHei" charset="-122"/>
                            <a:cs typeface="Microsoft YaHei" charset="-122"/>
                          </a:rPr>
                          <m:t>0</m:t>
                        </m:r>
                      </m:sub>
                    </m:sSub>
                  </m:oMath>
                </a14:m>
                <a:r>
                  <a:rPr lang="zh-CN" altLang="en-US" sz="2800" dirty="0">
                    <a:solidFill>
                      <a:srgbClr val="09405E"/>
                    </a:solidFill>
                    <a:latin typeface="Microsoft YaHei" charset="-122"/>
                    <a:ea typeface="Microsoft YaHei" charset="-122"/>
                    <a:cs typeface="Microsoft YaHei" charset="-122"/>
                  </a:rPr>
                  <a:t>：</a:t>
                </a:r>
                <a:r>
                  <a:rPr lang="zh-CN" altLang="en-US" sz="2800" dirty="0" smtClean="0">
                    <a:solidFill>
                      <a:srgbClr val="09405E"/>
                    </a:solidFill>
                    <a:latin typeface="Microsoft YaHei" charset="-122"/>
                    <a:ea typeface="Microsoft YaHei" charset="-122"/>
                    <a:cs typeface="Microsoft YaHei" charset="-122"/>
                  </a:rPr>
                  <a:t>输出通道</a:t>
                </a:r>
                <a:r>
                  <a:rPr lang="zh-CN" altLang="en-US" sz="2800" dirty="0">
                    <a:solidFill>
                      <a:srgbClr val="09405E"/>
                    </a:solidFill>
                    <a:latin typeface="Microsoft YaHei" charset="-122"/>
                    <a:ea typeface="Microsoft YaHei" charset="-122"/>
                    <a:cs typeface="Microsoft YaHei" charset="-122"/>
                  </a:rPr>
                  <a:t>数目</a:t>
                </a:r>
                <a:endParaRPr kumimoji="1"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835437" y="5702639"/>
                <a:ext cx="3021661" cy="954107"/>
              </a:xfrm>
              <a:prstGeom prst="rect">
                <a:avLst/>
              </a:prstGeom>
              <a:blipFill rotWithShape="0">
                <a:blip r:embed="rId4"/>
                <a:stretch>
                  <a:fillRect t="-6369" r="-2823" b="-15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35918" y="4868426"/>
                <a:ext cx="11097910" cy="523220"/>
              </a:xfrm>
              <a:prstGeom prst="rect">
                <a:avLst/>
              </a:prstGeom>
            </p:spPr>
            <p:txBody>
              <a:bodyPr wrap="none">
                <a:spAutoFit/>
              </a:bodyPr>
              <a:lstStyle/>
              <a:p>
                <a:r>
                  <a:rPr lang="zh-CN" altLang="en-US" sz="2800" dirty="0" smtClean="0">
                    <a:solidFill>
                      <a:srgbClr val="09405E"/>
                    </a:solidFill>
                    <a:latin typeface="Microsoft YaHei" charset="-122"/>
                    <a:ea typeface="Microsoft YaHei" charset="-122"/>
                    <a:cs typeface="Microsoft YaHei" charset="-122"/>
                  </a:rPr>
                  <a:t>相当</a:t>
                </a:r>
                <a:r>
                  <a:rPr lang="zh-CN" altLang="en-US" sz="2800" dirty="0">
                    <a:solidFill>
                      <a:srgbClr val="09405E"/>
                    </a:solidFill>
                    <a:latin typeface="Microsoft YaHei" charset="-122"/>
                    <a:ea typeface="Microsoft YaHei" charset="-122"/>
                    <a:cs typeface="Microsoft YaHei" charset="-122"/>
                  </a:rPr>
                  <a:t>于具有输入</a:t>
                </a:r>
                <a14:m>
                  <m:oMath xmlns:m="http://schemas.openxmlformats.org/officeDocument/2006/math">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 </m:t>
                        </m:r>
                        <m:r>
                          <a:rPr lang="zh-CN" altLang="en-US" sz="2800">
                            <a:solidFill>
                              <a:srgbClr val="09405E"/>
                            </a:solidFill>
                            <a:latin typeface="Cambria Math" charset="0"/>
                            <a:ea typeface="Microsoft YaHei" charset="-122"/>
                            <a:cs typeface="Microsoft YaHei" charset="-122"/>
                          </a:rPr>
                          <m:t>𝑛</m:t>
                        </m:r>
                      </m:e>
                      <m:sub>
                        <m:r>
                          <a:rPr lang="en-US" altLang="zh-CN" sz="2800">
                            <a:solidFill>
                              <a:srgbClr val="09405E"/>
                            </a:solidFill>
                            <a:latin typeface="Cambria Math" charset="0"/>
                            <a:ea typeface="Microsoft YaHei" charset="-122"/>
                            <a:cs typeface="Microsoft YaHei" charset="-122"/>
                          </a:rPr>
                          <m:t>h</m:t>
                        </m:r>
                      </m:sub>
                    </m:sSub>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𝑛</m:t>
                        </m:r>
                      </m:e>
                      <m:sub>
                        <m:r>
                          <a:rPr lang="zh-CN" altLang="en-US" sz="2800">
                            <a:solidFill>
                              <a:srgbClr val="09405E"/>
                            </a:solidFill>
                            <a:latin typeface="Cambria Math" charset="0"/>
                            <a:ea typeface="Microsoft YaHei" charset="-122"/>
                            <a:cs typeface="Microsoft YaHei" charset="-122"/>
                          </a:rPr>
                          <m:t>𝑤</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和 </a:t>
                </a:r>
                <a14:m>
                  <m:oMath xmlns:m="http://schemas.openxmlformats.org/officeDocument/2006/math">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𝑜</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的稠密</a:t>
                </a:r>
                <a:r>
                  <a:rPr lang="zh-CN" altLang="en-US" sz="2800" dirty="0" smtClean="0">
                    <a:solidFill>
                      <a:srgbClr val="09405E"/>
                    </a:solidFill>
                    <a:latin typeface="Microsoft YaHei" charset="-122"/>
                    <a:ea typeface="Microsoft YaHei" charset="-122"/>
                    <a:cs typeface="Microsoft YaHei" charset="-122"/>
                  </a:rPr>
                  <a:t>层（通道轴上的全连接）</a:t>
                </a:r>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1235918" y="4868426"/>
                <a:ext cx="11097910" cy="523220"/>
              </a:xfrm>
              <a:prstGeom prst="rect">
                <a:avLst/>
              </a:prstGeom>
              <a:blipFill rotWithShape="0">
                <a:blip r:embed="rId5"/>
                <a:stretch>
                  <a:fillRect l="-1154" t="-12941" b="-32941"/>
                </a:stretch>
              </a:blipFill>
            </p:spPr>
            <p:txBody>
              <a:bodyPr/>
              <a:lstStyle/>
              <a:p>
                <a:r>
                  <a:rPr lang="zh-CN" altLang="en-US">
                    <a:noFill/>
                  </a:rPr>
                  <a:t> </a:t>
                </a:r>
              </a:p>
            </p:txBody>
          </p:sp>
        </mc:Fallback>
      </mc:AlternateContent>
      <p:sp>
        <p:nvSpPr>
          <p:cNvPr id="5" name="内容占位符 4"/>
          <p:cNvSpPr>
            <a:spLocks noGrp="1"/>
          </p:cNvSpPr>
          <p:nvPr>
            <p:ph sz="quarter" idx="10"/>
          </p:nvPr>
        </p:nvSpPr>
        <p:spPr>
          <a:xfrm>
            <a:off x="630237" y="1147763"/>
            <a:ext cx="10964355" cy="3040189"/>
          </a:xfrm>
        </p:spPr>
        <p:txBody>
          <a:bodyPr/>
          <a:lstStyle/>
          <a:p>
            <a:r>
              <a:rPr lang="ja-JP" altLang="en-US" dirty="0"/>
              <a:t>不识别空间模式，</a:t>
            </a:r>
            <a:r>
              <a:rPr lang="zh-CN" altLang="en-US" dirty="0"/>
              <a:t>只</a:t>
            </a:r>
            <a:r>
              <a:rPr lang="ja-JP" altLang="en-US" dirty="0"/>
              <a:t>是融合通道</a:t>
            </a:r>
            <a:endParaRPr kumimoji="1" lang="zh-CN" altLang="en-US" dirty="0"/>
          </a:p>
        </p:txBody>
      </p:sp>
    </p:spTree>
    <p:extLst>
      <p:ext uri="{BB962C8B-B14F-4D97-AF65-F5344CB8AC3E}">
        <p14:creationId xmlns:p14="http://schemas.microsoft.com/office/powerpoint/2010/main" val="197867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1-D…"/>
          <p:cNvSpPr txBox="1">
            <a:spLocks noGrp="1"/>
          </p:cNvSpPr>
          <p:nvPr>
            <p:ph sz="quarter" idx="10"/>
          </p:nvPr>
        </p:nvSpPr>
        <p:spPr>
          <a:prstGeom prst="rect">
            <a:avLst/>
          </a:prstGeom>
        </p:spPr>
        <p:txBody>
          <a:bodyPr>
            <a:normAutofit/>
          </a:bodyPr>
          <a:lstStyle/>
          <a:p>
            <a:r>
              <a:rPr dirty="0"/>
              <a:t>1-D</a:t>
            </a:r>
          </a:p>
          <a:p>
            <a:endParaRPr dirty="0"/>
          </a:p>
          <a:p>
            <a:endParaRPr lang="zh-CN" altLang="en-US" dirty="0" smtClean="0"/>
          </a:p>
          <a:p>
            <a:endParaRPr dirty="0"/>
          </a:p>
          <a:p>
            <a:pPr lvl="1">
              <a:lnSpc>
                <a:spcPct val="100000"/>
              </a:lnSpc>
            </a:pPr>
            <a:r>
              <a:rPr lang="en-US" altLang="ja-JP" sz="2800" dirty="0" smtClean="0"/>
              <a:t> </a:t>
            </a:r>
            <a:r>
              <a:rPr lang="ja-JP" altLang="en-US" sz="2800" dirty="0" smtClean="0"/>
              <a:t>文本</a:t>
            </a:r>
            <a:endParaRPr lang="ja-JP" altLang="en-US" sz="2800" dirty="0"/>
          </a:p>
          <a:p>
            <a:pPr lvl="1">
              <a:lnSpc>
                <a:spcPct val="100000"/>
              </a:lnSpc>
            </a:pPr>
            <a:r>
              <a:rPr lang="en-US" altLang="ja-JP" sz="2800" dirty="0" smtClean="0"/>
              <a:t> </a:t>
            </a:r>
            <a:r>
              <a:rPr lang="ja-JP" altLang="en-US" sz="2800" dirty="0" smtClean="0"/>
              <a:t>语音</a:t>
            </a:r>
            <a:endParaRPr lang="ja-JP" altLang="en-US" sz="2800" dirty="0"/>
          </a:p>
          <a:p>
            <a:pPr lvl="1">
              <a:lnSpc>
                <a:spcPct val="100000"/>
              </a:lnSpc>
            </a:pPr>
            <a:r>
              <a:rPr lang="en-US" altLang="ja-JP" sz="2800" dirty="0" smtClean="0"/>
              <a:t> </a:t>
            </a:r>
            <a:r>
              <a:rPr lang="ja-JP" altLang="en-US" sz="2800" dirty="0" smtClean="0"/>
              <a:t>时间</a:t>
            </a:r>
            <a:r>
              <a:rPr lang="ja-JP" altLang="en-US" sz="2800" dirty="0"/>
              <a:t>序列</a:t>
            </a:r>
            <a:endParaRPr sz="2800" dirty="0"/>
          </a:p>
        </p:txBody>
      </p:sp>
      <p:sp>
        <p:nvSpPr>
          <p:cNvPr id="278" name="1-D and 3-D Cross Correlations"/>
          <p:cNvSpPr txBox="1">
            <a:spLocks noGrp="1"/>
          </p:cNvSpPr>
          <p:nvPr>
            <p:ph type="title"/>
          </p:nvPr>
        </p:nvSpPr>
        <p:spPr>
          <a:prstGeom prst="rect">
            <a:avLst/>
          </a:prstGeom>
        </p:spPr>
        <p:txBody>
          <a:bodyPr/>
          <a:lstStyle/>
          <a:p>
            <a:r>
              <a:rPr dirty="0"/>
              <a:t>1-D </a:t>
            </a:r>
            <a:r>
              <a:rPr lang="ja-JP" altLang="en-US" dirty="0"/>
              <a:t>和</a:t>
            </a:r>
            <a:r>
              <a:rPr dirty="0"/>
              <a:t> 3-D</a:t>
            </a:r>
            <a:r>
              <a:rPr lang="zh-CN" altLang="en-US" dirty="0"/>
              <a:t> </a:t>
            </a:r>
            <a:r>
              <a:rPr lang="zh-CN" altLang="en-US" dirty="0" smtClean="0"/>
              <a:t>卷积</a:t>
            </a:r>
            <a:endParaRPr dirty="0"/>
          </a:p>
        </p:txBody>
      </p:sp>
      <mc:AlternateContent xmlns:mc="http://schemas.openxmlformats.org/markup-compatibility/2006" xmlns:a14="http://schemas.microsoft.com/office/drawing/2010/main">
        <mc:Choice Requires="a14">
          <p:sp>
            <p:nvSpPr>
              <p:cNvPr id="279" name="Equation"/>
              <p:cNvSpPr txBox="1"/>
              <p:nvPr/>
            </p:nvSpPr>
            <p:spPr>
              <a:xfrm>
                <a:off x="1392149" y="2125309"/>
                <a:ext cx="292939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𝑦</m:t>
                          </m:r>
                        </m:e>
                        <m:sub>
                          <m:r>
                            <a:rPr sz="3333" i="1">
                              <a:solidFill>
                                <a:srgbClr val="000000"/>
                              </a:solidFill>
                              <a:latin typeface="Cambria Math" panose="02040503050406030204" pitchFamily="18" charset="0"/>
                            </a:rPr>
                            <m:t>𝑖</m:t>
                          </m:r>
                        </m:sub>
                      </m:sSub>
                      <m:r>
                        <a:rPr sz="3333" i="1">
                          <a:solidFill>
                            <a:srgbClr val="000000"/>
                          </a:solidFill>
                          <a:latin typeface="Cambria Math" panose="02040503050406030204" pitchFamily="18" charset="0"/>
                        </a:rPr>
                        <m:t>=</m:t>
                      </m:r>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h</m:t>
                          </m:r>
                        </m:lim>
                      </m:limUpp>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𝑤</m:t>
                          </m:r>
                        </m:e>
                        <m:sub>
                          <m:r>
                            <a:rPr sz="3333" i="1">
                              <a:solidFill>
                                <a:srgbClr val="000000"/>
                              </a:solidFill>
                              <a:latin typeface="Cambria Math" panose="02040503050406030204" pitchFamily="18" charset="0"/>
                            </a:rPr>
                            <m:t>𝑎</m:t>
                          </m:r>
                        </m:sub>
                      </m:sSub>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𝑥</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𝑎</m:t>
                          </m:r>
                        </m:sub>
                      </m:sSub>
                    </m:oMath>
                  </m:oMathPara>
                </a14:m>
                <a:endParaRPr sz="3333" dirty="0"/>
              </a:p>
            </p:txBody>
          </p:sp>
        </mc:Choice>
        <mc:Fallback xmlns="">
          <p:sp>
            <p:nvSpPr>
              <p:cNvPr id="279" name="Equation"/>
              <p:cNvSpPr txBox="1">
                <a:spLocks noRot="1" noChangeAspect="1" noMove="1" noResize="1" noEditPoints="1" noAdjustHandles="1" noChangeArrowheads="1" noChangeShapeType="1" noTextEdit="1"/>
              </p:cNvSpPr>
              <p:nvPr/>
            </p:nvSpPr>
            <p:spPr>
              <a:xfrm>
                <a:off x="1044112" y="1593981"/>
                <a:ext cx="1946784" cy="906765"/>
              </a:xfrm>
              <a:prstGeom prst="rect">
                <a:avLst/>
              </a:prstGeom>
              <a:blipFill>
                <a:blip r:embed="rId2"/>
                <a:stretch>
                  <a:fillRect l="-5161" t="-1389" r="-903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Equation"/>
              <p:cNvSpPr txBox="1"/>
              <p:nvPr/>
            </p:nvSpPr>
            <p:spPr>
              <a:xfrm>
                <a:off x="5814179" y="2125309"/>
                <a:ext cx="639816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𝑦</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𝑗</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𝑘</m:t>
                          </m:r>
                        </m:sub>
                      </m:sSub>
                      <m:r>
                        <a:rPr sz="3333" i="1">
                          <a:solidFill>
                            <a:srgbClr val="000000"/>
                          </a:solidFill>
                          <a:latin typeface="Cambria Math" panose="02040503050406030204" pitchFamily="18" charset="0"/>
                        </a:rPr>
                        <m:t>=</m:t>
                      </m:r>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h</m:t>
                          </m:r>
                        </m:lim>
                      </m:limUpp>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𝑤</m:t>
                          </m:r>
                        </m:lim>
                      </m:limUpp>
                      <m:limUpp>
                        <m:limUppPr>
                          <m:ctrlPr>
                            <a:rPr sz="3333" i="1">
                              <a:solidFill>
                                <a:srgbClr val="000000"/>
                              </a:solidFill>
                              <a:latin typeface="Cambria Math" charset="0"/>
                            </a:rPr>
                          </m:ctrlPr>
                        </m:limUppPr>
                        <m:e>
                          <m:limLow>
                            <m:limLowPr>
                              <m:ctrlPr>
                                <a:rPr sz="3333" i="1">
                                  <a:solidFill>
                                    <a:srgbClr val="000000"/>
                                  </a:solidFill>
                                  <a:latin typeface="Cambria Math" charset="0"/>
                                </a:rPr>
                              </m:ctrlPr>
                            </m:limLowPr>
                            <m:e>
                              <m:r>
                                <a:rPr sz="3333" i="1">
                                  <a:solidFill>
                                    <a:srgbClr val="000000"/>
                                  </a:solidFill>
                                  <a:latin typeface="Cambria Math" panose="02040503050406030204" pitchFamily="18" charset="0"/>
                                </a:rPr>
                                <m:t>∑</m:t>
                              </m:r>
                            </m:e>
                            <m:lim>
                              <m:r>
                                <a:rPr sz="3333" i="1">
                                  <a:solidFill>
                                    <a:srgbClr val="000000"/>
                                  </a:solidFill>
                                  <a:latin typeface="Cambria Math" panose="02040503050406030204" pitchFamily="18" charset="0"/>
                                </a:rPr>
                                <m:t>𝑐</m:t>
                              </m:r>
                              <m:r>
                                <a:rPr sz="3333" i="1">
                                  <a:solidFill>
                                    <a:srgbClr val="000000"/>
                                  </a:solidFill>
                                  <a:latin typeface="Cambria Math" panose="02040503050406030204" pitchFamily="18" charset="0"/>
                                </a:rPr>
                                <m:t>=1</m:t>
                              </m:r>
                            </m:lim>
                          </m:limLow>
                        </m:e>
                        <m:lim>
                          <m:r>
                            <a:rPr sz="3333" i="1">
                              <a:solidFill>
                                <a:srgbClr val="000000"/>
                              </a:solidFill>
                              <a:latin typeface="Cambria Math" panose="02040503050406030204" pitchFamily="18" charset="0"/>
                            </a:rPr>
                            <m:t>𝑑</m:t>
                          </m:r>
                        </m:lim>
                      </m:limUpp>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𝑤</m:t>
                          </m:r>
                        </m:e>
                        <m:sub>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𝑐</m:t>
                          </m:r>
                        </m:sub>
                      </m:sSub>
                      <m:sSub>
                        <m:sSubPr>
                          <m:ctrlPr>
                            <a:rPr sz="3333" i="1">
                              <a:solidFill>
                                <a:srgbClr val="000000"/>
                              </a:solidFill>
                              <a:latin typeface="Cambria Math" charset="0"/>
                            </a:rPr>
                          </m:ctrlPr>
                        </m:sSubPr>
                        <m:e>
                          <m:r>
                            <a:rPr sz="3333" i="1">
                              <a:solidFill>
                                <a:srgbClr val="000000"/>
                              </a:solidFill>
                              <a:latin typeface="Cambria Math" panose="02040503050406030204" pitchFamily="18" charset="0"/>
                            </a:rPr>
                            <m:t>𝑥</m:t>
                          </m:r>
                        </m:e>
                        <m:sub>
                          <m:r>
                            <a:rPr sz="3333" i="1">
                              <a:solidFill>
                                <a:srgbClr val="000000"/>
                              </a:solidFill>
                              <a:latin typeface="Cambria Math" panose="02040503050406030204" pitchFamily="18" charset="0"/>
                            </a:rPr>
                            <m:t>𝑖</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𝑎</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𝑗</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𝑏</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𝑘</m:t>
                          </m:r>
                          <m:r>
                            <a:rPr sz="3333" i="1">
                              <a:solidFill>
                                <a:srgbClr val="000000"/>
                              </a:solidFill>
                              <a:latin typeface="Cambria Math" panose="02040503050406030204" pitchFamily="18" charset="0"/>
                            </a:rPr>
                            <m:t>+</m:t>
                          </m:r>
                          <m:r>
                            <a:rPr sz="3333" i="1">
                              <a:solidFill>
                                <a:srgbClr val="000000"/>
                              </a:solidFill>
                              <a:latin typeface="Cambria Math" panose="02040503050406030204" pitchFamily="18" charset="0"/>
                            </a:rPr>
                            <m:t>𝑐</m:t>
                          </m:r>
                        </m:sub>
                      </m:sSub>
                    </m:oMath>
                  </m:oMathPara>
                </a14:m>
                <a:endParaRPr sz="3333" dirty="0"/>
              </a:p>
            </p:txBody>
          </p:sp>
        </mc:Choice>
        <mc:Fallback xmlns="">
          <p:sp>
            <p:nvSpPr>
              <p:cNvPr id="280" name="Equation"/>
              <p:cNvSpPr txBox="1">
                <a:spLocks noRot="1" noChangeAspect="1" noMove="1" noResize="1" noEditPoints="1" noAdjustHandles="1" noChangeArrowheads="1" noChangeShapeType="1" noTextEdit="1"/>
              </p:cNvSpPr>
              <p:nvPr/>
            </p:nvSpPr>
            <p:spPr>
              <a:xfrm>
                <a:off x="4360634" y="1593981"/>
                <a:ext cx="4315328" cy="906765"/>
              </a:xfrm>
              <a:prstGeom prst="rect">
                <a:avLst/>
              </a:prstGeom>
              <a:blipFill>
                <a:blip r:embed="rId3"/>
                <a:stretch>
                  <a:fillRect l="-2346" t="-1389" r="-8798"/>
                </a:stretch>
              </a:blipFill>
              <a:ln w="12700">
                <a:miter lim="400000"/>
              </a:ln>
            </p:spPr>
            <p:txBody>
              <a:bodyPr/>
              <a:lstStyle/>
              <a:p>
                <a:r>
                  <a:rPr lang="en-US">
                    <a:noFill/>
                  </a:rPr>
                  <a:t> </a:t>
                </a:r>
              </a:p>
            </p:txBody>
          </p:sp>
        </mc:Fallback>
      </mc:AlternateContent>
      <p:sp>
        <p:nvSpPr>
          <p:cNvPr id="282" name="3-D…"/>
          <p:cNvSpPr txBox="1"/>
          <p:nvPr/>
        </p:nvSpPr>
        <p:spPr>
          <a:xfrm>
            <a:off x="5674436" y="1345775"/>
            <a:ext cx="4471765" cy="4738571"/>
          </a:xfrm>
          <a:prstGeom prst="rect">
            <a:avLst/>
          </a:prstGeom>
          <a:ln w="12700">
            <a:miter lim="400000"/>
          </a:ln>
          <a:extLst>
            <a:ext uri="{C572A759-6A51-4108-AA02-DFA0A04FC94B}">
              <ma14:wrappingTextBoxFlag xmlns:ma14="http://schemas.microsoft.com/office/mac/drawingml/2011/main" val="1"/>
            </a:ext>
          </a:extLst>
        </p:spPr>
        <p:txBody>
          <a:bodyPr lIns="60959" rIns="60959">
            <a:normAutofit/>
          </a:bodyPr>
          <a:lstStyle/>
          <a:p>
            <a:pPr marL="320833" indent="-320833">
              <a:spcBef>
                <a:spcPts val="667"/>
              </a:spcBef>
              <a:buSzPct val="100000"/>
              <a:buChar char="•"/>
              <a:defRPr sz="2400">
                <a:solidFill>
                  <a:srgbClr val="000000"/>
                </a:solidFill>
              </a:defRPr>
            </a:pPr>
            <a:r>
              <a:rPr lang="zh-CN" altLang="en-US" sz="2800" dirty="0" smtClean="0">
                <a:solidFill>
                  <a:srgbClr val="09405E"/>
                </a:solidFill>
                <a:latin typeface="Microsoft YaHei" charset="-122"/>
                <a:ea typeface="Microsoft YaHei" charset="-122"/>
                <a:cs typeface="Microsoft YaHei" charset="-122"/>
              </a:rPr>
              <a:t>3-D</a:t>
            </a:r>
            <a:r>
              <a:rPr sz="3200" dirty="0"/>
              <a:t/>
            </a:r>
            <a:br>
              <a:rPr sz="3200" dirty="0"/>
            </a:br>
            <a:r>
              <a:rPr sz="3200" dirty="0"/>
              <a:t/>
            </a:r>
            <a:br>
              <a:rPr sz="3200" dirty="0"/>
            </a:br>
            <a:r>
              <a:rPr sz="3200" dirty="0"/>
              <a:t/>
            </a:r>
            <a:br>
              <a:rPr sz="3200" dirty="0"/>
            </a:br>
            <a:r>
              <a:rPr sz="3200" dirty="0"/>
              <a:t/>
            </a:r>
            <a:br>
              <a:rPr sz="3200" dirty="0"/>
            </a:br>
            <a:endParaRPr sz="3200" dirty="0"/>
          </a:p>
          <a:p>
            <a:pPr lvl="1">
              <a:spcBef>
                <a:spcPts val="500"/>
              </a:spcBef>
              <a:buSzPct val="100000"/>
              <a:buFont typeface="Arial" panose="020B0604020202020204" pitchFamily="34" charset="0"/>
              <a:buChar char="•"/>
              <a:defRPr sz="2400">
                <a:solidFill>
                  <a:srgbClr val="000000"/>
                </a:solidFill>
              </a:defRPr>
            </a:pPr>
            <a:r>
              <a:rPr lang="en-US" altLang="ja-JP" sz="2800" dirty="0" smtClean="0">
                <a:solidFill>
                  <a:srgbClr val="09405E"/>
                </a:solidFill>
                <a:latin typeface="Microsoft YaHei" charset="-122"/>
                <a:ea typeface="Microsoft YaHei" charset="-122"/>
                <a:cs typeface="Microsoft YaHei" charset="-122"/>
              </a:rPr>
              <a:t>  </a:t>
            </a:r>
            <a:r>
              <a:rPr lang="ja-JP" altLang="en-US" sz="2800" dirty="0" smtClean="0">
                <a:solidFill>
                  <a:srgbClr val="09405E"/>
                </a:solidFill>
                <a:latin typeface="Microsoft YaHei" charset="-122"/>
                <a:ea typeface="Microsoft YaHei" charset="-122"/>
                <a:cs typeface="Microsoft YaHei" charset="-122"/>
              </a:rPr>
              <a:t>视频</a:t>
            </a:r>
            <a:endParaRPr lang="ja-JP" altLang="en-US" sz="2800" dirty="0">
              <a:solidFill>
                <a:srgbClr val="09405E"/>
              </a:solidFill>
              <a:latin typeface="Microsoft YaHei" charset="-122"/>
              <a:ea typeface="Microsoft YaHei" charset="-122"/>
              <a:cs typeface="Microsoft YaHei" charset="-122"/>
            </a:endParaRPr>
          </a:p>
          <a:p>
            <a:pPr lvl="1">
              <a:spcBef>
                <a:spcPts val="500"/>
              </a:spcBef>
              <a:buSzPct val="100000"/>
              <a:buFont typeface="Arial" panose="020B0604020202020204" pitchFamily="34" charset="0"/>
              <a:buChar char="•"/>
              <a:defRPr sz="2400">
                <a:solidFill>
                  <a:srgbClr val="000000"/>
                </a:solidFill>
              </a:defRPr>
            </a:pPr>
            <a:r>
              <a:rPr lang="en-US" altLang="ja-JP" sz="2800" dirty="0" smtClean="0">
                <a:solidFill>
                  <a:srgbClr val="09405E"/>
                </a:solidFill>
                <a:latin typeface="Microsoft YaHei" charset="-122"/>
                <a:ea typeface="Microsoft YaHei" charset="-122"/>
                <a:cs typeface="Microsoft YaHei" charset="-122"/>
              </a:rPr>
              <a:t>  </a:t>
            </a:r>
            <a:r>
              <a:rPr lang="ja-JP" altLang="en-US" sz="2800" dirty="0" smtClean="0">
                <a:solidFill>
                  <a:srgbClr val="09405E"/>
                </a:solidFill>
                <a:latin typeface="Microsoft YaHei" charset="-122"/>
                <a:ea typeface="Microsoft YaHei" charset="-122"/>
                <a:cs typeface="Microsoft YaHei" charset="-122"/>
              </a:rPr>
              <a:t>医学图像</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649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69035" y="3599425"/>
            <a:ext cx="2340253" cy="461665"/>
          </a:xfrm>
          <a:prstGeom prst="rect">
            <a:avLst/>
          </a:prstGeom>
          <a:noFill/>
        </p:spPr>
        <p:txBody>
          <a:bodyPr wrap="square" rtlCol="0">
            <a:spAutoFit/>
          </a:bodyPr>
          <a:lstStyle/>
          <a:p>
            <a:r>
              <a:rPr lang="zh-CN" altLang="en-US" sz="2400" smtClean="0">
                <a:latin typeface="Microsoft YaHei" charset="-122"/>
                <a:ea typeface="Microsoft YaHei" charset="-122"/>
                <a:cs typeface="Microsoft YaHei" charset="-122"/>
              </a:rPr>
              <a:t>可重复多次</a:t>
            </a:r>
            <a:endParaRPr lang="zh-TW" altLang="en-US" sz="2400" dirty="0">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29772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693420" y="50805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7926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CNN – Max Pooling</a:t>
            </a:r>
            <a:endParaRPr lang="zh-TW" altLang="en-US" dirty="0"/>
          </a:p>
        </p:txBody>
      </p:sp>
      <p:sp>
        <p:nvSpPr>
          <p:cNvPr id="12" name="橢圓 11"/>
          <p:cNvSpPr/>
          <p:nvPr/>
        </p:nvSpPr>
        <p:spPr>
          <a:xfrm>
            <a:off x="2419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nvPr>
        </p:nvGraphicFramePr>
        <p:xfrm>
          <a:off x="7235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36" name="文字方塊 35"/>
          <p:cNvSpPr txBox="1"/>
          <p:nvPr/>
        </p:nvSpPr>
        <p:spPr>
          <a:xfrm>
            <a:off x="8724613" y="2086627"/>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42" name="橢圓 41"/>
          <p:cNvSpPr/>
          <p:nvPr/>
        </p:nvSpPr>
        <p:spPr>
          <a:xfrm>
            <a:off x="6588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430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271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9113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588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430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271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9113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588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430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271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9113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588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430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271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9113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extLst/>
          </p:nvPr>
        </p:nvGraphicFramePr>
        <p:xfrm>
          <a:off x="3230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xmlns="" val="20000"/>
                    </a:ext>
                  </a:extLst>
                </a:gridCol>
                <a:gridCol w="540718">
                  <a:extLst>
                    <a:ext uri="{9D8B030D-6E8A-4147-A177-3AD203B41FA5}">
                      <a16:colId xmlns:a16="http://schemas.microsoft.com/office/drawing/2014/main" xmlns="" val="20001"/>
                    </a:ext>
                  </a:extLst>
                </a:gridCol>
                <a:gridCol w="54071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59" name="文字方塊 58"/>
          <p:cNvSpPr txBox="1"/>
          <p:nvPr/>
        </p:nvSpPr>
        <p:spPr>
          <a:xfrm>
            <a:off x="4853091" y="2072367"/>
            <a:ext cx="1448123" cy="461665"/>
          </a:xfrm>
          <a:prstGeom prst="rect">
            <a:avLst/>
          </a:prstGeom>
          <a:noFill/>
        </p:spPr>
        <p:txBody>
          <a:bodyPr wrap="square" rtlCol="0">
            <a:spAutoFit/>
          </a:bodyPr>
          <a:lstStyle/>
          <a:p>
            <a:pPr algn="ctr"/>
            <a:r>
              <a:rPr lang="zh-CN" altLang="en-US" sz="2400" dirty="0" smtClean="0">
                <a:solidFill>
                  <a:srgbClr val="002060"/>
                </a:solidFill>
                <a:latin typeface="Microsoft YaHei" charset="-122"/>
                <a:ea typeface="Microsoft YaHei" charset="-122"/>
                <a:cs typeface="Microsoft YaHei" charset="-122"/>
              </a:rPr>
              <a:t>滤波器</a:t>
            </a:r>
            <a:r>
              <a:rPr lang="en-US" altLang="zh-TW" sz="2400" dirty="0" smtClean="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2419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6588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8271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6588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271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8416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CNN – Max Pooling</a:t>
            </a:r>
            <a:endParaRPr lang="zh-TW" altLang="en-US" dirty="0"/>
          </a:p>
        </p:txBody>
      </p:sp>
      <p:graphicFrame>
        <p:nvGraphicFramePr>
          <p:cNvPr id="4" name="內容版面配置區 3"/>
          <p:cNvGraphicFramePr>
            <a:graphicFrameLocks/>
          </p:cNvGraphicFramePr>
          <p:nvPr>
            <p:extLst/>
          </p:nvPr>
        </p:nvGraphicFramePr>
        <p:xfrm>
          <a:off x="1862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xmlns="" val="20000"/>
                    </a:ext>
                  </a:extLst>
                </a:gridCol>
                <a:gridCol w="478995">
                  <a:extLst>
                    <a:ext uri="{9D8B030D-6E8A-4147-A177-3AD203B41FA5}">
                      <a16:colId xmlns:a16="http://schemas.microsoft.com/office/drawing/2014/main" xmlns="" val="20001"/>
                    </a:ext>
                  </a:extLst>
                </a:gridCol>
                <a:gridCol w="478995">
                  <a:extLst>
                    <a:ext uri="{9D8B030D-6E8A-4147-A177-3AD203B41FA5}">
                      <a16:colId xmlns:a16="http://schemas.microsoft.com/office/drawing/2014/main" xmlns="" val="20002"/>
                    </a:ext>
                  </a:extLst>
                </a:gridCol>
                <a:gridCol w="478995">
                  <a:extLst>
                    <a:ext uri="{9D8B030D-6E8A-4147-A177-3AD203B41FA5}">
                      <a16:colId xmlns:a16="http://schemas.microsoft.com/office/drawing/2014/main" xmlns="" val="20003"/>
                    </a:ext>
                  </a:extLst>
                </a:gridCol>
                <a:gridCol w="478995">
                  <a:extLst>
                    <a:ext uri="{9D8B030D-6E8A-4147-A177-3AD203B41FA5}">
                      <a16:colId xmlns:a16="http://schemas.microsoft.com/office/drawing/2014/main" xmlns="" val="20004"/>
                    </a:ext>
                  </a:extLst>
                </a:gridCol>
                <a:gridCol w="478995">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xmlns="" val="10005"/>
                  </a:ext>
                </a:extLst>
              </a:tr>
            </a:tbl>
          </a:graphicData>
        </a:graphic>
      </p:graphicFrame>
      <p:sp>
        <p:nvSpPr>
          <p:cNvPr id="5" name="文字方塊 4"/>
          <p:cNvSpPr txBox="1"/>
          <p:nvPr/>
        </p:nvSpPr>
        <p:spPr>
          <a:xfrm>
            <a:off x="2126108" y="5493366"/>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橢圓 5"/>
          <p:cNvSpPr/>
          <p:nvPr/>
        </p:nvSpPr>
        <p:spPr>
          <a:xfrm>
            <a:off x="8122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9094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9094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8122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8312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9319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9319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8327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7949894" y="5185950"/>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2 x 2 </a:t>
            </a:r>
            <a:r>
              <a:rPr lang="zh-CN" altLang="en-US" sz="2400" dirty="0" smtClean="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5" name="文字方塊 14"/>
          <p:cNvSpPr txBox="1"/>
          <p:nvPr/>
        </p:nvSpPr>
        <p:spPr>
          <a:xfrm>
            <a:off x="7761513" y="5699910"/>
            <a:ext cx="3814791" cy="954107"/>
          </a:xfrm>
          <a:prstGeom prst="rect">
            <a:avLst/>
          </a:prstGeom>
          <a:noFill/>
        </p:spPr>
        <p:txBody>
          <a:bodyPr wrap="square" rtlCol="0">
            <a:spAutoFit/>
          </a:bodyPr>
          <a:lstStyle/>
          <a:p>
            <a:pPr algn="ctr"/>
            <a:r>
              <a:rPr lang="zh-CN" altLang="en-US" sz="2800" dirty="0" smtClean="0">
                <a:solidFill>
                  <a:srgbClr val="002060"/>
                </a:solidFill>
                <a:latin typeface="Microsoft YaHei" charset="-122"/>
                <a:ea typeface="Microsoft YaHei" charset="-122"/>
                <a:cs typeface="Microsoft YaHei" charset="-122"/>
              </a:rPr>
              <a:t>每个滤波器为</a:t>
            </a:r>
            <a:endParaRPr lang="en-US" altLang="zh-CN" sz="2800" dirty="0" smtClean="0">
              <a:solidFill>
                <a:srgbClr val="002060"/>
              </a:solidFill>
              <a:latin typeface="Microsoft YaHei" charset="-122"/>
              <a:ea typeface="Microsoft YaHei" charset="-122"/>
              <a:cs typeface="Microsoft YaHei" charset="-122"/>
            </a:endParaRPr>
          </a:p>
          <a:p>
            <a:pPr algn="ctr"/>
            <a:r>
              <a:rPr lang="zh-CN" altLang="en-US" sz="2800" dirty="0" smtClean="0">
                <a:solidFill>
                  <a:srgbClr val="002060"/>
                </a:solidFill>
                <a:latin typeface="Microsoft YaHei" charset="-122"/>
                <a:ea typeface="Microsoft YaHei" charset="-122"/>
                <a:cs typeface="Microsoft YaHei" charset="-122"/>
              </a:rPr>
              <a:t>一个通道（</a:t>
            </a:r>
            <a:r>
              <a:rPr lang="en-US" altLang="zh-CN" sz="2800" dirty="0" smtClean="0">
                <a:solidFill>
                  <a:srgbClr val="002060"/>
                </a:solidFill>
                <a:latin typeface="Microsoft YaHei" charset="-122"/>
                <a:ea typeface="Microsoft YaHei" charset="-122"/>
                <a:cs typeface="Microsoft YaHei" charset="-122"/>
              </a:rPr>
              <a:t>channel</a:t>
            </a:r>
            <a:r>
              <a:rPr lang="zh-CN" altLang="en-US" sz="2800" dirty="0" smtClean="0">
                <a:solidFill>
                  <a:srgbClr val="002060"/>
                </a:solidFill>
                <a:latin typeface="Microsoft YaHei" charset="-122"/>
                <a:ea typeface="Microsoft YaHei" charset="-122"/>
                <a:cs typeface="Microsoft YaHei" charset="-122"/>
              </a:rPr>
              <a:t>）</a:t>
            </a:r>
            <a:endParaRPr lang="zh-TW" altLang="en-US" sz="2800" dirty="0">
              <a:solidFill>
                <a:srgbClr val="002060"/>
              </a:solidFill>
              <a:latin typeface="Microsoft YaHei" charset="-122"/>
              <a:ea typeface="Microsoft YaHei" charset="-122"/>
              <a:cs typeface="Microsoft YaHei" charset="-122"/>
            </a:endParaRPr>
          </a:p>
        </p:txBody>
      </p:sp>
      <p:sp>
        <p:nvSpPr>
          <p:cNvPr id="16" name="向右箭號 15"/>
          <p:cNvSpPr/>
          <p:nvPr/>
        </p:nvSpPr>
        <p:spPr>
          <a:xfrm>
            <a:off x="4676253" y="2729342"/>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7960727" y="1957288"/>
            <a:ext cx="2280720" cy="523220"/>
          </a:xfrm>
          <a:prstGeom prst="rect">
            <a:avLst/>
          </a:prstGeom>
          <a:noFill/>
        </p:spPr>
        <p:txBody>
          <a:bodyPr wrap="square" rtlCol="0">
            <a:spAutoFit/>
          </a:bodyPr>
          <a:lstStyle/>
          <a:p>
            <a:pPr algn="ctr"/>
            <a:r>
              <a:rPr lang="zh-CN" altLang="en-US" sz="2800" dirty="0" smtClean="0">
                <a:solidFill>
                  <a:srgbClr val="002060"/>
                </a:solidFill>
                <a:latin typeface="Microsoft YaHei" charset="-122"/>
                <a:ea typeface="Microsoft YaHei" charset="-122"/>
                <a:cs typeface="Microsoft YaHei" charset="-122"/>
              </a:rPr>
              <a:t>更小的图像</a:t>
            </a:r>
            <a:endParaRPr lang="zh-TW" altLang="en-US" sz="2800" dirty="0">
              <a:solidFill>
                <a:srgbClr val="002060"/>
              </a:solidFill>
              <a:latin typeface="Microsoft YaHei" charset="-122"/>
              <a:ea typeface="Microsoft YaHei" charset="-122"/>
              <a:cs typeface="Microsoft YaHei" charset="-122"/>
            </a:endParaRPr>
          </a:p>
        </p:txBody>
      </p:sp>
      <p:sp>
        <p:nvSpPr>
          <p:cNvPr id="19" name="矩形 18"/>
          <p:cNvSpPr/>
          <p:nvPr/>
        </p:nvSpPr>
        <p:spPr>
          <a:xfrm>
            <a:off x="5538708" y="2610494"/>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5535639" y="4187993"/>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6902126" y="4289229"/>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5978983" y="3518706"/>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4964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8963741" y="3586005"/>
            <a:ext cx="2137304" cy="461665"/>
          </a:xfrm>
          <a:prstGeom prst="rect">
            <a:avLst/>
          </a:prstGeom>
          <a:noFill/>
        </p:spPr>
        <p:txBody>
          <a:bodyPr wrap="square" rtlCol="0">
            <a:spAutoFit/>
          </a:bodyPr>
          <a:lstStyle/>
          <a:p>
            <a:r>
              <a:rPr lang="zh-CN" altLang="en-US" sz="2400" smtClean="0">
                <a:solidFill>
                  <a:srgbClr val="002060"/>
                </a:solidFill>
                <a:latin typeface="Microsoft YaHei" charset="-122"/>
                <a:ea typeface="Microsoft YaHei" charset="-122"/>
                <a:cs typeface="Microsoft YaHei" charset="-122"/>
              </a:rPr>
              <a:t>可重复多次</a:t>
            </a:r>
            <a:endParaRPr lang="zh-TW" altLang="en-US" sz="2400" dirty="0">
              <a:solidFill>
                <a:srgbClr val="002060"/>
              </a:solidFill>
              <a:latin typeface="Microsoft YaHei" charset="-122"/>
              <a:ea typeface="Microsoft YaHei" charset="-122"/>
              <a:cs typeface="Microsoft YaHei" charset="-122"/>
            </a:endParaRPr>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矩形 25"/>
          <p:cNvSpPr/>
          <p:nvPr/>
        </p:nvSpPr>
        <p:spPr>
          <a:xfrm>
            <a:off x="6713870" y="1848548"/>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2905457" y="356864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新的图像</a:t>
            </a:r>
            <a:endParaRPr lang="zh-TW" altLang="en-US" sz="2800" dirty="0">
              <a:latin typeface="Microsoft YaHei" charset="-122"/>
              <a:ea typeface="Microsoft YaHei" charset="-122"/>
              <a:cs typeface="Microsoft YaHei" charset="-122"/>
            </a:endParaRPr>
          </a:p>
        </p:txBody>
      </p:sp>
      <p:sp>
        <p:nvSpPr>
          <p:cNvPr id="27" name="文字方塊 26"/>
          <p:cNvSpPr txBox="1"/>
          <p:nvPr/>
        </p:nvSpPr>
        <p:spPr>
          <a:xfrm>
            <a:off x="2098353" y="5210417"/>
            <a:ext cx="2528512" cy="954107"/>
          </a:xfrm>
          <a:prstGeom prst="rect">
            <a:avLst/>
          </a:prstGeom>
          <a:noFill/>
        </p:spPr>
        <p:txBody>
          <a:bodyPr wrap="square" rtlCol="0">
            <a:spAutoFit/>
          </a:bodyPr>
          <a:lstStyle/>
          <a:p>
            <a:r>
              <a:rPr lang="zh-CN" altLang="en-US" sz="2800" smtClean="0">
                <a:solidFill>
                  <a:srgbClr val="002060"/>
                </a:solidFill>
                <a:latin typeface="Microsoft YaHei" charset="-122"/>
                <a:ea typeface="Microsoft YaHei" charset="-122"/>
                <a:cs typeface="Microsoft YaHei" charset="-122"/>
              </a:rPr>
              <a:t>通道的</a:t>
            </a:r>
            <a:r>
              <a:rPr lang="zh-CN" altLang="en-US" sz="2800" dirty="0" smtClean="0">
                <a:solidFill>
                  <a:srgbClr val="002060"/>
                </a:solidFill>
                <a:latin typeface="Microsoft YaHei" charset="-122"/>
                <a:ea typeface="Microsoft YaHei" charset="-122"/>
                <a:cs typeface="Microsoft YaHei" charset="-122"/>
              </a:rPr>
              <a:t>数目为滤波器的数目</a:t>
            </a:r>
            <a:endParaRPr lang="zh-TW" altLang="en-US" sz="2800" dirty="0">
              <a:solidFill>
                <a:srgbClr val="002060"/>
              </a:solidFill>
              <a:latin typeface="Microsoft YaHei" charset="-122"/>
              <a:ea typeface="Microsoft YaHei" charset="-122"/>
              <a:cs typeface="Microsoft YaHei" charset="-122"/>
            </a:endParaRPr>
          </a:p>
        </p:txBody>
      </p:sp>
      <p:sp>
        <p:nvSpPr>
          <p:cNvPr id="28" name="文字方塊 27"/>
          <p:cNvSpPr txBox="1"/>
          <p:nvPr/>
        </p:nvSpPr>
        <p:spPr>
          <a:xfrm>
            <a:off x="2098352" y="4250782"/>
            <a:ext cx="4249997" cy="523220"/>
          </a:xfrm>
          <a:prstGeom prst="rect">
            <a:avLst/>
          </a:prstGeom>
          <a:noFill/>
        </p:spPr>
        <p:txBody>
          <a:bodyPr wrap="square" rtlCol="0">
            <a:spAutoFit/>
          </a:bodyPr>
          <a:lstStyle/>
          <a:p>
            <a:r>
              <a:rPr lang="zh-CN" altLang="en-US" sz="2800" dirty="0" smtClean="0">
                <a:solidFill>
                  <a:srgbClr val="002060"/>
                </a:solidFill>
                <a:latin typeface="Microsoft YaHei" charset="-122"/>
                <a:ea typeface="Microsoft YaHei" charset="-122"/>
                <a:cs typeface="Microsoft YaHei" charset="-122"/>
              </a:rPr>
              <a:t>比原图像更小</a:t>
            </a:r>
            <a:endParaRPr lang="zh-TW" altLang="en-US" sz="2800" dirty="0">
              <a:solidFill>
                <a:srgbClr val="002060"/>
              </a:solidFill>
              <a:latin typeface="Microsoft YaHei" charset="-122"/>
              <a:ea typeface="Microsoft YaHei" charset="-122"/>
              <a:cs typeface="Microsoft YaHei" charset="-122"/>
            </a:endParaRPr>
          </a:p>
        </p:txBody>
      </p:sp>
      <p:cxnSp>
        <p:nvCxnSpPr>
          <p:cNvPr id="7" name="直線單箭頭接點 6"/>
          <p:cNvCxnSpPr/>
          <p:nvPr/>
        </p:nvCxnSpPr>
        <p:spPr>
          <a:xfrm flipH="1">
            <a:off x="5058848"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713870" y="4002424"/>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3085969" y="1612084"/>
            <a:ext cx="1947915" cy="1771562"/>
            <a:chOff x="1561968" y="1612084"/>
            <a:chExt cx="1947915" cy="1771562"/>
          </a:xfrm>
        </p:grpSpPr>
        <p:sp>
          <p:nvSpPr>
            <p:cNvPr id="30"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1"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32"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3"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4"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5"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6"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37"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Tree>
    <p:extLst>
      <p:ext uri="{BB962C8B-B14F-4D97-AF65-F5344CB8AC3E}">
        <p14:creationId xmlns:p14="http://schemas.microsoft.com/office/powerpoint/2010/main" val="17115939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p:bldP spid="28"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49975" y="224599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000">
              <a:solidFill>
                <a:srgbClr val="09405E"/>
              </a:solidFill>
            </a:endParaRPr>
          </a:p>
        </p:txBody>
      </p:sp>
      <p:sp>
        <p:nvSpPr>
          <p:cNvPr id="75" name="矩形 74"/>
          <p:cNvSpPr/>
          <p:nvPr/>
        </p:nvSpPr>
        <p:spPr>
          <a:xfrm>
            <a:off x="1251727" y="427178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73" name="矩形 72"/>
          <p:cNvSpPr/>
          <p:nvPr/>
        </p:nvSpPr>
        <p:spPr>
          <a:xfrm>
            <a:off x="1291652" y="299488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70" name="矩形 69"/>
          <p:cNvSpPr/>
          <p:nvPr/>
        </p:nvSpPr>
        <p:spPr>
          <a:xfrm>
            <a:off x="1287351" y="22947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000">
              <a:solidFill>
                <a:srgbClr val="09405E"/>
              </a:solidFill>
            </a:endParaRPr>
          </a:p>
        </p:txBody>
      </p:sp>
      <p:sp>
        <p:nvSpPr>
          <p:cNvPr id="2" name="标题 1"/>
          <p:cNvSpPr>
            <a:spLocks noGrp="1"/>
          </p:cNvSpPr>
          <p:nvPr>
            <p:ph type="title"/>
          </p:nvPr>
        </p:nvSpPr>
        <p:spPr/>
        <p:txBody>
          <a:bodyPr/>
          <a:lstStyle/>
          <a:p>
            <a:r>
              <a:rPr kumimoji="1" lang="zh-CN" altLang="en-US" dirty="0"/>
              <a:t>人工神经元（</a:t>
            </a:r>
            <a:r>
              <a:rPr kumimoji="1" lang="en-US" altLang="zh-CN" dirty="0"/>
              <a:t>M-P</a:t>
            </a:r>
            <a:r>
              <a:rPr kumimoji="1" lang="zh-CN" altLang="en-US" dirty="0"/>
              <a:t>模型）</a:t>
            </a:r>
          </a:p>
        </p:txBody>
      </p:sp>
      <p:sp>
        <p:nvSpPr>
          <p:cNvPr id="13" name="文字方塊 3"/>
          <p:cNvSpPr txBox="1"/>
          <p:nvPr/>
        </p:nvSpPr>
        <p:spPr>
          <a:xfrm>
            <a:off x="954908" y="1765905"/>
            <a:ext cx="1134648" cy="461665"/>
          </a:xfrm>
          <a:prstGeom prst="rect">
            <a:avLst/>
          </a:prstGeom>
          <a:noFill/>
        </p:spPr>
        <p:txBody>
          <a:bodyPr wrap="square" rtlCol="0">
            <a:spAutoFit/>
          </a:bodyPr>
          <a:lstStyle/>
          <a:p>
            <a:pPr algn="ctr"/>
            <a:r>
              <a:rPr lang="zh-CN" altLang="en-US" sz="2400" dirty="0" smtClean="0">
                <a:solidFill>
                  <a:srgbClr val="09405E"/>
                </a:solidFill>
                <a:latin typeface="Microsoft YaHei" charset="-122"/>
                <a:ea typeface="Microsoft YaHei" charset="-122"/>
                <a:cs typeface="Microsoft YaHei" charset="-122"/>
              </a:rPr>
              <a:t>输入层</a:t>
            </a:r>
            <a:endParaRPr lang="zh-TW" altLang="en-US" sz="2400" dirty="0">
              <a:solidFill>
                <a:srgbClr val="09405E"/>
              </a:solidFill>
              <a:latin typeface="Microsoft YaHei" charset="-122"/>
              <a:ea typeface="Microsoft YaHei" charset="-122"/>
              <a:cs typeface="Microsoft YaHei" charset="-122"/>
            </a:endParaRPr>
          </a:p>
        </p:txBody>
      </p:sp>
      <p:sp>
        <p:nvSpPr>
          <p:cNvPr id="17" name="文字方塊 20"/>
          <p:cNvSpPr txBox="1"/>
          <p:nvPr/>
        </p:nvSpPr>
        <p:spPr>
          <a:xfrm rot="5400000">
            <a:off x="1212408" y="3629148"/>
            <a:ext cx="769257" cy="584775"/>
          </a:xfrm>
          <a:prstGeom prst="rect">
            <a:avLst/>
          </a:prstGeom>
          <a:noFill/>
        </p:spPr>
        <p:txBody>
          <a:bodyPr wrap="square" rtlCol="0">
            <a:spAutoFit/>
          </a:bodyPr>
          <a:lstStyle/>
          <a:p>
            <a:pPr algn="ctr"/>
            <a:r>
              <a:rPr lang="en-US" altLang="zh-TW" sz="3200" dirty="0" smtClean="0">
                <a:solidFill>
                  <a:srgbClr val="09405E"/>
                </a:solidFill>
              </a:rPr>
              <a:t>……</a:t>
            </a:r>
            <a:endParaRPr lang="zh-TW" altLang="en-US" sz="3200" dirty="0">
              <a:solidFill>
                <a:srgbClr val="09405E"/>
              </a:solidFill>
            </a:endParaRPr>
          </a:p>
        </p:txBody>
      </p:sp>
      <p:cxnSp>
        <p:nvCxnSpPr>
          <p:cNvPr id="23" name="直線單箭頭接點 46"/>
          <p:cNvCxnSpPr>
            <a:endCxn id="44" idx="1"/>
          </p:cNvCxnSpPr>
          <p:nvPr/>
        </p:nvCxnSpPr>
        <p:spPr>
          <a:xfrm>
            <a:off x="1797328" y="2462748"/>
            <a:ext cx="1388430" cy="6560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7"/>
          <p:cNvCxnSpPr>
            <a:endCxn id="44" idx="3"/>
          </p:cNvCxnSpPr>
          <p:nvPr/>
        </p:nvCxnSpPr>
        <p:spPr>
          <a:xfrm flipV="1">
            <a:off x="1757469" y="3524826"/>
            <a:ext cx="1428289" cy="10047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1"/>
          <p:cNvCxnSpPr>
            <a:endCxn id="44" idx="2"/>
          </p:cNvCxnSpPr>
          <p:nvPr/>
        </p:nvCxnSpPr>
        <p:spPr>
          <a:xfrm flipV="1">
            <a:off x="1797328" y="3321830"/>
            <a:ext cx="1304347" cy="18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30"/>
          <p:cNvSpPr/>
          <p:nvPr/>
        </p:nvSpPr>
        <p:spPr>
          <a:xfrm>
            <a:off x="3101675" y="30347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9405E"/>
              </a:solidFill>
            </a:endParaRPr>
          </a:p>
        </p:txBody>
      </p:sp>
      <mc:AlternateContent xmlns:mc="http://schemas.openxmlformats.org/markup-compatibility/2006">
        <mc:Choice xmlns:a14="http://schemas.microsoft.com/office/drawing/2010/main" Requires="a14">
          <p:sp>
            <p:nvSpPr>
              <p:cNvPr id="48" name="文本框 47"/>
              <p:cNvSpPr txBox="1"/>
              <p:nvPr/>
            </p:nvSpPr>
            <p:spPr>
              <a:xfrm>
                <a:off x="2189275" y="4067754"/>
                <a:ext cx="543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𝐷</m:t>
                          </m:r>
                        </m:sub>
                      </m:sSub>
                    </m:oMath>
                  </m:oMathPara>
                </a14:m>
                <a:endParaRPr kumimoji="1" lang="zh-CN" altLang="en-US" sz="2800" dirty="0">
                  <a:solidFill>
                    <a:srgbClr val="09405E"/>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2189275" y="4067754"/>
                <a:ext cx="543162" cy="4308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2161795" y="3245796"/>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2</m:t>
                          </m:r>
                        </m:sub>
                      </m:sSub>
                    </m:oMath>
                  </m:oMathPara>
                </a14:m>
                <a:endParaRPr kumimoji="1" lang="zh-CN" altLang="en-US" sz="2800" dirty="0">
                  <a:solidFill>
                    <a:srgbClr val="09405E"/>
                  </a:solidFill>
                </a:endParaRPr>
              </a:p>
            </p:txBody>
          </p:sp>
        </mc:Choice>
        <mc:Fallback>
          <p:sp>
            <p:nvSpPr>
              <p:cNvPr id="49" name="文本框 48"/>
              <p:cNvSpPr txBox="1">
                <a:spLocks noRot="1" noChangeAspect="1" noMove="1" noResize="1" noEditPoints="1" noAdjustHandles="1" noChangeArrowheads="1" noChangeShapeType="1" noTextEdit="1"/>
              </p:cNvSpPr>
              <p:nvPr/>
            </p:nvSpPr>
            <p:spPr>
              <a:xfrm>
                <a:off x="2161795" y="3245796"/>
                <a:ext cx="501484"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2176785" y="2331400"/>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𝑤</m:t>
                          </m:r>
                        </m:e>
                        <m:sub>
                          <m:r>
                            <a:rPr kumimoji="1" lang="en-US" altLang="zh-CN" sz="2800" i="1" smtClean="0">
                              <a:solidFill>
                                <a:srgbClr val="09405E"/>
                              </a:solidFill>
                              <a:latin typeface="Cambria Math" charset="0"/>
                            </a:rPr>
                            <m:t>1</m:t>
                          </m:r>
                        </m:sub>
                      </m:sSub>
                    </m:oMath>
                  </m:oMathPara>
                </a14:m>
                <a:endParaRPr kumimoji="1" lang="zh-CN" altLang="en-US" sz="2800" dirty="0">
                  <a:solidFill>
                    <a:srgbClr val="09405E"/>
                  </a:solidFill>
                </a:endParaRPr>
              </a:p>
            </p:txBody>
          </p:sp>
        </mc:Choice>
        <mc:Fallback>
          <p:sp>
            <p:nvSpPr>
              <p:cNvPr id="51" name="文本框 50"/>
              <p:cNvSpPr txBox="1">
                <a:spLocks noRot="1" noChangeAspect="1" noMove="1" noResize="1" noEditPoints="1" noAdjustHandles="1" noChangeArrowheads="1" noChangeShapeType="1" noTextEdit="1"/>
              </p:cNvSpPr>
              <p:nvPr/>
            </p:nvSpPr>
            <p:spPr>
              <a:xfrm>
                <a:off x="2176785" y="2331400"/>
                <a:ext cx="493212" cy="430887"/>
              </a:xfrm>
              <a:prstGeom prst="rect">
                <a:avLst/>
              </a:prstGeom>
              <a:blipFill rotWithShape="0">
                <a:blip r:embed="rId6"/>
                <a:stretch>
                  <a:fillRect/>
                </a:stretch>
              </a:blipFill>
            </p:spPr>
            <p:txBody>
              <a:bodyPr/>
              <a:lstStyle/>
              <a:p>
                <a:r>
                  <a:rPr lang="zh-CN" altLang="en-US">
                    <a:noFill/>
                  </a:rPr>
                  <a:t> </a:t>
                </a:r>
              </a:p>
            </p:txBody>
          </p:sp>
        </mc:Fallback>
      </mc:AlternateContent>
      <p:sp>
        <p:nvSpPr>
          <p:cNvPr id="52" name="矩形 51"/>
          <p:cNvSpPr/>
          <p:nvPr/>
        </p:nvSpPr>
        <p:spPr>
          <a:xfrm>
            <a:off x="3223928" y="3079444"/>
            <a:ext cx="393056" cy="523220"/>
          </a:xfrm>
          <a:prstGeom prst="rect">
            <a:avLst/>
          </a:prstGeom>
        </p:spPr>
        <p:txBody>
          <a:bodyPr wrap="none">
            <a:spAutoFit/>
          </a:bodyPr>
          <a:lstStyle/>
          <a:p>
            <a:r>
              <a:rPr kumimoji="1" lang="en-US" altLang="zh-CN" sz="2800" dirty="0">
                <a:solidFill>
                  <a:srgbClr val="09405E"/>
                </a:solidFill>
              </a:rPr>
              <a:t>𝚺</a:t>
            </a:r>
            <a:endParaRPr kumimoji="1" lang="zh-CN" altLang="en-US" sz="2800" dirty="0">
              <a:solidFill>
                <a:srgbClr val="09405E"/>
              </a:solidFill>
            </a:endParaRPr>
          </a:p>
        </p:txBody>
      </p:sp>
      <p:sp>
        <p:nvSpPr>
          <p:cNvPr id="53" name="橢圓 30"/>
          <p:cNvSpPr/>
          <p:nvPr/>
        </p:nvSpPr>
        <p:spPr>
          <a:xfrm>
            <a:off x="4213444" y="30372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9405E"/>
              </a:solidFill>
            </a:endParaRPr>
          </a:p>
        </p:txBody>
      </p:sp>
      <p:cxnSp>
        <p:nvCxnSpPr>
          <p:cNvPr id="55" name="直線單箭頭接點 51"/>
          <p:cNvCxnSpPr>
            <a:endCxn id="53" idx="2"/>
          </p:cNvCxnSpPr>
          <p:nvPr/>
        </p:nvCxnSpPr>
        <p:spPr>
          <a:xfrm flipV="1">
            <a:off x="3663897" y="332433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1"/>
          <p:cNvCxnSpPr/>
          <p:nvPr/>
        </p:nvCxnSpPr>
        <p:spPr>
          <a:xfrm flipV="1">
            <a:off x="4830127" y="333906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283194" y="2700732"/>
            <a:ext cx="800219" cy="461665"/>
          </a:xfrm>
          <a:prstGeom prst="rect">
            <a:avLst/>
          </a:prstGeom>
        </p:spPr>
        <p:txBody>
          <a:bodyPr wrap="none">
            <a:spAutoFit/>
          </a:bodyPr>
          <a:lstStyle/>
          <a:p>
            <a:pPr algn="ctr"/>
            <a:r>
              <a:rPr lang="zh-CN" altLang="en-US" sz="2400" dirty="0" smtClean="0">
                <a:solidFill>
                  <a:srgbClr val="09405E"/>
                </a:solidFill>
                <a:latin typeface="Microsoft YaHei" charset="-122"/>
                <a:ea typeface="Microsoft YaHei" charset="-122"/>
                <a:cs typeface="Microsoft YaHei" charset="-122"/>
              </a:rPr>
              <a:t>输出</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5452179" y="3132459"/>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rPr>
                        <m:t>𝑦</m:t>
                      </m:r>
                    </m:oMath>
                  </m:oMathPara>
                </a14:m>
                <a:endParaRPr kumimoji="1" lang="zh-CN" altLang="en-US" sz="2000" dirty="0">
                  <a:solidFill>
                    <a:srgbClr val="09405E"/>
                  </a:solidFill>
                </a:endParaRPr>
              </a:p>
            </p:txBody>
          </p:sp>
        </mc:Choice>
        <mc:Fallback>
          <p:sp>
            <p:nvSpPr>
              <p:cNvPr id="59" name="文本框 58"/>
              <p:cNvSpPr txBox="1">
                <a:spLocks noRot="1" noChangeAspect="1" noMove="1" noResize="1" noEditPoints="1" noAdjustHandles="1" noChangeArrowheads="1" noChangeShapeType="1" noTextEdit="1"/>
              </p:cNvSpPr>
              <p:nvPr/>
            </p:nvSpPr>
            <p:spPr>
              <a:xfrm>
                <a:off x="5452179" y="3132459"/>
                <a:ext cx="288284" cy="430887"/>
              </a:xfrm>
              <a:prstGeom prst="rect">
                <a:avLst/>
              </a:prstGeom>
              <a:blipFill rotWithShape="0">
                <a:blip r:embed="rId7"/>
                <a:stretch>
                  <a:fillRect/>
                </a:stretch>
              </a:blipFill>
            </p:spPr>
            <p:txBody>
              <a:bodyPr/>
              <a:lstStyle/>
              <a:p>
                <a:r>
                  <a:rPr lang="zh-CN" altLang="en-US">
                    <a:noFill/>
                  </a:rPr>
                  <a:t> </a:t>
                </a:r>
              </a:p>
            </p:txBody>
          </p:sp>
        </mc:Fallback>
      </mc:AlternateContent>
      <p:sp>
        <p:nvSpPr>
          <p:cNvPr id="60" name="手繪多邊形 109"/>
          <p:cNvSpPr/>
          <p:nvPr/>
        </p:nvSpPr>
        <p:spPr>
          <a:xfrm>
            <a:off x="4233417" y="312870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solidFill>
                <a:srgbClr val="09405E"/>
              </a:solidFill>
            </a:endParaRPr>
          </a:p>
        </p:txBody>
      </p:sp>
      <p:sp>
        <p:nvSpPr>
          <p:cNvPr id="61" name="矩形 60"/>
          <p:cNvSpPr/>
          <p:nvPr/>
        </p:nvSpPr>
        <p:spPr>
          <a:xfrm>
            <a:off x="7218372" y="2011129"/>
            <a:ext cx="2583996" cy="2677656"/>
          </a:xfrm>
          <a:prstGeom prst="rect">
            <a:avLst/>
          </a:prstGeom>
        </p:spPr>
        <p:txBody>
          <a:bodyPr wrap="square">
            <a:spAutoFit/>
          </a:bodyPr>
          <a:lstStyle/>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输入</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权重</a:t>
            </a:r>
            <a:r>
              <a:rPr lang="en-US" altLang="zh-CN" sz="2800" dirty="0">
                <a:solidFill>
                  <a:srgbClr val="09405E"/>
                </a:solidFill>
                <a:latin typeface="Microsoft YaHei" charset="-122"/>
                <a:ea typeface="Microsoft YaHei" charset="-122"/>
                <a:cs typeface="Microsoft YaHei" charset="-122"/>
              </a:rPr>
              <a:t>&amp;</a:t>
            </a:r>
            <a:r>
              <a:rPr lang="zh-CN" altLang="en-US" sz="2800" dirty="0" smtClean="0">
                <a:solidFill>
                  <a:srgbClr val="09405E"/>
                </a:solidFill>
                <a:latin typeface="Microsoft YaHei" charset="-122"/>
                <a:ea typeface="Microsoft YaHei" charset="-122"/>
                <a:cs typeface="Microsoft YaHei" charset="-122"/>
              </a:rPr>
              <a:t>偏置</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激活</a:t>
            </a:r>
            <a:r>
              <a:rPr lang="zh-CN" altLang="en-US" sz="2800" dirty="0">
                <a:solidFill>
                  <a:srgbClr val="09405E"/>
                </a:solidFill>
                <a:latin typeface="Microsoft YaHei" charset="-122"/>
                <a:ea typeface="Microsoft YaHei" charset="-122"/>
                <a:cs typeface="Microsoft YaHei" charset="-122"/>
              </a:rPr>
              <a:t>函数 </a:t>
            </a:r>
            <a:endParaRPr lang="en-US" altLang="zh-CN" sz="2800" dirty="0" smtClean="0">
              <a:solidFill>
                <a:srgbClr val="09405E"/>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smtClean="0">
                <a:solidFill>
                  <a:srgbClr val="09405E"/>
                </a:solidFill>
                <a:latin typeface="Microsoft YaHei" charset="-122"/>
                <a:ea typeface="Microsoft YaHei" charset="-122"/>
                <a:cs typeface="Microsoft YaHei" charset="-122"/>
              </a:rPr>
              <a:t>输出 </a:t>
            </a:r>
            <a:endParaRPr lang="zh-CN" altLang="en-US" sz="2800" dirty="0">
              <a:solidFill>
                <a:srgbClr val="09405E"/>
              </a:solidFill>
              <a:latin typeface="Microsoft YaHei" charset="-122"/>
              <a:ea typeface="Microsoft YaHei" charset="-122"/>
              <a:cs typeface="Microsoft YaHei" charset="-122"/>
            </a:endParaRPr>
          </a:p>
        </p:txBody>
      </p:sp>
      <p:sp>
        <p:nvSpPr>
          <p:cNvPr id="62" name="矩形 61"/>
          <p:cNvSpPr/>
          <p:nvPr/>
        </p:nvSpPr>
        <p:spPr>
          <a:xfrm>
            <a:off x="3914369" y="2682689"/>
            <a:ext cx="1415772" cy="461665"/>
          </a:xfrm>
          <a:prstGeom prst="rect">
            <a:avLst/>
          </a:prstGeom>
        </p:spPr>
        <p:txBody>
          <a:bodyPr wrap="none">
            <a:spAutoFit/>
          </a:bodyPr>
          <a:lstStyle/>
          <a:p>
            <a:r>
              <a:rPr lang="zh-CN" altLang="en-US" sz="2400">
                <a:solidFill>
                  <a:srgbClr val="09405E"/>
                </a:solidFill>
                <a:latin typeface="Microsoft YaHei" charset="-122"/>
                <a:ea typeface="Microsoft YaHei" charset="-122"/>
                <a:cs typeface="Microsoft YaHei" charset="-122"/>
              </a:rPr>
              <a:t>激活函数</a:t>
            </a:r>
            <a:endParaRPr lang="zh-CN" altLang="en-US" sz="2400">
              <a:solidFill>
                <a:srgbClr val="09405E"/>
              </a:solidFill>
            </a:endParaRPr>
          </a:p>
        </p:txBody>
      </p:sp>
      <p:sp>
        <p:nvSpPr>
          <p:cNvPr id="63" name="矩形 62"/>
          <p:cNvSpPr/>
          <p:nvPr/>
        </p:nvSpPr>
        <p:spPr>
          <a:xfrm>
            <a:off x="2053111" y="2029712"/>
            <a:ext cx="800219" cy="461665"/>
          </a:xfrm>
          <a:prstGeom prst="rect">
            <a:avLst/>
          </a:prstGeom>
        </p:spPr>
        <p:txBody>
          <a:bodyPr wrap="none">
            <a:spAutoFit/>
          </a:bodyPr>
          <a:lstStyle/>
          <a:p>
            <a:r>
              <a:rPr lang="zh-CN" altLang="en-US" sz="2400">
                <a:solidFill>
                  <a:srgbClr val="09405E"/>
                </a:solidFill>
                <a:latin typeface="Microsoft YaHei" charset="-122"/>
                <a:ea typeface="Microsoft YaHei" charset="-122"/>
                <a:cs typeface="Microsoft YaHei" charset="-122"/>
              </a:rPr>
              <a:t>权重</a:t>
            </a:r>
            <a:endParaRPr lang="zh-CN" altLang="en-US" sz="2400">
              <a:solidFill>
                <a:srgbClr val="09405E"/>
              </a:solidFill>
            </a:endParaRPr>
          </a:p>
        </p:txBody>
      </p:sp>
      <mc:AlternateContent xmlns:mc="http://schemas.openxmlformats.org/markup-compatibility/2006">
        <mc:Choice xmlns:a14="http://schemas.microsoft.com/office/drawing/2010/main" Requires="a14">
          <p:sp>
            <p:nvSpPr>
              <p:cNvPr id="64" name="矩形 63"/>
              <p:cNvSpPr/>
              <p:nvPr/>
            </p:nvSpPr>
            <p:spPr>
              <a:xfrm>
                <a:off x="1012308" y="1030192"/>
                <a:ext cx="4006931" cy="523220"/>
              </a:xfrm>
              <a:prstGeom prst="rect">
                <a:avLst/>
              </a:prstGeom>
            </p:spPr>
            <p:txBody>
              <a:bodyPr wrap="none">
                <a:spAutoFit/>
              </a:bodyPr>
              <a:lstStyle/>
              <a:p>
                <a:pPr marL="285750" indent="-285750">
                  <a:buFont typeface="Wingdings" charset="2"/>
                  <a:buChar char="n"/>
                </a:pPr>
                <a14:m>
                  <m:oMath xmlns:m="http://schemas.openxmlformats.org/officeDocument/2006/math">
                    <m:r>
                      <a:rPr kumimoji="1" lang="en-US" altLang="zh-CN" sz="2800" i="1" smtClean="0">
                        <a:solidFill>
                          <a:srgbClr val="09405E"/>
                        </a:solidFill>
                        <a:latin typeface="Cambria Math" charset="0"/>
                        <a:ea typeface="SimHei" charset="-122"/>
                        <a:cs typeface="SimHei" charset="-122"/>
                      </a:rPr>
                      <m:t>𝑦</m:t>
                    </m:r>
                    <m:r>
                      <a:rPr kumimoji="1" lang="en-US" altLang="zh-CN" sz="2800" i="1" smtClean="0">
                        <a:solidFill>
                          <a:srgbClr val="09405E"/>
                        </a:solidFill>
                        <a:latin typeface="Cambria Math" charset="0"/>
                        <a:ea typeface="SimHei" charset="-122"/>
                        <a:cs typeface="SimHei" charset="-122"/>
                      </a:rPr>
                      <m:t>=</m:t>
                    </m:r>
                    <m:r>
                      <a:rPr kumimoji="1" lang="en-US" altLang="zh-CN" sz="2800" i="1">
                        <a:solidFill>
                          <a:srgbClr val="09405E"/>
                        </a:solidFill>
                        <a:latin typeface="Cambria Math" charset="0"/>
                        <a:ea typeface="SimHei" charset="-122"/>
                        <a:cs typeface="SimHei" charset="-122"/>
                      </a:rPr>
                      <m:t>𝑓</m:t>
                    </m:r>
                    <m:d>
                      <m:dPr>
                        <m:ctrlPr>
                          <a:rPr kumimoji="1" lang="en-US" altLang="zh-CN" sz="2800" i="1">
                            <a:solidFill>
                              <a:srgbClr val="09405E"/>
                            </a:solidFill>
                            <a:latin typeface="Cambria Math" charset="0"/>
                            <a:ea typeface="SimHei" charset="-122"/>
                            <a:cs typeface="SimHei" charset="-122"/>
                          </a:rPr>
                        </m:ctrlPr>
                      </m:dPr>
                      <m:e>
                        <m:r>
                          <a:rPr kumimoji="1" lang="en-US" altLang="zh-CN" sz="2800" b="1">
                            <a:solidFill>
                              <a:srgbClr val="09405E"/>
                            </a:solidFill>
                            <a:latin typeface="Cambria Math" charset="0"/>
                            <a:ea typeface="SimHei" charset="-122"/>
                            <a:cs typeface="SimHei" charset="-122"/>
                          </a:rPr>
                          <m:t>𝐰</m:t>
                        </m:r>
                        <m:r>
                          <a:rPr kumimoji="1" lang="en-US" altLang="zh-CN" sz="2800" i="1">
                            <a:solidFill>
                              <a:srgbClr val="09405E"/>
                            </a:solidFill>
                            <a:latin typeface="Cambria Math" charset="0"/>
                            <a:ea typeface="SimHei" charset="-122"/>
                            <a:cs typeface="SimHei" charset="-122"/>
                          </a:rPr>
                          <m:t>, </m:t>
                        </m:r>
                        <m:r>
                          <a:rPr kumimoji="1" lang="en-US" altLang="zh-CN" sz="2800" b="1">
                            <a:solidFill>
                              <a:srgbClr val="09405E"/>
                            </a:solidFill>
                            <a:latin typeface="Cambria Math" charset="0"/>
                            <a:ea typeface="SimHei" charset="-122"/>
                            <a:cs typeface="SimHei" charset="-122"/>
                          </a:rPr>
                          <m:t>𝐱</m:t>
                        </m:r>
                      </m:e>
                    </m:d>
                    <m:r>
                      <a:rPr kumimoji="1" lang="en-US" altLang="zh-CN" sz="2800" i="1" smtClean="0">
                        <a:solidFill>
                          <a:srgbClr val="09405E"/>
                        </a:solidFill>
                        <a:latin typeface="Cambria Math" charset="0"/>
                        <a:ea typeface="SimHei" charset="-122"/>
                        <a:cs typeface="SimHei" charset="-122"/>
                      </a:rPr>
                      <m:t>=</m:t>
                    </m:r>
                    <m:r>
                      <a:rPr kumimoji="1" lang="en-US" altLang="zh-CN" sz="2800" i="1" smtClean="0">
                        <a:solidFill>
                          <a:srgbClr val="09405E"/>
                        </a:solidFill>
                        <a:latin typeface="Cambria Math" charset="0"/>
                        <a:ea typeface="Cambria Math" charset="0"/>
                        <a:cs typeface="Cambria Math" charset="0"/>
                      </a:rPr>
                      <m:t>𝜎</m:t>
                    </m:r>
                    <m:d>
                      <m:dPr>
                        <m:ctrlPr>
                          <a:rPr kumimoji="1" lang="mr-IN" altLang="zh-CN" sz="2800" i="1" smtClean="0">
                            <a:solidFill>
                              <a:srgbClr val="09405E"/>
                            </a:solidFill>
                            <a:latin typeface="Cambria Math" charset="0"/>
                            <a:ea typeface="Cambria Math" charset="0"/>
                            <a:cs typeface="Cambria Math" charset="0"/>
                          </a:rPr>
                        </m:ctrlPr>
                      </m:dPr>
                      <m:e>
                        <m:sSup>
                          <m:sSupPr>
                            <m:ctrlPr>
                              <a:rPr kumimoji="1" lang="mr-IN" altLang="zh-CN" sz="2800" i="1" smtClean="0">
                                <a:solidFill>
                                  <a:srgbClr val="09405E"/>
                                </a:solidFill>
                                <a:latin typeface="Cambria Math" charset="0"/>
                                <a:ea typeface="Cambria Math" charset="0"/>
                                <a:cs typeface="Cambria Math" charset="0"/>
                              </a:rPr>
                            </m:ctrlPr>
                          </m:sSupPr>
                          <m:e>
                            <m:r>
                              <a:rPr kumimoji="1" lang="en-US" altLang="zh-CN" sz="2800" b="1">
                                <a:solidFill>
                                  <a:srgbClr val="09405E"/>
                                </a:solidFill>
                                <a:latin typeface="Cambria Math" charset="0"/>
                                <a:ea typeface="SimHei" charset="-122"/>
                                <a:cs typeface="SimHei" charset="-122"/>
                              </a:rPr>
                              <m:t>𝐰</m:t>
                            </m:r>
                          </m:e>
                          <m:sup>
                            <m:r>
                              <a:rPr kumimoji="1" lang="en-US" altLang="zh-CN" sz="2800" i="1" smtClean="0">
                                <a:solidFill>
                                  <a:srgbClr val="09405E"/>
                                </a:solidFill>
                                <a:latin typeface="Cambria Math" charset="0"/>
                                <a:ea typeface="Cambria Math" charset="0"/>
                                <a:cs typeface="Cambria Math" charset="0"/>
                              </a:rPr>
                              <m:t>𝑇</m:t>
                            </m:r>
                          </m:sup>
                        </m:sSup>
                        <m:r>
                          <a:rPr kumimoji="1" lang="en-US" altLang="zh-CN" sz="2800" b="1">
                            <a:solidFill>
                              <a:srgbClr val="09405E"/>
                            </a:solidFill>
                            <a:latin typeface="Cambria Math" charset="0"/>
                            <a:ea typeface="SimHei" charset="-122"/>
                            <a:cs typeface="SimHei" charset="-122"/>
                          </a:rPr>
                          <m:t>𝐱</m:t>
                        </m:r>
                        <m:r>
                          <m:rPr>
                            <m:nor/>
                          </m:rPr>
                          <a:rPr lang="zh-CN" altLang="en-US" sz="2800" dirty="0">
                            <a:solidFill>
                              <a:srgbClr val="09405E"/>
                            </a:solidFill>
                          </a:rPr>
                          <m:t> </m:t>
                        </m:r>
                      </m:e>
                    </m:d>
                  </m:oMath>
                </a14:m>
                <a:endParaRPr lang="zh-CN" altLang="en-US" sz="2800" dirty="0">
                  <a:solidFill>
                    <a:srgbClr val="09405E"/>
                  </a:solidFill>
                </a:endParaRPr>
              </a:p>
            </p:txBody>
          </p:sp>
        </mc:Choice>
        <mc:Fallback>
          <p:sp>
            <p:nvSpPr>
              <p:cNvPr id="64" name="矩形 63"/>
              <p:cNvSpPr>
                <a:spLocks noRot="1" noChangeAspect="1" noMove="1" noResize="1" noEditPoints="1" noAdjustHandles="1" noChangeArrowheads="1" noChangeShapeType="1" noTextEdit="1"/>
              </p:cNvSpPr>
              <p:nvPr/>
            </p:nvSpPr>
            <p:spPr>
              <a:xfrm>
                <a:off x="1012308" y="1030192"/>
                <a:ext cx="4006931" cy="523220"/>
              </a:xfrm>
              <a:prstGeom prst="rect">
                <a:avLst/>
              </a:prstGeom>
              <a:blipFill rotWithShape="0">
                <a:blip r:embed="rId8"/>
                <a:stretch>
                  <a:fillRect/>
                </a:stretch>
              </a:blipFill>
            </p:spPr>
            <p:txBody>
              <a:bodyPr/>
              <a:lstStyle/>
              <a:p>
                <a:r>
                  <a:rPr lang="zh-CN" altLang="en-US">
                    <a:noFill/>
                  </a:rPr>
                  <a:t> </a:t>
                </a:r>
              </a:p>
            </p:txBody>
          </p:sp>
        </mc:Fallback>
      </mc:AlternateContent>
      <p:sp>
        <p:nvSpPr>
          <p:cNvPr id="68" name="文字方塊 33"/>
          <p:cNvSpPr txBox="1"/>
          <p:nvPr/>
        </p:nvSpPr>
        <p:spPr>
          <a:xfrm>
            <a:off x="1770746" y="5029662"/>
            <a:ext cx="1441594" cy="830997"/>
          </a:xfrm>
          <a:prstGeom prst="rect">
            <a:avLst/>
          </a:prstGeom>
          <a:noFill/>
        </p:spPr>
        <p:txBody>
          <a:bodyPr wrap="square" rtlCol="0">
            <a:spAutoFit/>
          </a:bodyPr>
          <a:lstStyle/>
          <a:p>
            <a:pPr algn="ctr"/>
            <a:r>
              <a:rPr lang="zh-CN" altLang="en-US" sz="2400" dirty="0" smtClean="0">
                <a:solidFill>
                  <a:srgbClr val="09405E"/>
                </a:solidFill>
                <a:latin typeface="Microsoft YaHei" charset="-122"/>
                <a:ea typeface="Microsoft YaHei" charset="-122"/>
                <a:cs typeface="Microsoft YaHei" charset="-122"/>
              </a:rPr>
              <a:t>偏置</a:t>
            </a:r>
            <a:endParaRPr lang="en-US" altLang="zh-CN" sz="2400" dirty="0" smtClean="0">
              <a:solidFill>
                <a:srgbClr val="09405E"/>
              </a:solidFill>
              <a:latin typeface="Microsoft YaHei" charset="-122"/>
              <a:ea typeface="Microsoft YaHei" charset="-122"/>
              <a:cs typeface="Microsoft YaHei" charset="-122"/>
            </a:endParaRPr>
          </a:p>
          <a:p>
            <a:pPr algn="ctr"/>
            <a:r>
              <a:rPr lang="zh-CN" altLang="en-US" sz="2400" dirty="0" smtClean="0">
                <a:solidFill>
                  <a:srgbClr val="09405E"/>
                </a:solidFill>
                <a:latin typeface="Microsoft YaHei" charset="-122"/>
                <a:ea typeface="Microsoft YaHei" charset="-122"/>
                <a:cs typeface="Microsoft YaHei" charset="-122"/>
              </a:rPr>
              <a:t>（</a:t>
            </a:r>
            <a:r>
              <a:rPr lang="en-US" altLang="zh-TW" sz="2400" dirty="0" smtClean="0">
                <a:solidFill>
                  <a:srgbClr val="09405E"/>
                </a:solidFill>
                <a:latin typeface="Microsoft YaHei" charset="-122"/>
                <a:ea typeface="Microsoft YaHei" charset="-122"/>
                <a:cs typeface="Microsoft YaHei" charset="-122"/>
              </a:rPr>
              <a:t>bias</a:t>
            </a:r>
            <a:r>
              <a:rPr lang="zh-CN" altLang="en-US" sz="2400" dirty="0" smtClean="0">
                <a:solidFill>
                  <a:srgbClr val="09405E"/>
                </a:solidFill>
                <a:latin typeface="Microsoft YaHei" charset="-122"/>
                <a:ea typeface="Microsoft YaHei" charset="-122"/>
                <a:cs typeface="Microsoft YaHei" charset="-122"/>
              </a:rPr>
              <a:t>）</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10" name="Object 12"/>
          <p:cNvGraphicFramePr>
            <a:graphicFrameLocks noChangeAspect="1"/>
          </p:cNvGraphicFramePr>
          <p:nvPr>
            <p:extLst>
              <p:ext uri="{D42A27DB-BD31-4B8C-83A1-F6EECF244321}">
                <p14:modId xmlns:p14="http://schemas.microsoft.com/office/powerpoint/2010/main" val="859041985"/>
              </p:ext>
            </p:extLst>
          </p:nvPr>
        </p:nvGraphicFramePr>
        <p:xfrm>
          <a:off x="1323722" y="2878152"/>
          <a:ext cx="352425" cy="516137"/>
        </p:xfrm>
        <a:graphic>
          <a:graphicData uri="http://schemas.openxmlformats.org/presentationml/2006/ole">
            <mc:AlternateContent xmlns:mc="http://schemas.openxmlformats.org/markup-compatibility/2006">
              <mc:Choice xmlns:v="urn:schemas-microsoft-com:vml" Requires="v">
                <p:oleObj spid="_x0000_s325677" name="方程式" r:id="rId9" imgW="164880" imgH="215640" progId="Equation.3">
                  <p:embed/>
                </p:oleObj>
              </mc:Choice>
              <mc:Fallback>
                <p:oleObj name="方程式" r:id="rId9" imgW="164880" imgH="215640" progId="Equation.3">
                  <p:embed/>
                  <p:pic>
                    <p:nvPicPr>
                      <p:cNvPr id="0" name=""/>
                      <p:cNvPicPr>
                        <a:picLocks noChangeAspect="1" noChangeArrowheads="1"/>
                      </p:cNvPicPr>
                      <p:nvPr/>
                    </p:nvPicPr>
                    <p:blipFill>
                      <a:blip r:embed="rId10"/>
                      <a:srcRect/>
                      <a:stretch>
                        <a:fillRect/>
                      </a:stretch>
                    </p:blipFill>
                    <p:spPr bwMode="auto">
                      <a:xfrm>
                        <a:off x="1323722" y="2878152"/>
                        <a:ext cx="352425" cy="516137"/>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86083114"/>
              </p:ext>
            </p:extLst>
          </p:nvPr>
        </p:nvGraphicFramePr>
        <p:xfrm>
          <a:off x="1303438" y="2130338"/>
          <a:ext cx="325438" cy="517999"/>
        </p:xfrm>
        <a:graphic>
          <a:graphicData uri="http://schemas.openxmlformats.org/presentationml/2006/ole">
            <mc:AlternateContent xmlns:mc="http://schemas.openxmlformats.org/markup-compatibility/2006">
              <mc:Choice xmlns:v="urn:schemas-microsoft-com:vml" Requires="v">
                <p:oleObj spid="_x0000_s325678" name="方程式" r:id="rId11" imgW="152280" imgH="215640" progId="Equation.3">
                  <p:embed/>
                </p:oleObj>
              </mc:Choice>
              <mc:Fallback>
                <p:oleObj name="方程式" r:id="rId11" imgW="152280" imgH="215640" progId="Equation.3">
                  <p:embed/>
                  <p:pic>
                    <p:nvPicPr>
                      <p:cNvPr id="0" name=""/>
                      <p:cNvPicPr>
                        <a:picLocks noChangeAspect="1" noChangeArrowheads="1"/>
                      </p:cNvPicPr>
                      <p:nvPr/>
                    </p:nvPicPr>
                    <p:blipFill>
                      <a:blip r:embed="rId12"/>
                      <a:srcRect/>
                      <a:stretch>
                        <a:fillRect/>
                      </a:stretch>
                    </p:blipFill>
                    <p:spPr bwMode="auto">
                      <a:xfrm>
                        <a:off x="1303438" y="2130338"/>
                        <a:ext cx="325438" cy="517999"/>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3" name="文本框 42"/>
              <p:cNvSpPr txBox="1"/>
              <p:nvPr/>
            </p:nvSpPr>
            <p:spPr>
              <a:xfrm>
                <a:off x="1272382" y="4215154"/>
                <a:ext cx="44691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rPr>
                          </m:ctrlPr>
                        </m:sSubPr>
                        <m:e>
                          <m:r>
                            <a:rPr kumimoji="1" lang="en-US" altLang="zh-CN" sz="2800" i="1" smtClean="0">
                              <a:solidFill>
                                <a:srgbClr val="09405E"/>
                              </a:solidFill>
                              <a:latin typeface="Cambria Math" charset="0"/>
                            </a:rPr>
                            <m:t>𝑥</m:t>
                          </m:r>
                        </m:e>
                        <m:sub>
                          <m:r>
                            <a:rPr kumimoji="1" lang="en-US" altLang="zh-CN" sz="2800" i="1" smtClean="0">
                              <a:solidFill>
                                <a:srgbClr val="09405E"/>
                              </a:solidFill>
                              <a:latin typeface="Cambria Math" charset="0"/>
                            </a:rPr>
                            <m:t>𝐷</m:t>
                          </m:r>
                        </m:sub>
                      </m:sSub>
                    </m:oMath>
                  </m:oMathPara>
                </a14:m>
                <a:endParaRPr kumimoji="1" lang="zh-CN" altLang="en-US" sz="2800" dirty="0">
                  <a:solidFill>
                    <a:srgbClr val="09405E"/>
                  </a:solidFill>
                </a:endParaRPr>
              </a:p>
            </p:txBody>
          </p:sp>
        </mc:Choice>
        <mc:Fallback>
          <p:sp>
            <p:nvSpPr>
              <p:cNvPr id="43" name="文本框 42"/>
              <p:cNvSpPr txBox="1">
                <a:spLocks noRot="1" noChangeAspect="1" noMove="1" noResize="1" noEditPoints="1" noAdjustHandles="1" noChangeArrowheads="1" noChangeShapeType="1" noTextEdit="1"/>
              </p:cNvSpPr>
              <p:nvPr/>
            </p:nvSpPr>
            <p:spPr>
              <a:xfrm>
                <a:off x="1272382" y="4215154"/>
                <a:ext cx="446918" cy="430887"/>
              </a:xfrm>
              <a:prstGeom prst="rect">
                <a:avLst/>
              </a:prstGeom>
              <a:blipFill rotWithShape="0">
                <a:blip r:embed="rId1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14"/>
          <a:stretch>
            <a:fillRect/>
          </a:stretch>
        </p:blipFill>
        <p:spPr>
          <a:xfrm>
            <a:off x="9204992" y="3246685"/>
            <a:ext cx="2197100" cy="914400"/>
          </a:xfrm>
          <a:prstGeom prst="rect">
            <a:avLst/>
          </a:prstGeom>
        </p:spPr>
      </p:pic>
      <mc:AlternateContent xmlns:mc="http://schemas.openxmlformats.org/markup-compatibility/2006">
        <mc:Choice xmlns:a14="http://schemas.microsoft.com/office/drawing/2010/main" Requires="a14">
          <p:sp>
            <p:nvSpPr>
              <p:cNvPr id="34" name="矩形 33"/>
              <p:cNvSpPr/>
              <p:nvPr/>
            </p:nvSpPr>
            <p:spPr>
              <a:xfrm>
                <a:off x="1066143" y="4957044"/>
                <a:ext cx="691326" cy="640032"/>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1</m:t>
                      </m:r>
                    </m:oMath>
                  </m:oMathPara>
                </a14:m>
                <a:endParaRPr lang="zh-TW" altLang="en-US" sz="2000" dirty="0">
                  <a:solidFill>
                    <a:srgbClr val="09405E"/>
                  </a:solidFill>
                </a:endParaRPr>
              </a:p>
            </p:txBody>
          </p:sp>
        </mc:Choice>
        <mc:Fallback>
          <p:sp>
            <p:nvSpPr>
              <p:cNvPr id="34" name="矩形 33"/>
              <p:cNvSpPr>
                <a:spLocks noRot="1" noChangeAspect="1" noMove="1" noResize="1" noEditPoints="1" noAdjustHandles="1" noChangeArrowheads="1" noChangeShapeType="1" noTextEdit="1"/>
              </p:cNvSpPr>
              <p:nvPr/>
            </p:nvSpPr>
            <p:spPr>
              <a:xfrm>
                <a:off x="1066143" y="4957044"/>
                <a:ext cx="691326" cy="640032"/>
              </a:xfrm>
              <a:prstGeom prst="rect">
                <a:avLst/>
              </a:prstGeom>
              <a:blipFill rotWithShape="0">
                <a:blip r:embed="rId15"/>
                <a:stretch>
                  <a:fillRect/>
                </a:stretch>
              </a:blipFill>
              <a:ln>
                <a:solidFill>
                  <a:srgbClr val="00B050"/>
                </a:solidFill>
              </a:ln>
            </p:spPr>
            <p:txBody>
              <a:bodyPr/>
              <a:lstStyle/>
              <a:p>
                <a:r>
                  <a:rPr lang="zh-CN" altLang="en-US">
                    <a:noFill/>
                  </a:rPr>
                  <a:t> </a:t>
                </a:r>
              </a:p>
            </p:txBody>
          </p:sp>
        </mc:Fallback>
      </mc:AlternateContent>
      <p:cxnSp>
        <p:nvCxnSpPr>
          <p:cNvPr id="35" name="直線單箭頭接點 47"/>
          <p:cNvCxnSpPr>
            <a:stCxn id="34" idx="3"/>
            <a:endCxn id="44" idx="4"/>
          </p:cNvCxnSpPr>
          <p:nvPr/>
        </p:nvCxnSpPr>
        <p:spPr>
          <a:xfrm flipV="1">
            <a:off x="1757469" y="3608909"/>
            <a:ext cx="1631285" cy="1668151"/>
          </a:xfrm>
          <a:prstGeom prst="straightConnector1">
            <a:avLst/>
          </a:prstGeom>
          <a:ln w="349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矩形 5"/>
              <p:cNvSpPr/>
              <p:nvPr/>
            </p:nvSpPr>
            <p:spPr>
              <a:xfrm>
                <a:off x="2127898" y="4716094"/>
                <a:ext cx="4270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𝑏</m:t>
                      </m:r>
                    </m:oMath>
                  </m:oMathPara>
                </a14:m>
                <a:endParaRPr lang="zh-TW" altLang="en-US"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2127898" y="4716094"/>
                <a:ext cx="427040" cy="461665"/>
              </a:xfrm>
              <a:prstGeom prst="rect">
                <a:avLst/>
              </a:prstGeom>
              <a:blipFill rotWithShape="0">
                <a:blip r:embed="rId16"/>
                <a:stretch>
                  <a:fillRect l="-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9477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整个</a:t>
            </a:r>
            <a:r>
              <a:rPr lang="en-US" altLang="zh-TW" dirty="0" smtClean="0"/>
              <a:t>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2152651" y="2562543"/>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7784067" y="3414978"/>
            <a:ext cx="1433297"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dirty="0" smtClean="0">
                <a:latin typeface="Microsoft YaHei" charset="-122"/>
                <a:ea typeface="Microsoft YaHei" charset="-122"/>
                <a:cs typeface="Microsoft YaHei" charset="-122"/>
              </a:rPr>
              <a:t>新图像</a:t>
            </a:r>
            <a:endParaRPr lang="zh-TW" altLang="en-US" sz="2800" dirty="0">
              <a:latin typeface="Microsoft YaHei" charset="-122"/>
              <a:ea typeface="Microsoft YaHei" charset="-122"/>
              <a:cs typeface="Microsoft YaHei" charset="-122"/>
            </a:endParaRPr>
          </a:p>
        </p:txBody>
      </p:sp>
      <p:sp>
        <p:nvSpPr>
          <p:cNvPr id="27" name="文字方塊 26"/>
          <p:cNvSpPr txBox="1"/>
          <p:nvPr/>
        </p:nvSpPr>
        <p:spPr>
          <a:xfrm>
            <a:off x="7679255" y="5630639"/>
            <a:ext cx="1538109"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2800" smtClean="0">
                <a:latin typeface="Microsoft YaHei" charset="-122"/>
                <a:ea typeface="Microsoft YaHei" charset="-122"/>
                <a:cs typeface="Microsoft YaHei" charset="-122"/>
              </a:rPr>
              <a:t>新图像</a:t>
            </a:r>
            <a:endParaRPr lang="zh-TW" altLang="en-US" sz="2800" dirty="0">
              <a:latin typeface="Microsoft YaHei" charset="-122"/>
              <a:ea typeface="Microsoft YaHei" charset="-122"/>
              <a:cs typeface="Microsoft YaHei" charset="-122"/>
            </a:endParaRPr>
          </a:p>
        </p:txBody>
      </p:sp>
      <p:sp>
        <p:nvSpPr>
          <p:cNvPr id="8" name="矩形 7"/>
          <p:cNvSpPr/>
          <p:nvPr/>
        </p:nvSpPr>
        <p:spPr>
          <a:xfrm>
            <a:off x="9000317" y="1108734"/>
            <a:ext cx="3021938" cy="1200329"/>
          </a:xfrm>
          <a:prstGeom prst="rect">
            <a:avLst/>
          </a:prstGeom>
        </p:spPr>
        <p:txBody>
          <a:bodyPr wrap="square">
            <a:spAutoFit/>
          </a:bodyPr>
          <a:lstStyle/>
          <a:p>
            <a:r>
              <a:rPr lang="zh-CN" altLang="en-US" sz="2400" dirty="0">
                <a:solidFill>
                  <a:srgbClr val="002060"/>
                </a:solidFill>
                <a:latin typeface="Microsoft YaHei" charset="-122"/>
                <a:ea typeface="Microsoft YaHei" charset="-122"/>
                <a:cs typeface="Microsoft YaHei" charset="-122"/>
              </a:rPr>
              <a:t>核的大小、滤波器的数目、步幅都是需要确定的</a:t>
            </a:r>
            <a:r>
              <a:rPr lang="zh-CN" altLang="en-US" sz="2400">
                <a:solidFill>
                  <a:srgbClr val="002060"/>
                </a:solidFill>
                <a:latin typeface="Microsoft YaHei" charset="-122"/>
                <a:ea typeface="Microsoft YaHei" charset="-122"/>
                <a:cs typeface="Microsoft YaHei" charset="-122"/>
              </a:rPr>
              <a:t>超</a:t>
            </a:r>
            <a:r>
              <a:rPr lang="zh-CN" altLang="en-US" sz="2400" smtClean="0">
                <a:solidFill>
                  <a:srgbClr val="002060"/>
                </a:solidFill>
                <a:latin typeface="Microsoft YaHei" charset="-122"/>
                <a:ea typeface="Microsoft YaHei" charset="-122"/>
                <a:cs typeface="Microsoft YaHei" charset="-122"/>
              </a:rPr>
              <a:t>参数。</a:t>
            </a:r>
            <a:endParaRPr lang="zh-CN" altLang="en-US" sz="2400" dirty="0">
              <a:solidFill>
                <a:srgbClr val="002060"/>
              </a:solidFill>
            </a:endParaRPr>
          </a:p>
        </p:txBody>
      </p:sp>
    </p:spTree>
    <p:extLst>
      <p:ext uri="{BB962C8B-B14F-4D97-AF65-F5344CB8AC3E}">
        <p14:creationId xmlns:p14="http://schemas.microsoft.com/office/powerpoint/2010/main" val="19456555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onvolutional layer…"/>
          <p:cNvSpPr txBox="1">
            <a:spLocks noGrp="1"/>
          </p:cNvSpPr>
          <p:nvPr>
            <p:ph sz="quarter" idx="10"/>
          </p:nvPr>
        </p:nvSpPr>
        <p:spPr>
          <a:prstGeom prst="rect">
            <a:avLst/>
          </a:prstGeom>
        </p:spPr>
        <p:txBody>
          <a:bodyPr/>
          <a:lstStyle/>
          <a:p>
            <a:pPr>
              <a:spcBef>
                <a:spcPts val="600"/>
              </a:spcBef>
            </a:pPr>
            <a:r>
              <a:rPr lang="ja-JP" altLang="en-US" dirty="0"/>
              <a:t>卷积层</a:t>
            </a:r>
          </a:p>
          <a:p>
            <a:pPr lvl="1">
              <a:lnSpc>
                <a:spcPct val="150000"/>
              </a:lnSpc>
              <a:spcBef>
                <a:spcPts val="600"/>
              </a:spcBef>
            </a:pPr>
            <a:r>
              <a:rPr lang="zh-CN" altLang="en-US" dirty="0" smtClean="0"/>
              <a:t> </a:t>
            </a:r>
            <a:r>
              <a:rPr lang="ja-JP" altLang="en-US" dirty="0" smtClean="0"/>
              <a:t>与</a:t>
            </a:r>
            <a:r>
              <a:rPr lang="ja-JP" altLang="en-US" dirty="0"/>
              <a:t>稠密层相比，</a:t>
            </a:r>
            <a:r>
              <a:rPr lang="ja-JP" altLang="en-US" dirty="0" smtClean="0"/>
              <a:t>模型</a:t>
            </a:r>
            <a:r>
              <a:rPr lang="zh-CN" altLang="en-US" dirty="0" smtClean="0"/>
              <a:t>复杂度</a:t>
            </a:r>
            <a:r>
              <a:rPr lang="ja-JP" altLang="en-US" dirty="0" smtClean="0"/>
              <a:t>降低</a:t>
            </a:r>
            <a:r>
              <a:rPr lang="zh-CN" altLang="en-US" dirty="0" smtClean="0"/>
              <a:t>（局部连接、权重共享）</a:t>
            </a:r>
            <a:endParaRPr lang="ja-JP" altLang="en-US" dirty="0"/>
          </a:p>
          <a:p>
            <a:pPr lvl="1">
              <a:lnSpc>
                <a:spcPct val="150000"/>
              </a:lnSpc>
              <a:spcBef>
                <a:spcPts val="600"/>
              </a:spcBef>
            </a:pPr>
            <a:r>
              <a:rPr lang="zh-CN" altLang="en-US" dirty="0" smtClean="0"/>
              <a:t> </a:t>
            </a:r>
            <a:r>
              <a:rPr lang="ja-JP" altLang="en-US" dirty="0" smtClean="0"/>
              <a:t>有效</a:t>
            </a:r>
            <a:r>
              <a:rPr lang="ja-JP" altLang="en-US" dirty="0"/>
              <a:t>地检测空间</a:t>
            </a:r>
            <a:r>
              <a:rPr lang="zh-CN" altLang="en-US" dirty="0"/>
              <a:t>模式</a:t>
            </a:r>
            <a:endParaRPr lang="en-US" altLang="zh-CN" dirty="0"/>
          </a:p>
          <a:p>
            <a:pPr lvl="1">
              <a:lnSpc>
                <a:spcPct val="150000"/>
              </a:lnSpc>
              <a:spcBef>
                <a:spcPts val="600"/>
              </a:spcBef>
            </a:pPr>
            <a:r>
              <a:rPr lang="zh-CN" altLang="en-US" dirty="0" smtClean="0"/>
              <a:t> </a:t>
            </a:r>
            <a:r>
              <a:rPr lang="ja-JP" altLang="en-US" dirty="0" smtClean="0"/>
              <a:t>计算</a:t>
            </a:r>
            <a:r>
              <a:rPr lang="ja-JP" altLang="en-US" dirty="0"/>
              <a:t>复杂度高</a:t>
            </a:r>
          </a:p>
          <a:p>
            <a:pPr lvl="1">
              <a:lnSpc>
                <a:spcPct val="150000"/>
              </a:lnSpc>
              <a:spcBef>
                <a:spcPts val="600"/>
              </a:spcBef>
            </a:pPr>
            <a:r>
              <a:rPr lang="zh-CN" altLang="en-US" dirty="0" smtClean="0"/>
              <a:t> </a:t>
            </a:r>
            <a:r>
              <a:rPr lang="ja-JP" altLang="en-US" dirty="0" smtClean="0"/>
              <a:t>通过</a:t>
            </a:r>
            <a:r>
              <a:rPr lang="ja-JP" altLang="en-US" dirty="0"/>
              <a:t>填充，步幅和通道控制输出形状</a:t>
            </a:r>
          </a:p>
          <a:p>
            <a:pPr>
              <a:spcBef>
                <a:spcPts val="600"/>
              </a:spcBef>
            </a:pPr>
            <a:r>
              <a:rPr lang="ja-JP" altLang="en-US" dirty="0"/>
              <a:t>最大</a:t>
            </a:r>
            <a:r>
              <a:rPr lang="zh-CN" altLang="en-US" dirty="0"/>
              <a:t> </a:t>
            </a:r>
            <a:r>
              <a:rPr lang="en-US" altLang="ja-JP" dirty="0"/>
              <a:t>/</a:t>
            </a:r>
            <a:r>
              <a:rPr lang="zh-CN" altLang="en-US" dirty="0"/>
              <a:t> </a:t>
            </a:r>
            <a:r>
              <a:rPr lang="ja-JP" altLang="en-US" dirty="0"/>
              <a:t>平均池化层</a:t>
            </a:r>
          </a:p>
          <a:p>
            <a:pPr lvl="1">
              <a:lnSpc>
                <a:spcPct val="150000"/>
              </a:lnSpc>
              <a:spcBef>
                <a:spcPts val="600"/>
              </a:spcBef>
            </a:pPr>
            <a:r>
              <a:rPr lang="en-US" altLang="ja-JP" dirty="0" smtClean="0"/>
              <a:t> </a:t>
            </a:r>
            <a:r>
              <a:rPr lang="ja-JP" altLang="en-US" dirty="0" smtClean="0"/>
              <a:t>降低</a:t>
            </a:r>
            <a:r>
              <a:rPr lang="ja-JP" altLang="en-US" dirty="0"/>
              <a:t>分辨率</a:t>
            </a:r>
          </a:p>
          <a:p>
            <a:pPr lvl="1">
              <a:lnSpc>
                <a:spcPct val="150000"/>
              </a:lnSpc>
              <a:spcBef>
                <a:spcPts val="600"/>
              </a:spcBef>
            </a:pPr>
            <a:r>
              <a:rPr lang="en-US" altLang="ja-JP" dirty="0" smtClean="0"/>
              <a:t> </a:t>
            </a:r>
            <a:r>
              <a:rPr lang="ja-JP" altLang="en-US" dirty="0" smtClean="0"/>
              <a:t>提供</a:t>
            </a:r>
            <a:r>
              <a:rPr lang="ja-JP" altLang="en-US" dirty="0"/>
              <a:t>一定程度的平移不变</a:t>
            </a:r>
            <a:r>
              <a:rPr lang="ja-JP" altLang="en-US" dirty="0" smtClean="0"/>
              <a:t>性</a:t>
            </a:r>
            <a:endParaRPr lang="en-US" altLang="ja-JP" dirty="0" smtClean="0"/>
          </a:p>
        </p:txBody>
      </p:sp>
      <p:sp>
        <p:nvSpPr>
          <p:cNvPr id="511" name="Summary"/>
          <p:cNvSpPr txBox="1">
            <a:spLocks noGrp="1"/>
          </p:cNvSpPr>
          <p:nvPr>
            <p:ph type="title"/>
          </p:nvPr>
        </p:nvSpPr>
        <p:spPr>
          <a:prstGeom prst="rect">
            <a:avLst/>
          </a:prstGeom>
        </p:spPr>
        <p:txBody>
          <a:bodyPr/>
          <a:lstStyle/>
          <a:p>
            <a:r>
              <a:rPr lang="ja-JP" altLang="en-US"/>
              <a:t>总结</a:t>
            </a:r>
            <a:endParaRPr dirty="0"/>
          </a:p>
        </p:txBody>
      </p:sp>
    </p:spTree>
    <p:extLst>
      <p:ext uri="{BB962C8B-B14F-4D97-AF65-F5344CB8AC3E}">
        <p14:creationId xmlns:p14="http://schemas.microsoft.com/office/powerpoint/2010/main" val="535829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拉平（</a:t>
            </a:r>
            <a:r>
              <a:rPr lang="en-US" altLang="zh-TW" dirty="0" smtClean="0"/>
              <a:t>Flatten</a:t>
            </a:r>
            <a:r>
              <a:rPr lang="zh-CN" altLang="en-US" dirty="0" smtClean="0"/>
              <a:t>）</a:t>
            </a:r>
            <a:endParaRPr lang="zh-TW" altLang="en-US" dirty="0"/>
          </a:p>
        </p:txBody>
      </p:sp>
      <p:grpSp>
        <p:nvGrpSpPr>
          <p:cNvPr id="14" name="群組 13"/>
          <p:cNvGrpSpPr/>
          <p:nvPr/>
        </p:nvGrpSpPr>
        <p:grpSpPr>
          <a:xfrm>
            <a:off x="1791012" y="2473538"/>
            <a:ext cx="1943214" cy="2049364"/>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17" name="文字方塊 16"/>
          <p:cNvSpPr txBox="1"/>
          <p:nvPr/>
        </p:nvSpPr>
        <p:spPr>
          <a:xfrm>
            <a:off x="4033007" y="3902849"/>
            <a:ext cx="1364034" cy="523220"/>
          </a:xfrm>
          <a:prstGeom prst="rect">
            <a:avLst/>
          </a:prstGeom>
          <a:noFill/>
        </p:spPr>
        <p:txBody>
          <a:bodyPr wrap="square" rtlCol="0">
            <a:spAutoFit/>
          </a:bodyPr>
          <a:lstStyle/>
          <a:p>
            <a:pPr algn="ctr"/>
            <a:r>
              <a:rPr lang="en-US" altLang="zh-TW" sz="2800" dirty="0"/>
              <a:t>Flatten</a:t>
            </a:r>
            <a:endParaRPr lang="zh-TW" altLang="en-US" sz="2800" dirty="0"/>
          </a:p>
        </p:txBody>
      </p:sp>
      <p:sp>
        <p:nvSpPr>
          <p:cNvPr id="21" name="橢圓 20"/>
          <p:cNvSpPr/>
          <p:nvPr/>
        </p:nvSpPr>
        <p:spPr>
          <a:xfrm>
            <a:off x="5736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2" name="橢圓 21"/>
          <p:cNvSpPr/>
          <p:nvPr/>
        </p:nvSpPr>
        <p:spPr>
          <a:xfrm>
            <a:off x="5736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3" name="橢圓 22"/>
          <p:cNvSpPr/>
          <p:nvPr/>
        </p:nvSpPr>
        <p:spPr>
          <a:xfrm>
            <a:off x="5736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4" name="橢圓 23"/>
          <p:cNvSpPr/>
          <p:nvPr/>
        </p:nvSpPr>
        <p:spPr>
          <a:xfrm>
            <a:off x="5736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24"/>
          <p:cNvSpPr/>
          <p:nvPr/>
        </p:nvSpPr>
        <p:spPr>
          <a:xfrm>
            <a:off x="5736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6" name="橢圓 25"/>
          <p:cNvSpPr/>
          <p:nvPr/>
        </p:nvSpPr>
        <p:spPr>
          <a:xfrm>
            <a:off x="5736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7" name="橢圓 26"/>
          <p:cNvSpPr/>
          <p:nvPr/>
        </p:nvSpPr>
        <p:spPr>
          <a:xfrm>
            <a:off x="5736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28" name="橢圓 27"/>
          <p:cNvSpPr/>
          <p:nvPr/>
        </p:nvSpPr>
        <p:spPr>
          <a:xfrm>
            <a:off x="5736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5" name="向右箭號 4"/>
          <p:cNvSpPr/>
          <p:nvPr/>
        </p:nvSpPr>
        <p:spPr>
          <a:xfrm>
            <a:off x="6511647"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向右箭號 32"/>
          <p:cNvSpPr/>
          <p:nvPr/>
        </p:nvSpPr>
        <p:spPr>
          <a:xfrm>
            <a:off x="8997526"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9" name="群組 28"/>
          <p:cNvGrpSpPr/>
          <p:nvPr/>
        </p:nvGrpSpPr>
        <p:grpSpPr>
          <a:xfrm>
            <a:off x="7125572" y="2724281"/>
            <a:ext cx="3201477" cy="2629618"/>
            <a:chOff x="-2630921" y="4440114"/>
            <a:chExt cx="3201477" cy="2629618"/>
          </a:xfrm>
        </p:grpSpPr>
        <p:pic>
          <p:nvPicPr>
            <p:cNvPr id="30" name="圖片 29"/>
            <p:cNvPicPr>
              <a:picLocks noChangeAspect="1"/>
            </p:cNvPicPr>
            <p:nvPr/>
          </p:nvPicPr>
          <p:blipFill>
            <a:blip r:embed="rId3"/>
            <a:stretch>
              <a:fillRect/>
            </a:stretch>
          </p:blipFill>
          <p:spPr>
            <a:xfrm rot="10800000" flipH="1">
              <a:off x="-2630921" y="4440114"/>
              <a:ext cx="3201477" cy="1701788"/>
            </a:xfrm>
            <a:prstGeom prst="rect">
              <a:avLst/>
            </a:prstGeom>
          </p:spPr>
        </p:pic>
        <p:sp>
          <p:nvSpPr>
            <p:cNvPr id="31" name="文字方塊 30"/>
            <p:cNvSpPr txBox="1"/>
            <p:nvPr/>
          </p:nvSpPr>
          <p:spPr>
            <a:xfrm>
              <a:off x="-2630921" y="6238735"/>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34" name="向右箭號 33"/>
          <p:cNvSpPr/>
          <p:nvPr/>
        </p:nvSpPr>
        <p:spPr>
          <a:xfrm>
            <a:off x="3849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1979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animBg="1"/>
      <p:bldP spid="23" grpId="0" animBg="1"/>
      <p:bldP spid="24" grpId="0" animBg="1"/>
      <p:bldP spid="25" grpId="0" animBg="1"/>
      <p:bldP spid="26" grpId="0" animBg="1"/>
      <p:bldP spid="27" grpId="0" animBg="1"/>
      <p:bldP spid="28" grpId="0" animBg="1"/>
      <p:bldP spid="5" grpId="0" animBg="1"/>
      <p:bldP spid="33" grpId="0" animBg="1"/>
      <p:bldP spid="3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7832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1" name="矩形 30"/>
          <p:cNvSpPr/>
          <p:nvPr/>
        </p:nvSpPr>
        <p:spPr>
          <a:xfrm>
            <a:off x="7832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32" name="矩形 31"/>
          <p:cNvSpPr/>
          <p:nvPr/>
        </p:nvSpPr>
        <p:spPr>
          <a:xfrm>
            <a:off x="7832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34" name="向下箭號 11"/>
          <p:cNvSpPr/>
          <p:nvPr/>
        </p:nvSpPr>
        <p:spPr>
          <a:xfrm>
            <a:off x="8452205" y="13963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向下箭號 17"/>
          <p:cNvSpPr/>
          <p:nvPr/>
        </p:nvSpPr>
        <p:spPr>
          <a:xfrm>
            <a:off x="8452205" y="2507093"/>
            <a:ext cx="545690" cy="149055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向下箭號 19"/>
          <p:cNvSpPr/>
          <p:nvPr/>
        </p:nvSpPr>
        <p:spPr>
          <a:xfrm>
            <a:off x="8452205" y="46337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7714458" y="972749"/>
                <a:ext cx="4477542" cy="461665"/>
              </a:xfrm>
              <a:prstGeom prst="rect">
                <a:avLst/>
              </a:prstGeom>
              <a:noFill/>
            </p:spPr>
            <p:txBody>
              <a:bodyPr wrap="square" rtlCol="0">
                <a:spAutoFit/>
              </a:bodyPr>
              <a:lstStyle/>
              <a:p>
                <a:pPr algn="ctr"/>
                <a:r>
                  <a:rPr lang="en-US" altLang="zh-TW" sz="2400" dirty="0" smtClean="0"/>
                  <a:t>Input</a:t>
                </a:r>
                <a:r>
                  <a:rPr lang="zh-CN" altLang="en-US" sz="2400" dirty="0" smtClean="0"/>
                  <a:t>（</a:t>
                </a:r>
                <a:r>
                  <a:rPr lang="en-US" altLang="zh-CN" sz="2400" dirty="0" smtClean="0"/>
                  <a:t>3D</a:t>
                </a:r>
                <a:r>
                  <a:rPr lang="zh-CN" altLang="en-US" sz="2400" dirty="0" smtClean="0"/>
                  <a:t> </a:t>
                </a:r>
                <a:r>
                  <a:rPr lang="en-US" altLang="zh-CN" sz="2400" dirty="0" smtClean="0"/>
                  <a:t>tensor</a:t>
                </a:r>
                <a:r>
                  <a:rPr lang="zh-CN" altLang="en-US" sz="2400" dirty="0" smtClean="0"/>
                  <a:t>：</a:t>
                </a:r>
                <a14:m>
                  <m:oMath xmlns:m="http://schemas.openxmlformats.org/officeDocument/2006/math">
                    <m:r>
                      <a:rPr lang="en-US" altLang="zh-CN" sz="2400" b="0" i="1" smtClean="0">
                        <a:latin typeface="Cambria Math" charset="0"/>
                      </a:rPr>
                      <m:t>28</m:t>
                    </m:r>
                    <m:r>
                      <a:rPr lang="en-US" altLang="zh-CN" sz="2400" b="0" i="1" smtClean="0">
                        <a:latin typeface="Cambria Math" charset="0"/>
                        <a:ea typeface="Cambria Math" charset="0"/>
                        <a:cs typeface="Cambria Math" charset="0"/>
                      </a:rPr>
                      <m:t>×28×1</m:t>
                    </m:r>
                  </m:oMath>
                </a14:m>
                <a:r>
                  <a:rPr lang="zh-CN" altLang="en-US" sz="2400" dirty="0" smtClean="0"/>
                  <a:t>）</a:t>
                </a:r>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7714458" y="972749"/>
                <a:ext cx="4477542" cy="461665"/>
              </a:xfrm>
              <a:prstGeom prst="rect">
                <a:avLst/>
              </a:prstGeom>
              <a:blipFill rotWithShape="0">
                <a:blip r:embed="rId2"/>
                <a:stretch>
                  <a:fillRect t="-16000" b="-32000"/>
                </a:stretch>
              </a:blipFill>
            </p:spPr>
            <p:txBody>
              <a:bodyPr/>
              <a:lstStyle/>
              <a:p>
                <a:r>
                  <a:rPr lang="zh-CN" altLang="en-US">
                    <a:noFill/>
                  </a:rPr>
                  <a:t> </a:t>
                </a:r>
              </a:p>
            </p:txBody>
          </p:sp>
        </mc:Fallback>
      </mc:AlternateContent>
      <p:graphicFrame>
        <p:nvGraphicFramePr>
          <p:cNvPr id="55" name="表格 54"/>
          <p:cNvGraphicFramePr>
            <a:graphicFrameLocks noGrp="1"/>
          </p:cNvGraphicFramePr>
          <p:nvPr>
            <p:extLst/>
          </p:nvPr>
        </p:nvGraphicFramePr>
        <p:xfrm>
          <a:off x="2274918" y="2917590"/>
          <a:ext cx="1382601" cy="1112520"/>
        </p:xfrm>
        <a:graphic>
          <a:graphicData uri="http://schemas.openxmlformats.org/drawingml/2006/table">
            <a:tbl>
              <a:tblPr firstRow="1" bandRow="1">
                <a:tableStyleId>{5940675A-B579-460E-94D1-54222C63F5DA}</a:tableStyleId>
              </a:tblPr>
              <a:tblGrid>
                <a:gridCol w="460867">
                  <a:extLst>
                    <a:ext uri="{9D8B030D-6E8A-4147-A177-3AD203B41FA5}">
                      <a16:colId xmlns:a16="http://schemas.microsoft.com/office/drawing/2014/main" xmlns="" val="20000"/>
                    </a:ext>
                  </a:extLst>
                </a:gridCol>
                <a:gridCol w="460867">
                  <a:extLst>
                    <a:ext uri="{9D8B030D-6E8A-4147-A177-3AD203B41FA5}">
                      <a16:colId xmlns:a16="http://schemas.microsoft.com/office/drawing/2014/main" xmlns="" val="20001"/>
                    </a:ext>
                  </a:extLst>
                </a:gridCol>
                <a:gridCol w="460867">
                  <a:extLst>
                    <a:ext uri="{9D8B030D-6E8A-4147-A177-3AD203B41FA5}">
                      <a16:colId xmlns:a16="http://schemas.microsoft.com/office/drawing/2014/main" xmlns="" val="20002"/>
                    </a:ext>
                  </a:extLst>
                </a:gridCol>
              </a:tblGrid>
              <a:tr h="370840">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t>-1</a:t>
                      </a:r>
                      <a:endParaRPr lang="zh-TW" altLang="en-US" sz="1800" dirty="0"/>
                    </a:p>
                  </a:txBody>
                  <a:tcPr>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56" name="表格 55"/>
          <p:cNvGraphicFramePr>
            <a:graphicFrameLocks noGrp="1"/>
          </p:cNvGraphicFramePr>
          <p:nvPr>
            <p:extLst/>
          </p:nvPr>
        </p:nvGraphicFramePr>
        <p:xfrm>
          <a:off x="3043956" y="3081552"/>
          <a:ext cx="1398729" cy="1112520"/>
        </p:xfrm>
        <a:graphic>
          <a:graphicData uri="http://schemas.openxmlformats.org/drawingml/2006/table">
            <a:tbl>
              <a:tblPr firstRow="1" bandRow="1">
                <a:tableStyleId>{5940675A-B579-460E-94D1-54222C63F5DA}</a:tableStyleId>
              </a:tblPr>
              <a:tblGrid>
                <a:gridCol w="466243">
                  <a:extLst>
                    <a:ext uri="{9D8B030D-6E8A-4147-A177-3AD203B41FA5}">
                      <a16:colId xmlns:a16="http://schemas.microsoft.com/office/drawing/2014/main" xmlns="" val="20000"/>
                    </a:ext>
                  </a:extLst>
                </a:gridCol>
                <a:gridCol w="466243">
                  <a:extLst>
                    <a:ext uri="{9D8B030D-6E8A-4147-A177-3AD203B41FA5}">
                      <a16:colId xmlns:a16="http://schemas.microsoft.com/office/drawing/2014/main" xmlns="" val="20001"/>
                    </a:ext>
                  </a:extLst>
                </a:gridCol>
                <a:gridCol w="466243">
                  <a:extLst>
                    <a:ext uri="{9D8B030D-6E8A-4147-A177-3AD203B41FA5}">
                      <a16:colId xmlns:a16="http://schemas.microsoft.com/office/drawing/2014/main" xmlns="" val="20002"/>
                    </a:ext>
                  </a:extLst>
                </a:gridCol>
              </a:tblGrid>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1800" dirty="0"/>
                        <a:t>-1</a:t>
                      </a:r>
                      <a:endParaRPr lang="zh-TW" altLang="en-US" sz="1800" dirty="0"/>
                    </a:p>
                  </a:txBody>
                  <a:tcPr>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a:solidFill>
                      <a:schemeClr val="accent5">
                        <a:lumMod val="20000"/>
                        <a:lumOff val="80000"/>
                      </a:schemeClr>
                    </a:solidFill>
                  </a:tcPr>
                </a:tc>
                <a:tc>
                  <a:txBody>
                    <a:bodyPr/>
                    <a:lstStyle/>
                    <a:p>
                      <a:pPr algn="ctr"/>
                      <a:r>
                        <a:rPr lang="en-US" altLang="zh-TW" sz="1800" dirty="0"/>
                        <a:t>-1</a:t>
                      </a:r>
                      <a:endParaRPr lang="zh-TW" altLang="en-US" sz="1800" dirty="0"/>
                    </a:p>
                  </a:txBody>
                  <a:tcPr>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57" name="文字方塊 56"/>
          <p:cNvSpPr txBox="1"/>
          <p:nvPr/>
        </p:nvSpPr>
        <p:spPr>
          <a:xfrm>
            <a:off x="5172931" y="3166648"/>
            <a:ext cx="1801445" cy="830997"/>
          </a:xfrm>
          <a:prstGeom prst="rect">
            <a:avLst/>
          </a:prstGeom>
          <a:noFill/>
        </p:spPr>
        <p:txBody>
          <a:bodyPr wrap="square" rtlCol="0">
            <a:spAutoFit/>
          </a:bodyPr>
          <a:lstStyle/>
          <a:p>
            <a:r>
              <a:rPr lang="zh-CN" altLang="en-US" sz="2400" dirty="0" smtClean="0">
                <a:solidFill>
                  <a:srgbClr val="002060"/>
                </a:solidFill>
                <a:latin typeface="Microsoft YaHei" charset="-122"/>
                <a:ea typeface="Microsoft YaHei" charset="-122"/>
                <a:cs typeface="Microsoft YaHei" charset="-122"/>
              </a:rPr>
              <a:t>共</a:t>
            </a:r>
            <a:r>
              <a:rPr lang="en-US" altLang="zh-TW" sz="2400" dirty="0" smtClean="0">
                <a:solidFill>
                  <a:srgbClr val="FF0000"/>
                </a:solidFill>
                <a:latin typeface="Microsoft YaHei" charset="-122"/>
                <a:ea typeface="Microsoft YaHei" charset="-122"/>
                <a:cs typeface="Microsoft YaHei" charset="-122"/>
              </a:rPr>
              <a:t>64</a:t>
            </a:r>
            <a:r>
              <a:rPr lang="zh-CN" altLang="en-US" sz="2400" dirty="0" smtClean="0">
                <a:solidFill>
                  <a:srgbClr val="002060"/>
                </a:solidFill>
                <a:latin typeface="Microsoft YaHei" charset="-122"/>
                <a:ea typeface="Microsoft YaHei" charset="-122"/>
                <a:cs typeface="Microsoft YaHei" charset="-122"/>
              </a:rPr>
              <a:t>个</a:t>
            </a:r>
            <a:r>
              <a:rPr lang="en-US" altLang="zh-TW" sz="2400" dirty="0" smtClean="0">
                <a:latin typeface="Microsoft YaHei" charset="-122"/>
                <a:ea typeface="Microsoft YaHei" charset="-122"/>
                <a:cs typeface="Microsoft YaHei" charset="-122"/>
              </a:rPr>
              <a:t> </a:t>
            </a:r>
            <a:r>
              <a:rPr lang="en-US" altLang="zh-TW" sz="2400" dirty="0">
                <a:solidFill>
                  <a:srgbClr val="FF0000"/>
                </a:solidFill>
                <a:latin typeface="Microsoft YaHei" charset="-122"/>
                <a:ea typeface="Microsoft YaHei" charset="-122"/>
                <a:cs typeface="Microsoft YaHei" charset="-122"/>
              </a:rPr>
              <a:t>3x3</a:t>
            </a:r>
            <a:r>
              <a:rPr lang="en-US" altLang="zh-TW" sz="2400" dirty="0">
                <a:solidFill>
                  <a:srgbClr val="002060"/>
                </a:solidFill>
                <a:latin typeface="Microsoft YaHei" charset="-122"/>
                <a:ea typeface="Microsoft YaHei" charset="-122"/>
                <a:cs typeface="Microsoft YaHei" charset="-122"/>
              </a:rPr>
              <a:t> </a:t>
            </a:r>
            <a:r>
              <a:rPr lang="zh-CN" altLang="en-US" sz="2400" dirty="0" smtClean="0">
                <a:solidFill>
                  <a:srgbClr val="002060"/>
                </a:solidFill>
                <a:latin typeface="Microsoft YaHei" charset="-122"/>
                <a:ea typeface="Microsoft YaHei" charset="-122"/>
                <a:cs typeface="Microsoft YaHei" charset="-122"/>
              </a:rPr>
              <a:t>的滤波器</a:t>
            </a:r>
            <a:endParaRPr lang="zh-TW" altLang="en-US" sz="2400" dirty="0">
              <a:solidFill>
                <a:srgbClr val="002060"/>
              </a:solidFill>
              <a:latin typeface="Microsoft YaHei" charset="-122"/>
              <a:ea typeface="Microsoft YaHei" charset="-122"/>
              <a:cs typeface="Microsoft YaHei" charset="-122"/>
            </a:endParaRPr>
          </a:p>
        </p:txBody>
      </p:sp>
      <p:sp>
        <p:nvSpPr>
          <p:cNvPr id="58" name="文字方塊 57"/>
          <p:cNvSpPr txBox="1"/>
          <p:nvPr/>
        </p:nvSpPr>
        <p:spPr>
          <a:xfrm>
            <a:off x="4478594" y="3235300"/>
            <a:ext cx="692220" cy="523220"/>
          </a:xfrm>
          <a:prstGeom prst="rect">
            <a:avLst/>
          </a:prstGeom>
          <a:noFill/>
        </p:spPr>
        <p:txBody>
          <a:bodyPr wrap="square" rtlCol="0">
            <a:spAutoFit/>
          </a:bodyPr>
          <a:lstStyle/>
          <a:p>
            <a:r>
              <a:rPr lang="en-US" altLang="zh-TW" sz="2800" dirty="0"/>
              <a:t>……</a:t>
            </a:r>
            <a:endParaRPr lang="zh-TW" altLang="en-US" sz="2800" dirty="0"/>
          </a:p>
        </p:txBody>
      </p:sp>
      <p:sp>
        <p:nvSpPr>
          <p:cNvPr id="60" name="文字方塊 59"/>
          <p:cNvSpPr txBox="1"/>
          <p:nvPr/>
        </p:nvSpPr>
        <p:spPr>
          <a:xfrm>
            <a:off x="1890735" y="2177186"/>
            <a:ext cx="3301614" cy="461665"/>
          </a:xfrm>
          <a:prstGeom prst="rect">
            <a:avLst/>
          </a:prstGeom>
          <a:noFill/>
        </p:spPr>
        <p:txBody>
          <a:bodyPr wrap="square" rtlCol="0">
            <a:spAutoFit/>
          </a:bodyPr>
          <a:lstStyle/>
          <a:p>
            <a:r>
              <a:rPr lang="en-US" altLang="zh-TW" sz="2400" dirty="0">
                <a:solidFill>
                  <a:srgbClr val="7030A0"/>
                </a:solidFill>
                <a:latin typeface="Microsoft YaHei" charset="-122"/>
                <a:ea typeface="Microsoft YaHei" charset="-122"/>
                <a:cs typeface="Microsoft YaHei" charset="-122"/>
              </a:rPr>
              <a:t>1: </a:t>
            </a:r>
            <a:r>
              <a:rPr lang="zh-CN" altLang="en-US" sz="2400" dirty="0" smtClean="0">
                <a:solidFill>
                  <a:srgbClr val="7030A0"/>
                </a:solidFill>
                <a:latin typeface="Microsoft YaHei" charset="-122"/>
                <a:ea typeface="Microsoft YaHei" charset="-122"/>
                <a:cs typeface="Microsoft YaHei" charset="-122"/>
              </a:rPr>
              <a:t>灰度图像</a:t>
            </a:r>
            <a:r>
              <a:rPr lang="en-US" altLang="zh-TW" sz="2400" dirty="0" smtClean="0">
                <a:solidFill>
                  <a:srgbClr val="7030A0"/>
                </a:solidFill>
                <a:latin typeface="Microsoft YaHei" charset="-122"/>
                <a:ea typeface="Microsoft YaHei" charset="-122"/>
                <a:cs typeface="Microsoft YaHei" charset="-122"/>
              </a:rPr>
              <a:t>, </a:t>
            </a:r>
            <a:r>
              <a:rPr lang="en-US" altLang="zh-TW" sz="2400" dirty="0">
                <a:solidFill>
                  <a:srgbClr val="7030A0"/>
                </a:solidFill>
                <a:latin typeface="Microsoft YaHei" charset="-122"/>
                <a:ea typeface="Microsoft YaHei" charset="-122"/>
                <a:cs typeface="Microsoft YaHei" charset="-122"/>
              </a:rPr>
              <a:t>3: RGB</a:t>
            </a:r>
            <a:endParaRPr lang="zh-TW" altLang="en-US" sz="2400" dirty="0">
              <a:solidFill>
                <a:srgbClr val="7030A0"/>
              </a:solidFill>
              <a:latin typeface="Microsoft YaHei" charset="-122"/>
              <a:ea typeface="Microsoft YaHei" charset="-122"/>
              <a:cs typeface="Microsoft YaHei" charset="-122"/>
            </a:endParaRPr>
          </a:p>
        </p:txBody>
      </p:sp>
      <p:sp>
        <p:nvSpPr>
          <p:cNvPr id="62" name="橢圓 61"/>
          <p:cNvSpPr/>
          <p:nvPr/>
        </p:nvSpPr>
        <p:spPr>
          <a:xfrm>
            <a:off x="3176977"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3" name="橢圓 62"/>
          <p:cNvSpPr/>
          <p:nvPr/>
        </p:nvSpPr>
        <p:spPr>
          <a:xfrm>
            <a:off x="3878073" y="511785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4" name="橢圓 63"/>
          <p:cNvSpPr/>
          <p:nvPr/>
        </p:nvSpPr>
        <p:spPr>
          <a:xfrm>
            <a:off x="3169830"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5" name="橢圓 64"/>
          <p:cNvSpPr/>
          <p:nvPr/>
        </p:nvSpPr>
        <p:spPr>
          <a:xfrm>
            <a:off x="3870156" y="5838602"/>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6" name="矩形 65"/>
          <p:cNvSpPr/>
          <p:nvPr/>
        </p:nvSpPr>
        <p:spPr>
          <a:xfrm>
            <a:off x="3176977" y="5092536"/>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p:cNvSpPr/>
          <p:nvPr/>
        </p:nvSpPr>
        <p:spPr>
          <a:xfrm>
            <a:off x="5464494" y="5130469"/>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1" name="矩形 70"/>
          <p:cNvSpPr/>
          <p:nvPr/>
        </p:nvSpPr>
        <p:spPr>
          <a:xfrm>
            <a:off x="5464494" y="5105153"/>
            <a:ext cx="1331096" cy="1376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箭號: 向右 71"/>
          <p:cNvSpPr/>
          <p:nvPr/>
        </p:nvSpPr>
        <p:spPr>
          <a:xfrm>
            <a:off x="4606439" y="5583878"/>
            <a:ext cx="783688" cy="4766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3" name="矩形 72"/>
          <p:cNvSpPr/>
          <p:nvPr/>
        </p:nvSpPr>
        <p:spPr>
          <a:xfrm>
            <a:off x="1898179" y="1258953"/>
            <a:ext cx="5365985" cy="3212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1890736" y="4598770"/>
            <a:ext cx="5380872" cy="20544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單箭頭接點 75"/>
          <p:cNvCxnSpPr>
            <a:stCxn id="29" idx="1"/>
          </p:cNvCxnSpPr>
          <p:nvPr/>
        </p:nvCxnSpPr>
        <p:spPr>
          <a:xfrm flipH="1">
            <a:off x="7271608" y="2152300"/>
            <a:ext cx="560901" cy="82176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74" idx="3"/>
          </p:cNvCxnSpPr>
          <p:nvPr/>
        </p:nvCxnSpPr>
        <p:spPr>
          <a:xfrm flipH="1">
            <a:off x="7271608" y="5321808"/>
            <a:ext cx="442852" cy="30417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接點 84"/>
          <p:cNvCxnSpPr>
            <a:cxnSpLocks/>
          </p:cNvCxnSpPr>
          <p:nvPr/>
        </p:nvCxnSpPr>
        <p:spPr>
          <a:xfrm flipH="1">
            <a:off x="2966218" y="1624424"/>
            <a:ext cx="1203447" cy="572415"/>
          </a:xfrm>
          <a:prstGeom prst="line">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769809" y="177257"/>
            <a:ext cx="9753146" cy="674233"/>
          </a:xfrm>
        </p:spPr>
        <p:txBody>
          <a:bodyPr/>
          <a:lstStyle/>
          <a:p>
            <a:r>
              <a:rPr kumimoji="1" lang="en-US" altLang="zh-CN" dirty="0" smtClean="0"/>
              <a:t>CNN in </a:t>
            </a:r>
            <a:r>
              <a:rPr kumimoji="1" lang="en-US" altLang="zh-CN" dirty="0" err="1" smtClean="0"/>
              <a:t>PyTorch</a:t>
            </a:r>
            <a:endParaRPr kumimoji="1" lang="zh-CN" altLang="en-US" dirty="0"/>
          </a:p>
        </p:txBody>
      </p:sp>
      <p:sp>
        <p:nvSpPr>
          <p:cNvPr id="7" name="矩形 6"/>
          <p:cNvSpPr/>
          <p:nvPr/>
        </p:nvSpPr>
        <p:spPr>
          <a:xfrm>
            <a:off x="1927311" y="1231411"/>
            <a:ext cx="4949881" cy="830997"/>
          </a:xfrm>
          <a:prstGeom prst="rect">
            <a:avLst/>
          </a:prstGeom>
        </p:spPr>
        <p:txBody>
          <a:bodyPr wrap="none">
            <a:spAutoFit/>
          </a:bodyPr>
          <a:lstStyle/>
          <a:p>
            <a:r>
              <a:rPr lang="zh-CN" altLang="en-US" sz="2400" dirty="0"/>
              <a:t>torch.nn.</a:t>
            </a:r>
            <a:r>
              <a:rPr lang="zh-CN" altLang="en-US" sz="2400" dirty="0">
                <a:solidFill>
                  <a:srgbClr val="1F1EF1"/>
                </a:solidFill>
              </a:rPr>
              <a:t>Conv2d</a:t>
            </a:r>
            <a:r>
              <a:rPr lang="zh-CN" altLang="en-US" sz="2400" dirty="0"/>
              <a:t>(</a:t>
            </a:r>
            <a:r>
              <a:rPr lang="zh-CN" altLang="en-US" sz="2400" dirty="0">
                <a:solidFill>
                  <a:srgbClr val="7030A0"/>
                </a:solidFill>
              </a:rPr>
              <a:t>1</a:t>
            </a:r>
            <a:r>
              <a:rPr lang="zh-CN" altLang="en-US" sz="2400" dirty="0" smtClean="0"/>
              <a:t>,</a:t>
            </a:r>
            <a:r>
              <a:rPr lang="en-US" altLang="zh-CN" sz="2400" dirty="0" smtClean="0"/>
              <a:t> </a:t>
            </a:r>
            <a:r>
              <a:rPr lang="zh-CN" altLang="en-US" sz="2400" dirty="0" smtClean="0">
                <a:solidFill>
                  <a:srgbClr val="C00000"/>
                </a:solidFill>
              </a:rPr>
              <a:t>64</a:t>
            </a:r>
            <a:r>
              <a:rPr lang="zh-CN" altLang="en-US" sz="2400" dirty="0" smtClean="0"/>
              <a:t>,</a:t>
            </a:r>
            <a:r>
              <a:rPr lang="en-US" altLang="zh-CN" sz="2400" dirty="0" smtClean="0"/>
              <a:t> </a:t>
            </a:r>
            <a:r>
              <a:rPr lang="zh-CN" altLang="en-US" sz="2400" dirty="0" smtClean="0"/>
              <a:t>kernel_size</a:t>
            </a:r>
            <a:r>
              <a:rPr lang="zh-CN" altLang="en-US" sz="2400" dirty="0"/>
              <a:t>=</a:t>
            </a:r>
            <a:r>
              <a:rPr lang="zh-CN" altLang="en-US" sz="2400" dirty="0">
                <a:solidFill>
                  <a:srgbClr val="C00000"/>
                </a:solidFill>
              </a:rPr>
              <a:t>3</a:t>
            </a:r>
            <a:r>
              <a:rPr lang="zh-CN" altLang="en-US" sz="2400" dirty="0" smtClean="0"/>
              <a:t>,</a:t>
            </a:r>
            <a:r>
              <a:rPr lang="en-US" altLang="zh-CN" sz="2400" dirty="0" smtClean="0"/>
              <a:t> </a:t>
            </a:r>
          </a:p>
          <a:p>
            <a:r>
              <a:rPr lang="en-US" altLang="zh-CN" sz="2400" dirty="0"/>
              <a:t> </a:t>
            </a:r>
            <a:r>
              <a:rPr lang="en-US" altLang="zh-CN" sz="2400" dirty="0" smtClean="0"/>
              <a:t>                   </a:t>
            </a:r>
            <a:r>
              <a:rPr lang="zh-CN" altLang="en-US" sz="2400" dirty="0" smtClean="0"/>
              <a:t>stride</a:t>
            </a:r>
            <a:r>
              <a:rPr lang="zh-CN" altLang="en-US" sz="2400" dirty="0"/>
              <a:t>=1</a:t>
            </a:r>
            <a:r>
              <a:rPr lang="zh-CN" altLang="en-US" sz="2400" dirty="0" smtClean="0"/>
              <a:t>,</a:t>
            </a:r>
            <a:r>
              <a:rPr lang="en-US" altLang="zh-CN" sz="2400" dirty="0" smtClean="0"/>
              <a:t> </a:t>
            </a:r>
            <a:r>
              <a:rPr lang="zh-CN" altLang="en-US" sz="2400" dirty="0" smtClean="0"/>
              <a:t>padding</a:t>
            </a:r>
            <a:r>
              <a:rPr lang="zh-CN" altLang="en-US" sz="2400" dirty="0"/>
              <a:t>=</a:t>
            </a:r>
            <a:r>
              <a:rPr lang="zh-CN" altLang="en-US" sz="2400" dirty="0" smtClean="0"/>
              <a:t>1 </a:t>
            </a:r>
            <a:r>
              <a:rPr lang="en-US" altLang="zh-CN" sz="2400" dirty="0" smtClean="0"/>
              <a:t>)</a:t>
            </a:r>
            <a:endParaRPr lang="zh-CN" altLang="en-US" sz="2400" dirty="0"/>
          </a:p>
        </p:txBody>
      </p:sp>
      <p:sp>
        <p:nvSpPr>
          <p:cNvPr id="2" name="矩形 1"/>
          <p:cNvSpPr/>
          <p:nvPr/>
        </p:nvSpPr>
        <p:spPr>
          <a:xfrm>
            <a:off x="1898179" y="4543102"/>
            <a:ext cx="5802166" cy="461665"/>
          </a:xfrm>
          <a:prstGeom prst="rect">
            <a:avLst/>
          </a:prstGeom>
        </p:spPr>
        <p:txBody>
          <a:bodyPr wrap="none">
            <a:spAutoFit/>
          </a:bodyPr>
          <a:lstStyle/>
          <a:p>
            <a:r>
              <a:rPr lang="en-US" altLang="zh-CN" sz="2400" dirty="0" smtClean="0"/>
              <a:t>Torch.</a:t>
            </a:r>
            <a:r>
              <a:rPr lang="zh-CN" altLang="en-US" sz="2400" dirty="0" smtClean="0"/>
              <a:t>nn.</a:t>
            </a:r>
            <a:r>
              <a:rPr lang="zh-CN" altLang="en-US" sz="2400" dirty="0" smtClean="0">
                <a:solidFill>
                  <a:srgbClr val="1F1EF1"/>
                </a:solidFill>
              </a:rPr>
              <a:t>MaxPool2d</a:t>
            </a:r>
            <a:r>
              <a:rPr lang="zh-CN" altLang="en-US" sz="2400" dirty="0"/>
              <a:t>(kernel_size=</a:t>
            </a:r>
            <a:r>
              <a:rPr lang="zh-CN" altLang="en-US" sz="2400" dirty="0">
                <a:solidFill>
                  <a:srgbClr val="C00000"/>
                </a:solidFill>
              </a:rPr>
              <a:t>2</a:t>
            </a:r>
            <a:r>
              <a:rPr lang="zh-CN" altLang="en-US" sz="2400" dirty="0"/>
              <a:t>, stride=</a:t>
            </a:r>
            <a:r>
              <a:rPr lang="zh-CN" altLang="en-US" sz="2400" dirty="0">
                <a:solidFill>
                  <a:srgbClr val="C00000"/>
                </a:solidFill>
              </a:rPr>
              <a:t>2</a:t>
            </a:r>
            <a:r>
              <a:rPr lang="zh-CN" altLang="en-US" sz="2400" dirty="0"/>
              <a:t>)</a:t>
            </a:r>
          </a:p>
        </p:txBody>
      </p:sp>
    </p:spTree>
    <p:extLst>
      <p:ext uri="{BB962C8B-B14F-4D97-AF65-F5344CB8AC3E}">
        <p14:creationId xmlns:p14="http://schemas.microsoft.com/office/powerpoint/2010/main" val="17010497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0" grpId="0"/>
      <p:bldP spid="62" grpId="0" animBg="1"/>
      <p:bldP spid="63" grpId="0" animBg="1"/>
      <p:bldP spid="64" grpId="0" animBg="1"/>
      <p:bldP spid="65" grpId="0" animBg="1"/>
      <p:bldP spid="66" grpId="0" animBg="1"/>
      <p:bldP spid="67" grpId="0" animBg="1"/>
      <p:bldP spid="71" grpId="0" animBg="1"/>
      <p:bldP spid="72" grpId="0" animBg="1"/>
      <p:bldP spid="73" grpId="0" animBg="1"/>
      <p:bldP spid="74" grpId="0" animBg="1"/>
      <p:bldP spid="7"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03520" y="1531580"/>
            <a:ext cx="2566207" cy="276580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smtClean="0"/>
              <a:t>更多应用：</a:t>
            </a:r>
            <a:r>
              <a:rPr lang="en-US" altLang="zh-TW" dirty="0" smtClean="0"/>
              <a:t>Playing </a:t>
            </a:r>
            <a:r>
              <a:rPr lang="en-US" altLang="zh-TW" dirty="0"/>
              <a:t>Go</a:t>
            </a:r>
            <a:endParaRPr lang="zh-TW" altLang="en-US" dirty="0"/>
          </a:p>
        </p:txBody>
      </p:sp>
      <p:sp>
        <p:nvSpPr>
          <p:cNvPr id="6" name="矩形 5"/>
          <p:cNvSpPr/>
          <p:nvPr/>
        </p:nvSpPr>
        <p:spPr>
          <a:xfrm>
            <a:off x="5590708" y="2256595"/>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Network</a:t>
            </a:r>
            <a:endParaRPr lang="zh-TW" altLang="en-US" sz="2800" dirty="0"/>
          </a:p>
        </p:txBody>
      </p:sp>
      <p:sp>
        <p:nvSpPr>
          <p:cNvPr id="7" name="向右箭號 6"/>
          <p:cNvSpPr/>
          <p:nvPr/>
        </p:nvSpPr>
        <p:spPr>
          <a:xfrm>
            <a:off x="5048349"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7"/>
          <p:cNvSpPr/>
          <p:nvPr/>
        </p:nvSpPr>
        <p:spPr>
          <a:xfrm>
            <a:off x="7480295"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 name="群組 10"/>
          <p:cNvGrpSpPr/>
          <p:nvPr/>
        </p:nvGrpSpPr>
        <p:grpSpPr>
          <a:xfrm>
            <a:off x="8016259" y="2449293"/>
            <a:ext cx="2814488" cy="1234764"/>
            <a:chOff x="6737868" y="2183226"/>
            <a:chExt cx="1753784" cy="1234764"/>
          </a:xfrm>
        </p:grpSpPr>
        <p:sp>
          <p:nvSpPr>
            <p:cNvPr id="9" name="文字方塊 8"/>
            <p:cNvSpPr txBox="1"/>
            <p:nvPr/>
          </p:nvSpPr>
          <p:spPr>
            <a:xfrm>
              <a:off x="6824398" y="2586993"/>
              <a:ext cx="1667253" cy="830997"/>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(19 x </a:t>
              </a:r>
              <a:r>
                <a:rPr lang="en-US" altLang="zh-TW" sz="2400" dirty="0" smtClean="0">
                  <a:latin typeface="Microsoft YaHei" charset="-122"/>
                  <a:ea typeface="Microsoft YaHei" charset="-122"/>
                  <a:cs typeface="Microsoft YaHei" charset="-122"/>
                </a:rPr>
                <a:t>19</a:t>
              </a:r>
              <a:r>
                <a:rPr lang="zh-CN" altLang="en-US" sz="2400" dirty="0" smtClean="0">
                  <a:latin typeface="Microsoft YaHei" charset="-122"/>
                  <a:ea typeface="Microsoft YaHei" charset="-122"/>
                  <a:cs typeface="Microsoft YaHei" charset="-122"/>
                </a:rPr>
                <a:t>个</a:t>
              </a:r>
              <a:r>
                <a:rPr lang="en-US" altLang="zh-TW"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位置</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6737868" y="2183226"/>
              <a:ext cx="1753784"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下一次移动</a:t>
              </a:r>
              <a:endParaRPr lang="zh-TW" altLang="en-US" sz="2400" dirty="0">
                <a:latin typeface="Microsoft YaHei" charset="-122"/>
                <a:ea typeface="Microsoft YaHei" charset="-122"/>
                <a:cs typeface="Microsoft YaHei" charset="-122"/>
              </a:endParaRPr>
            </a:p>
          </p:txBody>
        </p:sp>
      </p:grpSp>
      <p:sp>
        <p:nvSpPr>
          <p:cNvPr id="13" name="文字方塊 12"/>
          <p:cNvSpPr txBox="1"/>
          <p:nvPr/>
        </p:nvSpPr>
        <p:spPr>
          <a:xfrm>
            <a:off x="2604077" y="4179099"/>
            <a:ext cx="2715529" cy="461665"/>
          </a:xfrm>
          <a:prstGeom prst="rect">
            <a:avLst/>
          </a:prstGeom>
          <a:noFill/>
        </p:spPr>
        <p:txBody>
          <a:bodyPr wrap="square" rtlCol="0">
            <a:spAutoFit/>
          </a:bodyPr>
          <a:lstStyle/>
          <a:p>
            <a:pPr algn="ctr"/>
            <a:r>
              <a:rPr lang="en-US" altLang="zh-TW" sz="2400" smtClean="0">
                <a:latin typeface="Microsoft YaHei" charset="-122"/>
                <a:ea typeface="Microsoft YaHei" charset="-122"/>
                <a:cs typeface="Microsoft YaHei" charset="-122"/>
              </a:rPr>
              <a:t>19 </a:t>
            </a:r>
            <a:r>
              <a:rPr lang="en-US" altLang="zh-TW" sz="2400" dirty="0">
                <a:latin typeface="Microsoft YaHei" charset="-122"/>
                <a:ea typeface="Microsoft YaHei" charset="-122"/>
                <a:cs typeface="Microsoft YaHei" charset="-122"/>
              </a:rPr>
              <a:t>x 19 </a:t>
            </a:r>
            <a:r>
              <a:rPr lang="zh-CN" altLang="en-US" sz="2400" dirty="0">
                <a:latin typeface="Microsoft YaHei" charset="-122"/>
                <a:ea typeface="Microsoft YaHei" charset="-122"/>
                <a:cs typeface="Microsoft YaHei" charset="-122"/>
              </a:rPr>
              <a:t>的向量</a:t>
            </a:r>
            <a:endParaRPr lang="zh-TW" altLang="en-US" sz="2400" dirty="0"/>
          </a:p>
        </p:txBody>
      </p:sp>
      <p:sp>
        <p:nvSpPr>
          <p:cNvPr id="14" name="文字方塊 13"/>
          <p:cNvSpPr txBox="1"/>
          <p:nvPr/>
        </p:nvSpPr>
        <p:spPr>
          <a:xfrm>
            <a:off x="3054308" y="4978100"/>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黑</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15" name="文字方塊 14"/>
          <p:cNvSpPr txBox="1"/>
          <p:nvPr/>
        </p:nvSpPr>
        <p:spPr>
          <a:xfrm>
            <a:off x="3054308" y="5427265"/>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白</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sp>
        <p:nvSpPr>
          <p:cNvPr id="16" name="文字方塊 15"/>
          <p:cNvSpPr txBox="1"/>
          <p:nvPr/>
        </p:nvSpPr>
        <p:spPr>
          <a:xfrm>
            <a:off x="3054308" y="5876430"/>
            <a:ext cx="1723406"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0</a:t>
            </a:r>
            <a:endParaRPr lang="zh-TW" altLang="en-US" sz="2400" dirty="0">
              <a:latin typeface="Microsoft YaHei" charset="-122"/>
              <a:ea typeface="Microsoft YaHei" charset="-122"/>
              <a:cs typeface="Microsoft YaHei" charset="-122"/>
            </a:endParaRPr>
          </a:p>
        </p:txBody>
      </p:sp>
      <p:sp>
        <p:nvSpPr>
          <p:cNvPr id="20" name="文字方塊 19"/>
          <p:cNvSpPr txBox="1"/>
          <p:nvPr/>
        </p:nvSpPr>
        <p:spPr>
          <a:xfrm>
            <a:off x="2861072" y="4203017"/>
            <a:ext cx="220153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Microsoft YaHei" charset="-122"/>
                <a:ea typeface="Microsoft YaHei" charset="-122"/>
                <a:cs typeface="Microsoft YaHei" charset="-122"/>
              </a:rPr>
              <a:t>19 x 19 </a:t>
            </a:r>
            <a:r>
              <a:rPr lang="zh-CN" altLang="en-US" sz="2400" dirty="0" smtClean="0">
                <a:latin typeface="Microsoft YaHei" charset="-122"/>
                <a:ea typeface="Microsoft YaHei" charset="-122"/>
                <a:cs typeface="Microsoft YaHei" charset="-122"/>
              </a:rPr>
              <a:t>矩阵</a:t>
            </a:r>
            <a:endParaRPr lang="en-US" altLang="zh-CN" sz="2400" dirty="0" smtClean="0">
              <a:latin typeface="Microsoft YaHei" charset="-122"/>
              <a:ea typeface="Microsoft YaHei" charset="-122"/>
              <a:cs typeface="Microsoft YaHei" charset="-122"/>
            </a:endParaRPr>
          </a:p>
          <a:p>
            <a:pPr algn="ctr"/>
            <a:r>
              <a:rPr lang="en-US" altLang="zh-TW"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图像</a:t>
            </a:r>
            <a:r>
              <a:rPr lang="en-US" altLang="zh-TW" sz="2400" dirty="0" smtClean="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4" name="文本框 3"/>
          <p:cNvSpPr txBox="1"/>
          <p:nvPr/>
        </p:nvSpPr>
        <p:spPr>
          <a:xfrm>
            <a:off x="6327648" y="4775700"/>
            <a:ext cx="4134465"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可以采用全连接神经网络</a:t>
            </a:r>
            <a:endParaRPr kumimoji="1" lang="zh-CN" altLang="en-US" sz="2800" dirty="0">
              <a:latin typeface="Microsoft YaHei" charset="-122"/>
              <a:ea typeface="Microsoft YaHei" charset="-122"/>
              <a:cs typeface="Microsoft YaHei" charset="-122"/>
            </a:endParaRPr>
          </a:p>
        </p:txBody>
      </p:sp>
      <p:sp>
        <p:nvSpPr>
          <p:cNvPr id="23" name="文字方塊 19"/>
          <p:cNvSpPr txBox="1"/>
          <p:nvPr/>
        </p:nvSpPr>
        <p:spPr>
          <a:xfrm>
            <a:off x="6385472" y="5554037"/>
            <a:ext cx="389238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spcBef>
                <a:spcPts val="1200"/>
              </a:spcBef>
              <a:spcAft>
                <a:spcPts val="1200"/>
              </a:spcAft>
            </a:pPr>
            <a:r>
              <a:rPr kumimoji="1" lang="zh-CN" altLang="en-US" sz="2400" dirty="0" smtClean="0">
                <a:latin typeface="Microsoft YaHei" charset="-122"/>
                <a:ea typeface="Microsoft YaHei" charset="-122"/>
                <a:cs typeface="Microsoft YaHei" charset="-122"/>
              </a:rPr>
              <a:t>但</a:t>
            </a:r>
            <a:r>
              <a:rPr kumimoji="1" lang="en-US" altLang="zh-CN" sz="2400" dirty="0" smtClean="0">
                <a:latin typeface="Microsoft YaHei" charset="-122"/>
                <a:ea typeface="Microsoft YaHei" charset="-122"/>
                <a:cs typeface="Microsoft YaHei" charset="-122"/>
              </a:rPr>
              <a:t>CNN</a:t>
            </a:r>
            <a:r>
              <a:rPr kumimoji="1" lang="zh-CN" altLang="en-US" sz="2400" dirty="0" smtClean="0">
                <a:latin typeface="Microsoft YaHei" charset="-122"/>
                <a:ea typeface="Microsoft YaHei" charset="-122"/>
                <a:cs typeface="Microsoft YaHei" charset="-122"/>
              </a:rPr>
              <a:t>性能更好</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985654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p:bldP spid="16" grpId="0"/>
      <p:bldP spid="20" grpId="0" animBg="1"/>
      <p:bldP spid="4" grpId="0"/>
      <p:bldP spid="2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有些模式比整幅图像小的多</a:t>
            </a:r>
            <a:endParaRPr lang="en-US" altLang="zh-TW" dirty="0"/>
          </a:p>
          <a:p>
            <a:endParaRPr lang="en-US" altLang="zh-TW" dirty="0"/>
          </a:p>
          <a:p>
            <a:endParaRPr lang="en-US" altLang="zh-TW" dirty="0"/>
          </a:p>
          <a:p>
            <a:r>
              <a:rPr lang="zh-CN" altLang="en-US" dirty="0" smtClean="0"/>
              <a:t>同样的模式会在不同的位置出现</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smtClean="0"/>
              <a:t>P</a:t>
            </a:r>
            <a:r>
              <a:rPr lang="en-US" altLang="zh-TW" dirty="0" smtClean="0"/>
              <a:t>laying Go</a:t>
            </a:r>
            <a:r>
              <a:rPr lang="zh-CN" altLang="en-US" dirty="0" smtClean="0"/>
              <a:t>为什么要用</a:t>
            </a:r>
            <a:r>
              <a:rPr lang="en-US" altLang="zh-CN" dirty="0" smtClean="0"/>
              <a:t>CNN</a:t>
            </a:r>
            <a:r>
              <a:rPr lang="en-US" altLang="zh-TW" dirty="0" smtClean="0"/>
              <a:t>?</a:t>
            </a:r>
            <a:endParaRPr lang="zh-TW" altLang="en-US" dirty="0"/>
          </a:p>
        </p:txBody>
      </p:sp>
      <p:pic>
        <p:nvPicPr>
          <p:cNvPr id="4" name="圖片 3"/>
          <p:cNvPicPr>
            <a:picLocks noChangeAspect="1"/>
          </p:cNvPicPr>
          <p:nvPr/>
        </p:nvPicPr>
        <p:blipFill>
          <a:blip r:embed="rId2"/>
          <a:stretch>
            <a:fillRect/>
          </a:stretch>
        </p:blipFill>
        <p:spPr>
          <a:xfrm>
            <a:off x="7469086" y="2336063"/>
            <a:ext cx="1306513" cy="1269420"/>
          </a:xfrm>
          <a:prstGeom prst="rect">
            <a:avLst/>
          </a:prstGeom>
          <a:ln>
            <a:noFill/>
          </a:ln>
          <a:effectLst>
            <a:softEdge rad="112500"/>
          </a:effectLst>
        </p:spPr>
      </p:pic>
      <p:pic>
        <p:nvPicPr>
          <p:cNvPr id="18434"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063"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434"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2"/>
          <a:stretch>
            <a:fillRect/>
          </a:stretch>
        </p:blipFill>
        <p:spPr>
          <a:xfrm>
            <a:off x="5230875" y="4498905"/>
            <a:ext cx="596466" cy="579532"/>
          </a:xfrm>
          <a:prstGeom prst="rect">
            <a:avLst/>
          </a:prstGeom>
          <a:ln>
            <a:noFill/>
          </a:ln>
          <a:effectLst>
            <a:softEdge rad="112500"/>
          </a:effectLst>
        </p:spPr>
      </p:pic>
      <p:pic>
        <p:nvPicPr>
          <p:cNvPr id="8" name="圖片 7"/>
          <p:cNvPicPr>
            <a:picLocks noChangeAspect="1"/>
          </p:cNvPicPr>
          <p:nvPr/>
        </p:nvPicPr>
        <p:blipFill>
          <a:blip r:embed="rId2"/>
          <a:stretch>
            <a:fillRect/>
          </a:stretch>
        </p:blipFill>
        <p:spPr>
          <a:xfrm>
            <a:off x="8675116" y="5693658"/>
            <a:ext cx="596466" cy="579532"/>
          </a:xfrm>
          <a:prstGeom prst="rect">
            <a:avLst/>
          </a:prstGeom>
          <a:ln>
            <a:noFill/>
          </a:ln>
          <a:effectLst>
            <a:softEdge rad="112500"/>
          </a:effectLst>
        </p:spPr>
      </p:pic>
      <p:sp>
        <p:nvSpPr>
          <p:cNvPr id="5" name="文字方塊 4"/>
          <p:cNvSpPr txBox="1"/>
          <p:nvPr/>
        </p:nvSpPr>
        <p:spPr>
          <a:xfrm>
            <a:off x="2776063" y="2548897"/>
            <a:ext cx="4909624" cy="461665"/>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Alpha </a:t>
            </a:r>
            <a:r>
              <a:rPr lang="en-US" altLang="zh-TW" sz="2400" dirty="0" smtClean="0">
                <a:latin typeface="Microsoft YaHei" charset="-122"/>
                <a:ea typeface="Microsoft YaHei" charset="-122"/>
                <a:cs typeface="Microsoft YaHei" charset="-122"/>
              </a:rPr>
              <a:t>Go</a:t>
            </a:r>
            <a:r>
              <a:rPr lang="zh-CN" altLang="en-US" sz="2400" dirty="0" smtClean="0">
                <a:latin typeface="Microsoft YaHei" charset="-122"/>
                <a:ea typeface="Microsoft YaHei" charset="-122"/>
                <a:cs typeface="Microsoft YaHei" charset="-122"/>
              </a:rPr>
              <a:t>的第一层：</a:t>
            </a:r>
            <a:r>
              <a:rPr lang="en-US" altLang="zh-TW" sz="2400" dirty="0" smtClean="0">
                <a:latin typeface="Microsoft YaHei" charset="-122"/>
                <a:ea typeface="Microsoft YaHei" charset="-122"/>
                <a:cs typeface="Microsoft YaHei" charset="-122"/>
              </a:rPr>
              <a:t> 5 </a:t>
            </a:r>
            <a:r>
              <a:rPr lang="en-US" altLang="zh-TW" sz="2400" dirty="0">
                <a:latin typeface="Microsoft YaHei" charset="-122"/>
                <a:ea typeface="Microsoft YaHei" charset="-122"/>
                <a:cs typeface="Microsoft YaHei" charset="-122"/>
              </a:rPr>
              <a:t>x </a:t>
            </a:r>
            <a:r>
              <a:rPr lang="en-US" altLang="zh-TW" sz="2400" dirty="0" smtClean="0">
                <a:latin typeface="Microsoft YaHei" charset="-122"/>
                <a:ea typeface="Microsoft YaHei" charset="-122"/>
                <a:cs typeface="Microsoft YaHei" charset="-122"/>
              </a:rPr>
              <a:t>5</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2390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对像素进行下采样不会改变目标？</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3"/>
          <a:stretch>
            <a:fillRect/>
          </a:stretch>
        </p:blipFill>
        <p:spPr>
          <a:xfrm>
            <a:off x="1600342" y="2965714"/>
            <a:ext cx="8955117" cy="3683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2767239" y="5997471"/>
            <a:ext cx="665752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latin typeface="Microsoft YaHei" charset="-122"/>
                <a:ea typeface="Microsoft YaHei" charset="-122"/>
                <a:cs typeface="Microsoft YaHei" charset="-122"/>
              </a:rPr>
              <a:t>Alpha </a:t>
            </a:r>
            <a:r>
              <a:rPr lang="en-US" altLang="zh-TW" sz="2800" dirty="0" smtClean="0">
                <a:latin typeface="Microsoft YaHei" charset="-122"/>
                <a:ea typeface="Microsoft YaHei" charset="-122"/>
                <a:cs typeface="Microsoft YaHei" charset="-122"/>
              </a:rPr>
              <a:t>Go</a:t>
            </a:r>
            <a:r>
              <a:rPr lang="zh-CN" altLang="en-US" sz="2800" dirty="0" smtClean="0">
                <a:latin typeface="Microsoft YaHei" charset="-122"/>
                <a:ea typeface="Microsoft YaHei" charset="-122"/>
                <a:cs typeface="Microsoft YaHei" charset="-122"/>
              </a:rPr>
              <a:t>并没有采用</a:t>
            </a:r>
            <a:r>
              <a:rPr lang="en-US" altLang="zh-TW" sz="2800" dirty="0" smtClean="0">
                <a:latin typeface="Microsoft YaHei" charset="-122"/>
                <a:ea typeface="Microsoft YaHei" charset="-122"/>
                <a:cs typeface="Microsoft YaHei" charset="-122"/>
              </a:rPr>
              <a:t> Max </a:t>
            </a:r>
            <a:r>
              <a:rPr lang="en-US" altLang="zh-TW" sz="2800" dirty="0">
                <a:latin typeface="Microsoft YaHei" charset="-122"/>
                <a:ea typeface="Microsoft YaHei" charset="-122"/>
                <a:cs typeface="Microsoft YaHei" charset="-122"/>
              </a:rPr>
              <a:t>Pooling ……</a:t>
            </a:r>
            <a:endParaRPr lang="zh-TW" altLang="en-US" sz="2800" dirty="0">
              <a:latin typeface="Microsoft YaHei" charset="-122"/>
              <a:ea typeface="Microsoft YaHei" charset="-122"/>
              <a:cs typeface="Microsoft YaHei" charset="-122"/>
            </a:endParaRPr>
          </a:p>
        </p:txBody>
      </p:sp>
      <p:sp>
        <p:nvSpPr>
          <p:cNvPr id="7" name="文字方塊 6"/>
          <p:cNvSpPr txBox="1"/>
          <p:nvPr/>
        </p:nvSpPr>
        <p:spPr>
          <a:xfrm>
            <a:off x="3784003" y="2282738"/>
            <a:ext cx="217621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Max Pooling</a:t>
            </a:r>
            <a:endParaRPr lang="zh-TW" altLang="en-US" sz="2800" dirty="0"/>
          </a:p>
        </p:txBody>
      </p:sp>
      <p:sp>
        <p:nvSpPr>
          <p:cNvPr id="8" name="文字方塊 7"/>
          <p:cNvSpPr txBox="1"/>
          <p:nvPr/>
        </p:nvSpPr>
        <p:spPr>
          <a:xfrm>
            <a:off x="3433837" y="2311143"/>
            <a:ext cx="5795889" cy="523220"/>
          </a:xfrm>
          <a:prstGeom prst="rect">
            <a:avLst/>
          </a:prstGeom>
          <a:noFill/>
        </p:spPr>
        <p:txBody>
          <a:bodyPr wrap="square" rtlCol="0">
            <a:spAutoFit/>
          </a:bodyPr>
          <a:lstStyle/>
          <a:p>
            <a:pPr algn="ctr"/>
            <a:r>
              <a:rPr lang="en-US" altLang="zh-TW" sz="2800" smtClean="0">
                <a:solidFill>
                  <a:srgbClr val="FF0000"/>
                </a:solidFill>
              </a:rPr>
              <a:t>???</a:t>
            </a:r>
            <a:endParaRPr lang="zh-TW" altLang="en-US" sz="2800" dirty="0">
              <a:solidFill>
                <a:srgbClr val="FF0000"/>
              </a:solidFill>
            </a:endParaRPr>
          </a:p>
        </p:txBody>
      </p:sp>
      <p:cxnSp>
        <p:nvCxnSpPr>
          <p:cNvPr id="10" name="直線接點 9"/>
          <p:cNvCxnSpPr/>
          <p:nvPr/>
        </p:nvCxnSpPr>
        <p:spPr>
          <a:xfrm>
            <a:off x="9090129" y="3305908"/>
            <a:ext cx="132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670154" y="3629758"/>
            <a:ext cx="6920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9013929" y="3629758"/>
            <a:ext cx="1473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670154" y="3934558"/>
            <a:ext cx="28827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274009" y="3944816"/>
            <a:ext cx="29557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877426" y="3934558"/>
            <a:ext cx="60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670155" y="4277458"/>
            <a:ext cx="1681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5569159" y="4277458"/>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613231" y="4610833"/>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3965991" y="4610833"/>
            <a:ext cx="64489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106544" y="4934683"/>
            <a:ext cx="3083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7311512" y="4934683"/>
            <a:ext cx="136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向右箭號 33"/>
          <p:cNvSpPr/>
          <p:nvPr/>
        </p:nvSpPr>
        <p:spPr>
          <a:xfrm>
            <a:off x="2649415" y="2282738"/>
            <a:ext cx="1026942"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11144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3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2914839" y="3112752"/>
            <a:ext cx="6544847" cy="2657475"/>
          </a:xfrm>
          <a:prstGeom prst="rect">
            <a:avLst/>
          </a:prstGeom>
        </p:spPr>
      </p:pic>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更多应用</a:t>
            </a:r>
            <a:r>
              <a:rPr lang="en-US" altLang="zh-TW" dirty="0" smtClean="0"/>
              <a:t>: </a:t>
            </a:r>
            <a:r>
              <a:rPr lang="zh-CN" altLang="en-US" dirty="0" smtClean="0"/>
              <a:t>语音</a:t>
            </a:r>
            <a:endParaRPr lang="zh-TW" altLang="en-US" dirty="0"/>
          </a:p>
        </p:txBody>
      </p:sp>
      <p:cxnSp>
        <p:nvCxnSpPr>
          <p:cNvPr id="5" name="直線單箭頭接點 4"/>
          <p:cNvCxnSpPr/>
          <p:nvPr/>
        </p:nvCxnSpPr>
        <p:spPr>
          <a:xfrm>
            <a:off x="2914839" y="5777883"/>
            <a:ext cx="666241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線單箭頭接點 5"/>
          <p:cNvCxnSpPr/>
          <p:nvPr/>
        </p:nvCxnSpPr>
        <p:spPr>
          <a:xfrm flipV="1">
            <a:off x="2914839" y="3100008"/>
            <a:ext cx="0" cy="267542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文字方塊 6"/>
          <p:cNvSpPr txBox="1"/>
          <p:nvPr/>
        </p:nvSpPr>
        <p:spPr>
          <a:xfrm>
            <a:off x="5111209" y="5801773"/>
            <a:ext cx="2190307" cy="461665"/>
          </a:xfrm>
          <a:prstGeom prst="rect">
            <a:avLst/>
          </a:prstGeom>
          <a:noFill/>
        </p:spPr>
        <p:txBody>
          <a:bodyPr wrap="square" rtlCol="0">
            <a:spAutoFit/>
          </a:bodyPr>
          <a:lstStyle/>
          <a:p>
            <a:pPr algn="ctr"/>
            <a:r>
              <a:rPr lang="en-US" altLang="zh-TW" sz="2400" dirty="0"/>
              <a:t>Time</a:t>
            </a:r>
            <a:endParaRPr lang="zh-TW" altLang="en-US" sz="2400" dirty="0"/>
          </a:p>
        </p:txBody>
      </p:sp>
      <p:sp>
        <p:nvSpPr>
          <p:cNvPr id="8" name="文字方塊 7"/>
          <p:cNvSpPr txBox="1"/>
          <p:nvPr/>
        </p:nvSpPr>
        <p:spPr>
          <a:xfrm rot="16200000">
            <a:off x="1493756" y="4203672"/>
            <a:ext cx="2190307" cy="461665"/>
          </a:xfrm>
          <a:prstGeom prst="rect">
            <a:avLst/>
          </a:prstGeom>
          <a:noFill/>
        </p:spPr>
        <p:txBody>
          <a:bodyPr wrap="square" rtlCol="0">
            <a:spAutoFit/>
          </a:bodyPr>
          <a:lstStyle/>
          <a:p>
            <a:pPr algn="ctr"/>
            <a:r>
              <a:rPr lang="en-US" altLang="zh-TW" sz="2400" dirty="0"/>
              <a:t>Frequency</a:t>
            </a:r>
            <a:endParaRPr lang="zh-TW" altLang="en-US" sz="2400" dirty="0"/>
          </a:p>
        </p:txBody>
      </p:sp>
      <p:sp>
        <p:nvSpPr>
          <p:cNvPr id="9" name="矩形 8"/>
          <p:cNvSpPr/>
          <p:nvPr/>
        </p:nvSpPr>
        <p:spPr>
          <a:xfrm>
            <a:off x="5182694" y="6114249"/>
            <a:ext cx="2079993" cy="523220"/>
          </a:xfrm>
          <a:prstGeom prst="rect">
            <a:avLst/>
          </a:prstGeom>
        </p:spPr>
        <p:txBody>
          <a:bodyPr wrap="none">
            <a:spAutoFit/>
          </a:bodyPr>
          <a:lstStyle/>
          <a:p>
            <a:r>
              <a:rPr lang="en-US" altLang="zh-TW" sz="2800" b="1" dirty="0">
                <a:solidFill>
                  <a:srgbClr val="FF0000"/>
                </a:solidFill>
              </a:rPr>
              <a:t>Spectrogram</a:t>
            </a:r>
            <a:endParaRPr lang="zh-TW" altLang="en-US" sz="2800" b="1" dirty="0">
              <a:solidFill>
                <a:srgbClr val="FF0000"/>
              </a:solidFill>
            </a:endParaRPr>
          </a:p>
        </p:txBody>
      </p:sp>
      <p:sp>
        <p:nvSpPr>
          <p:cNvPr id="12" name="矩形 11"/>
          <p:cNvSpPr/>
          <p:nvPr/>
        </p:nvSpPr>
        <p:spPr>
          <a:xfrm>
            <a:off x="3823877" y="3102675"/>
            <a:ext cx="1510413" cy="266632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716982" y="2127396"/>
            <a:ext cx="1679944" cy="582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a:t>CNN</a:t>
            </a:r>
            <a:endParaRPr lang="zh-TW" altLang="en-US" sz="2800" dirty="0"/>
          </a:p>
        </p:txBody>
      </p:sp>
      <p:cxnSp>
        <p:nvCxnSpPr>
          <p:cNvPr id="14" name="直線單箭頭接點 13"/>
          <p:cNvCxnSpPr/>
          <p:nvPr/>
        </p:nvCxnSpPr>
        <p:spPr>
          <a:xfrm flipV="1">
            <a:off x="4574920" y="1690689"/>
            <a:ext cx="0" cy="43670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3" idx="2"/>
          </p:cNvCxnSpPr>
          <p:nvPr/>
        </p:nvCxnSpPr>
        <p:spPr>
          <a:xfrm flipV="1">
            <a:off x="4556954" y="2710294"/>
            <a:ext cx="0" cy="38971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761283" y="5697050"/>
            <a:ext cx="1591343" cy="461665"/>
          </a:xfrm>
          <a:prstGeom prst="rect">
            <a:avLst/>
          </a:prstGeom>
          <a:noFill/>
        </p:spPr>
        <p:txBody>
          <a:bodyPr wrap="square" rtlCol="0">
            <a:spAutoFit/>
          </a:bodyPr>
          <a:lstStyle/>
          <a:p>
            <a:pPr algn="ctr"/>
            <a:r>
              <a:rPr lang="en-US" altLang="zh-TW" sz="2400" b="1" dirty="0"/>
              <a:t>Image</a:t>
            </a:r>
            <a:endParaRPr lang="zh-TW" altLang="en-US" sz="2400" b="1" dirty="0"/>
          </a:p>
        </p:txBody>
      </p:sp>
      <p:sp>
        <p:nvSpPr>
          <p:cNvPr id="19" name="矩形 18"/>
          <p:cNvSpPr/>
          <p:nvPr/>
        </p:nvSpPr>
        <p:spPr>
          <a:xfrm>
            <a:off x="3878090" y="3147002"/>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874076" y="3425877"/>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74076" y="3705025"/>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4569121" y="4686300"/>
            <a:ext cx="0" cy="5551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046813" y="2127396"/>
            <a:ext cx="3852671"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滤波器只在频率</a:t>
            </a:r>
            <a:r>
              <a:rPr lang="zh-CN" altLang="en-US" sz="2400" smtClean="0">
                <a:latin typeface="Microsoft YaHei" charset="-122"/>
                <a:ea typeface="Microsoft YaHei" charset="-122"/>
                <a:cs typeface="Microsoft YaHei" charset="-122"/>
              </a:rPr>
              <a:t>方向移动。</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43659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9" grpId="0" animBg="1"/>
      <p:bldP spid="20" grpId="0" animBg="1"/>
      <p:bldP spid="21" grpId="0" animBg="1"/>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语音</a:t>
            </a:r>
            <a:r>
              <a:rPr lang="en-US" altLang="zh-TW" dirty="0" smtClean="0"/>
              <a:t>: </a:t>
            </a:r>
            <a:r>
              <a:rPr lang="zh-CN" altLang="en-US" dirty="0" smtClean="0"/>
              <a:t>文本</a:t>
            </a:r>
            <a:endParaRPr lang="zh-TW" altLang="en-US" dirty="0"/>
          </a:p>
        </p:txBody>
      </p:sp>
      <p:pic>
        <p:nvPicPr>
          <p:cNvPr id="5" name="圖片 4"/>
          <p:cNvPicPr>
            <a:picLocks noChangeAspect="1"/>
          </p:cNvPicPr>
          <p:nvPr/>
        </p:nvPicPr>
        <p:blipFill>
          <a:blip r:embed="rId2"/>
          <a:stretch>
            <a:fillRect/>
          </a:stretch>
        </p:blipFill>
        <p:spPr>
          <a:xfrm>
            <a:off x="1762126" y="1957389"/>
            <a:ext cx="8277225" cy="4219575"/>
          </a:xfrm>
          <a:prstGeom prst="rect">
            <a:avLst/>
          </a:prstGeom>
        </p:spPr>
      </p:pic>
      <p:sp>
        <p:nvSpPr>
          <p:cNvPr id="6" name="矩形 5"/>
          <p:cNvSpPr/>
          <p:nvPr/>
        </p:nvSpPr>
        <p:spPr>
          <a:xfrm>
            <a:off x="3427639" y="6053709"/>
            <a:ext cx="8881872" cy="646331"/>
          </a:xfrm>
          <a:prstGeom prst="rect">
            <a:avLst/>
          </a:prstGeom>
        </p:spPr>
        <p:txBody>
          <a:bodyPr wrap="square">
            <a:spAutoFit/>
          </a:bodyPr>
          <a:lstStyle/>
          <a:p>
            <a:r>
              <a:rPr lang="en-US" altLang="zh-TW" dirty="0"/>
              <a:t>Source of image: </a:t>
            </a:r>
            <a:r>
              <a:rPr lang="zh-TW" altLang="en-US" dirty="0"/>
              <a:t>http://citeseerx.ist.psu.edu/viewdoc/download?doi=10.1.1.703.6858&amp;rep=rep1&amp;type=pdf</a:t>
            </a:r>
          </a:p>
        </p:txBody>
      </p:sp>
      <p:grpSp>
        <p:nvGrpSpPr>
          <p:cNvPr id="11" name="群組 10"/>
          <p:cNvGrpSpPr/>
          <p:nvPr/>
        </p:nvGrpSpPr>
        <p:grpSpPr>
          <a:xfrm>
            <a:off x="2464254" y="3233059"/>
            <a:ext cx="1926771" cy="963385"/>
            <a:chOff x="940253" y="3233058"/>
            <a:chExt cx="1926771" cy="963385"/>
          </a:xfrm>
        </p:grpSpPr>
        <p:sp>
          <p:nvSpPr>
            <p:cNvPr id="7"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1110343" y="3430361"/>
              <a:ext cx="0" cy="636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146403" y="3517935"/>
              <a:ext cx="342900" cy="461665"/>
            </a:xfrm>
            <a:prstGeom prst="rect">
              <a:avLst/>
            </a:prstGeom>
            <a:noFill/>
          </p:spPr>
          <p:txBody>
            <a:bodyPr wrap="square" rtlCol="0">
              <a:spAutoFit/>
            </a:bodyPr>
            <a:lstStyle/>
            <a:p>
              <a:r>
                <a:rPr lang="en-US" altLang="zh-TW" sz="2400" b="1" dirty="0">
                  <a:solidFill>
                    <a:srgbClr val="FF0000"/>
                  </a:solidFill>
                </a:rPr>
                <a:t>?</a:t>
              </a:r>
              <a:endParaRPr lang="zh-TW" altLang="en-US" sz="2400" b="1" dirty="0">
                <a:solidFill>
                  <a:srgbClr val="FF0000"/>
                </a:solidFill>
              </a:endParaRPr>
            </a:p>
          </p:txBody>
        </p:sp>
      </p:grpSp>
    </p:spTree>
    <p:extLst>
      <p:ext uri="{BB962C8B-B14F-4D97-AF65-F5344CB8AC3E}">
        <p14:creationId xmlns:p14="http://schemas.microsoft.com/office/powerpoint/2010/main" val="1689965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smtClean="0"/>
              <a:t>卷积层</a:t>
            </a:r>
            <a:endParaRPr lang="en-US" altLang="zh-CN" dirty="0"/>
          </a:p>
          <a:p>
            <a:r>
              <a:rPr lang="zh-CN" altLang="en-US" dirty="0" smtClean="0"/>
              <a:t>池</a:t>
            </a:r>
            <a:r>
              <a:rPr lang="zh-CN" altLang="en-US" dirty="0"/>
              <a:t>化层</a:t>
            </a:r>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smtClean="0"/>
              <a:t>模型训练</a:t>
            </a:r>
            <a:endParaRPr kumimoji="1" lang="zh-CN" altLang="en-US" dirty="0"/>
          </a:p>
        </p:txBody>
      </p:sp>
      <p:sp>
        <p:nvSpPr>
          <p:cNvPr id="7" name="标题 6"/>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259868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激活函数</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a:t>Sigmoid</a:t>
                </a:r>
                <a:r>
                  <a:rPr lang="zh-CN" altLang="zh-CN" dirty="0" smtClean="0"/>
                  <a:t>函数</a:t>
                </a:r>
                <a:r>
                  <a:rPr lang="zh-CN" altLang="en-US" dirty="0" smtClean="0"/>
                  <a:t>：</a:t>
                </a:r>
                <a14:m>
                  <m:oMath xmlns:m="http://schemas.openxmlformats.org/officeDocument/2006/math">
                    <m:r>
                      <a:rPr lang="en-US" altLang="zh-CN" i="1" dirty="0">
                        <a:latin typeface="Cambria Math" charset="0"/>
                      </a:rPr>
                      <m:t>𝑠𝑖𝑔𝑚𝑜𝑖𝑑</m:t>
                    </m:r>
                    <m:r>
                      <a:rPr lang="en-US" altLang="zh-CN" i="1" dirty="0">
                        <a:latin typeface="Cambria Math" charset="0"/>
                      </a:rPr>
                      <m:t>(</m:t>
                    </m:r>
                    <m:r>
                      <a:rPr lang="en-US" altLang="zh-CN" i="1" dirty="0">
                        <a:latin typeface="Cambria Math" charset="0"/>
                      </a:rPr>
                      <m:t>𝑥</m:t>
                    </m:r>
                    <m:r>
                      <a:rPr lang="en-US" altLang="zh-CN" i="1" dirty="0">
                        <a:latin typeface="Cambria Math" charset="0"/>
                      </a:rPr>
                      <m:t>)=</m:t>
                    </m:r>
                    <m:f>
                      <m:fPr>
                        <m:ctrlPr>
                          <a:rPr lang="zh-CN" altLang="zh-CN" i="1" dirty="0">
                            <a:latin typeface="Cambria Math" charset="0"/>
                          </a:rPr>
                        </m:ctrlPr>
                      </m:fPr>
                      <m:num>
                        <m:r>
                          <a:rPr lang="en-US" altLang="zh-CN" i="1" dirty="0">
                            <a:latin typeface="Cambria Math" charset="0"/>
                          </a:rPr>
                          <m:t>1</m:t>
                        </m:r>
                      </m:num>
                      <m:den>
                        <m:r>
                          <a:rPr lang="en-US" altLang="zh-CN" i="1" dirty="0">
                            <a:latin typeface="Cambria Math" charset="0"/>
                          </a:rPr>
                          <m:t>(1+</m:t>
                        </m:r>
                        <m:sSup>
                          <m:sSupPr>
                            <m:ctrlPr>
                              <a:rPr lang="zh-CN" altLang="zh-CN" i="1" dirty="0">
                                <a:latin typeface="Cambria Math" charset="0"/>
                              </a:rPr>
                            </m:ctrlPr>
                          </m:sSupPr>
                          <m:e>
                            <m:r>
                              <a:rPr lang="en-US" altLang="zh-CN" i="1" dirty="0">
                                <a:latin typeface="Cambria Math" charset="0"/>
                              </a:rPr>
                              <m:t>𝑒</m:t>
                            </m:r>
                          </m:e>
                          <m:sup>
                            <m:r>
                              <a:rPr lang="en-US" altLang="zh-CN" i="1" dirty="0">
                                <a:latin typeface="Cambria Math" charset="0"/>
                              </a:rPr>
                              <m:t>−</m:t>
                            </m:r>
                            <m:r>
                              <a:rPr lang="en-US" altLang="zh-CN" i="1" dirty="0">
                                <a:latin typeface="Cambria Math" charset="0"/>
                              </a:rPr>
                              <m:t>𝑥</m:t>
                            </m:r>
                          </m:sup>
                        </m:sSup>
                        <m:r>
                          <a:rPr lang="en-US" altLang="zh-CN" i="1" dirty="0">
                            <a:latin typeface="Cambria Math" charset="0"/>
                          </a:rPr>
                          <m:t>)</m:t>
                        </m:r>
                      </m:den>
                    </m:f>
                  </m:oMath>
                </a14:m>
                <a:r>
                  <a:rPr lang="zh-CN" altLang="zh-CN" dirty="0">
                    <a:effectLst/>
                  </a:rPr>
                  <a:t> </a:t>
                </a:r>
                <a:r>
                  <a:rPr lang="zh-CN" altLang="zh-CN" dirty="0" smtClean="0"/>
                  <a:t> </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pic>
        <p:nvPicPr>
          <p:cNvPr id="4" name="Picture"/>
          <p:cNvPicPr/>
          <p:nvPr/>
        </p:nvPicPr>
        <p:blipFill>
          <a:blip r:embed="rId3"/>
          <a:stretch>
            <a:fillRect/>
          </a:stretch>
        </p:blipFill>
        <p:spPr bwMode="auto">
          <a:xfrm>
            <a:off x="630237" y="1934012"/>
            <a:ext cx="5475600" cy="3664771"/>
          </a:xfrm>
          <a:prstGeom prst="rect">
            <a:avLst/>
          </a:prstGeom>
          <a:noFill/>
          <a:ln w="9525">
            <a:noFill/>
            <a:headEnd/>
            <a:tailEnd/>
          </a:ln>
        </p:spPr>
      </p:pic>
      <p:sp>
        <p:nvSpPr>
          <p:cNvPr id="5" name="矩形 4"/>
          <p:cNvSpPr/>
          <p:nvPr/>
        </p:nvSpPr>
        <p:spPr>
          <a:xfrm>
            <a:off x="6339840" y="2502331"/>
            <a:ext cx="5852160" cy="3046988"/>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在早期的神经网络中较为普遍</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逐渐被更简单的</a:t>
            </a:r>
            <a:r>
              <a:rPr lang="en-US" altLang="zh-CN" sz="2400" dirty="0" err="1">
                <a:solidFill>
                  <a:srgbClr val="09405E"/>
                </a:solidFill>
                <a:latin typeface="微软雅黑" panose="020B0503020204020204" pitchFamily="34" charset="-122"/>
                <a:ea typeface="微软雅黑" panose="020B0503020204020204" pitchFamily="34" charset="-122"/>
              </a:rPr>
              <a:t>ReLU</a:t>
            </a:r>
            <a:r>
              <a:rPr lang="zh-CN" altLang="zh-CN" sz="2400" dirty="0">
                <a:solidFill>
                  <a:srgbClr val="09405E"/>
                </a:solidFill>
                <a:latin typeface="微软雅黑" panose="020B0503020204020204" pitchFamily="34" charset="-122"/>
                <a:ea typeface="微软雅黑" panose="020B0503020204020204" pitchFamily="34" charset="-122"/>
              </a:rPr>
              <a:t>函数取代</a:t>
            </a:r>
            <a:endParaRPr lang="en-US" altLang="zh-CN" sz="2400" dirty="0">
              <a:solidFill>
                <a:srgbClr val="09405E"/>
              </a:solidFill>
              <a:latin typeface="微软雅黑" panose="020B0503020204020204" pitchFamily="34" charset="-122"/>
              <a:ea typeface="微软雅黑" panose="020B0503020204020204" pitchFamily="34" charset="-122"/>
            </a:endParaRPr>
          </a:p>
          <a:p>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容易导致梯度消失问题：</a:t>
            </a:r>
            <a:endParaRPr lang="en-US" altLang="zh-CN" sz="24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r>
              <a:rPr lang="zh-CN" altLang="zh-CN" sz="2400" dirty="0">
                <a:solidFill>
                  <a:srgbClr val="09405E"/>
                </a:solidFill>
                <a:latin typeface="微软雅黑" panose="020B0503020204020204" pitchFamily="34" charset="-122"/>
                <a:ea typeface="微软雅黑" panose="020B0503020204020204" pitchFamily="34" charset="-122"/>
              </a:rPr>
              <a:t>导数最大值为</a:t>
            </a:r>
            <a:r>
              <a:rPr lang="en-US" altLang="zh-CN" sz="2400" dirty="0">
                <a:solidFill>
                  <a:srgbClr val="09405E"/>
                </a:solidFill>
                <a:latin typeface="微软雅黑" panose="020B0503020204020204" pitchFamily="34" charset="-122"/>
                <a:ea typeface="微软雅黑" panose="020B0503020204020204" pitchFamily="34" charset="-122"/>
              </a:rPr>
              <a:t>0.25</a:t>
            </a:r>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反向传播时，返回网络的误差将会在每一层收缩至少</a:t>
            </a:r>
            <a:r>
              <a:rPr lang="en-US" altLang="zh-CN" sz="2400" dirty="0">
                <a:solidFill>
                  <a:srgbClr val="09405E"/>
                </a:solidFill>
                <a:latin typeface="微软雅黑" panose="020B0503020204020204" pitchFamily="34" charset="-122"/>
                <a:ea typeface="微软雅黑" panose="020B0503020204020204" pitchFamily="34" charset="-122"/>
              </a:rPr>
              <a:t>75%</a:t>
            </a:r>
          </a:p>
          <a:p>
            <a:pPr marL="342900" indent="-342900">
              <a:buSzPct val="80000"/>
              <a:buFont typeface="Wingdings" charset="2"/>
              <a:buChar char="l"/>
            </a:pPr>
            <a:r>
              <a:rPr lang="zh-CN" altLang="zh-CN" sz="2400" dirty="0">
                <a:solidFill>
                  <a:srgbClr val="09405E"/>
                </a:solidFill>
                <a:latin typeface="微软雅黑" panose="020B0503020204020204" pitchFamily="34" charset="-122"/>
                <a:ea typeface="微软雅黑" panose="020B0503020204020204" pitchFamily="34" charset="-122"/>
              </a:rPr>
              <a:t>尾部是饱和的，对应的梯度接近</a:t>
            </a:r>
            <a:r>
              <a:rPr lang="en-US" altLang="zh-CN" sz="2400" dirty="0">
                <a:solidFill>
                  <a:srgbClr val="09405E"/>
                </a:solidFill>
                <a:latin typeface="微软雅黑" panose="020B0503020204020204" pitchFamily="34" charset="-122"/>
                <a:ea typeface="微软雅黑" panose="020B0503020204020204" pitchFamily="34" charset="-122"/>
              </a:rPr>
              <a:t>0</a:t>
            </a:r>
            <a:r>
              <a:rPr lang="zh-CN" altLang="zh-CN" sz="2400" dirty="0">
                <a:solidFill>
                  <a:srgbClr val="09405E"/>
                </a:solidFill>
                <a:latin typeface="微软雅黑" panose="020B0503020204020204" pitchFamily="34" charset="-122"/>
                <a:ea typeface="微软雅黑" panose="020B0503020204020204" pitchFamily="34" charset="-122"/>
              </a:rPr>
              <a:t>，导致消失梯度问题  </a:t>
            </a:r>
            <a:endParaRPr lang="zh-CN" altLang="en-US" sz="2400" dirty="0">
              <a:solidFill>
                <a:srgbClr val="09405E"/>
              </a:solidFill>
              <a:latin typeface="微软雅黑" panose="020B0503020204020204" pitchFamily="34" charset="-122"/>
              <a:ea typeface="微软雅黑" panose="020B0503020204020204" pitchFamily="34" charset="-122"/>
            </a:endParaRPr>
          </a:p>
        </p:txBody>
      </p:sp>
      <p:sp>
        <p:nvSpPr>
          <p:cNvPr id="6" name="矩形 5"/>
          <p:cNvSpPr/>
          <p:nvPr/>
        </p:nvSpPr>
        <p:spPr>
          <a:xfrm>
            <a:off x="630237" y="6061866"/>
            <a:ext cx="6096000" cy="646331"/>
          </a:xfrm>
          <a:prstGeom prst="rect">
            <a:avLst/>
          </a:prstGeom>
        </p:spPr>
        <p:txBody>
          <a:bodyPr>
            <a:spAutoFit/>
          </a:bodyPr>
          <a:lstStyle/>
          <a:p>
            <a:r>
              <a:rPr lang="zh-CN" altLang="zh-CN" dirty="0">
                <a:solidFill>
                  <a:srgbClr val="4F81BD"/>
                </a:solidFill>
                <a:latin typeface="Times New Roman" charset="0"/>
                <a:ea typeface="宋体" charset="-122"/>
                <a:cs typeface="Times New Roman" charset="0"/>
              </a:rPr>
              <a:t>神经网络中激活函数的可视化，</a:t>
            </a:r>
            <a:r>
              <a:rPr lang="en-US" altLang="zh-CN" dirty="0">
                <a:solidFill>
                  <a:srgbClr val="4F81BD"/>
                </a:solidFill>
                <a:latin typeface="Times New Roman" charset="0"/>
                <a:ea typeface="宋体" charset="-122"/>
                <a:hlinkClick r:id="rId4"/>
              </a:rPr>
              <a:t>https://www.jithub.cn/fileserver/activationfunctionallinone.html</a:t>
            </a:r>
            <a:r>
              <a:rPr lang="zh-CN" altLang="zh-CN" dirty="0"/>
              <a:t> </a:t>
            </a:r>
            <a:endParaRPr lang="zh-CN" altLang="en-US" dirty="0"/>
          </a:p>
        </p:txBody>
      </p:sp>
    </p:spTree>
    <p:extLst>
      <p:ext uri="{BB962C8B-B14F-4D97-AF65-F5344CB8AC3E}">
        <p14:creationId xmlns:p14="http://schemas.microsoft.com/office/powerpoint/2010/main" val="3022969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卷积层的反向传播</a:t>
            </a:r>
            <a:endParaRPr kumimoji="1" lang="zh-CN" altLang="en-US" dirty="0"/>
          </a:p>
        </p:txBody>
      </p:sp>
      <p:sp>
        <p:nvSpPr>
          <p:cNvPr id="3" name="内容占位符 2"/>
          <p:cNvSpPr>
            <a:spLocks noGrp="1"/>
          </p:cNvSpPr>
          <p:nvPr>
            <p:ph sz="quarter" idx="10"/>
          </p:nvPr>
        </p:nvSpPr>
        <p:spPr/>
        <p:txBody>
          <a:bodyPr/>
          <a:lstStyle/>
          <a:p>
            <a:r>
              <a:rPr kumimoji="1" lang="zh-CN" altLang="en-US" dirty="0"/>
              <a:t>卷积层的反向</a:t>
            </a:r>
            <a:r>
              <a:rPr kumimoji="1" lang="zh-CN" altLang="en-US" dirty="0" smtClean="0"/>
              <a:t>传播类似全连接层的反向传播（只是有参数共享和局部连接）</a:t>
            </a:r>
            <a:endParaRPr kumimoji="1" lang="zh-CN" altLang="en-US" dirty="0"/>
          </a:p>
        </p:txBody>
      </p:sp>
    </p:spTree>
    <p:extLst>
      <p:ext uri="{BB962C8B-B14F-4D97-AF65-F5344CB8AC3E}">
        <p14:creationId xmlns:p14="http://schemas.microsoft.com/office/powerpoint/2010/main" val="646007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经过</a:t>
                </a:r>
                <a:r>
                  <a:rPr lang="en-US" altLang="zh-CN" dirty="0" smtClean="0"/>
                  <a:t>Pooling</a:t>
                </a:r>
                <a:r>
                  <a:rPr lang="zh-CN" altLang="en-US" dirty="0" smtClean="0"/>
                  <a:t>后，两层的</a:t>
                </a:r>
                <a:r>
                  <a:rPr lang="en-US" altLang="zh-CN" dirty="0" smtClean="0"/>
                  <a:t>feature map</a:t>
                </a:r>
                <a:r>
                  <a:rPr lang="zh-CN" altLang="en-US" dirty="0" smtClean="0"/>
                  <a:t>不一样大</a:t>
                </a:r>
                <a:endParaRPr lang="en-US" altLang="zh-CN" dirty="0" smtClean="0"/>
              </a:p>
              <a:p>
                <a:r>
                  <a:rPr lang="zh-CN" altLang="en-US" dirty="0" smtClean="0"/>
                  <a:t>为了保证梯度对位能传播下去，</a:t>
                </a:r>
                <a:r>
                  <a:rPr lang="zh-CN" altLang="en-US" dirty="0">
                    <a:solidFill>
                      <a:srgbClr val="C00000"/>
                    </a:solidFill>
                  </a:rPr>
                  <a:t>需要保证传递的</a:t>
                </a:r>
                <a:r>
                  <a:rPr lang="en-US" altLang="zh-CN" dirty="0">
                    <a:solidFill>
                      <a:srgbClr val="C00000"/>
                    </a:solidFill>
                  </a:rPr>
                  <a:t>loss</a:t>
                </a:r>
                <a:r>
                  <a:rPr lang="zh-CN" altLang="en-US" dirty="0">
                    <a:solidFill>
                      <a:srgbClr val="C00000"/>
                    </a:solidFill>
                  </a:rPr>
                  <a:t>（或者梯度）总和不</a:t>
                </a:r>
                <a:r>
                  <a:rPr lang="zh-CN" altLang="en-US" dirty="0" smtClean="0">
                    <a:solidFill>
                      <a:srgbClr val="C00000"/>
                    </a:solidFill>
                  </a:rPr>
                  <a:t>变</a:t>
                </a:r>
                <a:r>
                  <a:rPr lang="zh-CN" altLang="en-US" dirty="0" smtClean="0"/>
                  <a:t>。</a:t>
                </a:r>
                <a:endParaRPr lang="en-US" altLang="zh-CN" dirty="0" smtClean="0"/>
              </a:p>
              <a:p>
                <a:r>
                  <a:rPr lang="en-US" altLang="zh-CN" b="1" dirty="0"/>
                  <a:t>mean </a:t>
                </a:r>
                <a:r>
                  <a:rPr lang="en-US" altLang="zh-CN" b="1" dirty="0" smtClean="0"/>
                  <a:t>pooling</a:t>
                </a:r>
              </a:p>
              <a:p>
                <a:pPr lvl="1"/>
                <a:r>
                  <a:rPr lang="zh-CN" altLang="en-US" dirty="0" smtClean="0"/>
                  <a:t>前</a:t>
                </a:r>
                <a:r>
                  <a:rPr lang="zh-CN" altLang="en-US" dirty="0"/>
                  <a:t>向</a:t>
                </a:r>
                <a:r>
                  <a:rPr lang="zh-CN" altLang="en-US" dirty="0" smtClean="0"/>
                  <a:t>传播：把</a:t>
                </a:r>
                <a:r>
                  <a:rPr lang="zh-CN" altLang="en-US" dirty="0"/>
                  <a:t>一个</a:t>
                </a:r>
                <a:r>
                  <a:rPr lang="en-US" altLang="zh-CN" dirty="0"/>
                  <a:t>patch</a:t>
                </a:r>
                <a:r>
                  <a:rPr lang="zh-CN" altLang="en-US" dirty="0"/>
                  <a:t>中的值求取平均来做</a:t>
                </a:r>
                <a:r>
                  <a:rPr lang="en-US" altLang="zh-CN" dirty="0" smtClean="0"/>
                  <a:t>pooling</a:t>
                </a:r>
              </a:p>
              <a:p>
                <a:pPr lvl="1"/>
                <a:r>
                  <a:rPr lang="zh-CN" altLang="en-US" dirty="0" smtClean="0"/>
                  <a:t>反向传播：把</a:t>
                </a:r>
                <a:r>
                  <a:rPr lang="zh-CN" altLang="en-US" dirty="0"/>
                  <a:t>某个元素的梯度等分为</a:t>
                </a:r>
                <a14:m>
                  <m:oMath xmlns:m="http://schemas.openxmlformats.org/officeDocument/2006/math">
                    <m:r>
                      <a:rPr lang="en-US" altLang="zh-CN" b="0" i="1" dirty="0" smtClean="0">
                        <a:latin typeface="Cambria Math" charset="0"/>
                      </a:rPr>
                      <m:t>𝐾</m:t>
                    </m:r>
                  </m:oMath>
                </a14:m>
                <a:r>
                  <a:rPr lang="zh-CN" altLang="en-US" dirty="0"/>
                  <a:t>份分配给前一</a:t>
                </a:r>
                <a:r>
                  <a:rPr lang="zh-CN" altLang="en-US" dirty="0" smtClean="0"/>
                  <a:t>层</a:t>
                </a:r>
                <a:endParaRPr lang="en-US" altLang="zh-CN" dirty="0" smtClean="0"/>
              </a:p>
              <a:p>
                <a:r>
                  <a:rPr lang="zh-CN" altLang="en-US" dirty="0" smtClean="0"/>
                  <a:t>保证</a:t>
                </a:r>
                <a:r>
                  <a:rPr lang="zh-CN" altLang="en-US" dirty="0"/>
                  <a:t>池化前后的梯度（残差）之和保持不</a:t>
                </a:r>
                <a:r>
                  <a:rPr lang="zh-CN" altLang="en-US" dirty="0" smtClean="0"/>
                  <a:t>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3"/>
                <a:stretch>
                  <a:fillRect l="-964" r="-6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Pooling</a:t>
            </a:r>
            <a:r>
              <a:rPr lang="zh-CN" altLang="en-US" dirty="0" smtClean="0"/>
              <a:t>操作</a:t>
            </a:r>
            <a:r>
              <a:rPr lang="zh-CN" altLang="en-US" dirty="0"/>
              <a:t>的反向梯度</a:t>
            </a:r>
            <a:r>
              <a:rPr lang="zh-CN" altLang="en-US" dirty="0" smtClean="0"/>
              <a:t>传播</a:t>
            </a:r>
            <a:endParaRPr kumimoji="1" lang="zh-CN" altLang="en-US" dirty="0"/>
          </a:p>
        </p:txBody>
      </p:sp>
      <p:pic>
        <p:nvPicPr>
          <p:cNvPr id="1026" name="Picture 2" descr="¿éåå¾çæ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008" y="5125601"/>
            <a:ext cx="5834253" cy="15744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218745" y="5451155"/>
                <a:ext cx="4740728" cy="923330"/>
              </a:xfrm>
              <a:prstGeom prst="rect">
                <a:avLst/>
              </a:prstGeom>
            </p:spPr>
            <p:txBody>
              <a:bodyPr wrap="square">
                <a:spAutoFit/>
              </a:bodyPr>
              <a:lstStyle/>
              <a:p>
                <a:r>
                  <a:rPr lang="zh-CN" altLang="en-US" dirty="0" smtClean="0">
                    <a:solidFill>
                      <a:srgbClr val="C00000"/>
                    </a:solidFill>
                    <a:latin typeface="Microsoft YaHei" charset="-122"/>
                    <a:ea typeface="Microsoft YaHei" charset="-122"/>
                    <a:cs typeface="Microsoft YaHei" charset="-122"/>
                  </a:rPr>
                  <a:t>不是</a:t>
                </a:r>
                <a:r>
                  <a:rPr lang="zh-CN" altLang="en-US" dirty="0" smtClean="0">
                    <a:solidFill>
                      <a:srgbClr val="4F4F4F"/>
                    </a:solidFill>
                    <a:latin typeface="Microsoft YaHei" charset="-122"/>
                    <a:ea typeface="Microsoft YaHei" charset="-122"/>
                    <a:cs typeface="Microsoft YaHei" charset="-122"/>
                  </a:rPr>
                  <a:t>把</a:t>
                </a:r>
                <a:r>
                  <a:rPr lang="zh-CN" altLang="en-US" dirty="0">
                    <a:solidFill>
                      <a:srgbClr val="4F4F4F"/>
                    </a:solidFill>
                    <a:latin typeface="Microsoft YaHei" charset="-122"/>
                    <a:ea typeface="Microsoft YaHei" charset="-122"/>
                    <a:cs typeface="Microsoft YaHei" charset="-122"/>
                  </a:rPr>
                  <a:t>梯度</a:t>
                </a:r>
                <a:r>
                  <a:rPr lang="zh-CN" altLang="en-US" dirty="0" smtClean="0">
                    <a:solidFill>
                      <a:srgbClr val="4F4F4F"/>
                    </a:solidFill>
                    <a:latin typeface="Microsoft YaHei" charset="-122"/>
                    <a:ea typeface="Microsoft YaHei" charset="-122"/>
                    <a:cs typeface="Microsoft YaHei" charset="-122"/>
                  </a:rPr>
                  <a:t>复制</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smtClean="0">
                    <a:solidFill>
                      <a:srgbClr val="4F4F4F"/>
                    </a:solidFill>
                    <a:latin typeface="Microsoft YaHei" charset="-122"/>
                    <a:ea typeface="Microsoft YaHei" charset="-122"/>
                    <a:cs typeface="Microsoft YaHei" charset="-122"/>
                  </a:rPr>
                  <a:t>遍</a:t>
                </a:r>
                <a:r>
                  <a:rPr lang="zh-CN" altLang="en-US" dirty="0">
                    <a:solidFill>
                      <a:srgbClr val="4F4F4F"/>
                    </a:solidFill>
                    <a:latin typeface="Microsoft YaHei" charset="-122"/>
                    <a:ea typeface="Microsoft YaHei" charset="-122"/>
                    <a:cs typeface="Microsoft YaHei" charset="-122"/>
                  </a:rPr>
                  <a:t>之后直接反向传播</a:t>
                </a:r>
                <a:r>
                  <a:rPr lang="zh-CN" altLang="en-US" dirty="0" smtClean="0">
                    <a:solidFill>
                      <a:srgbClr val="4F4F4F"/>
                    </a:solidFill>
                    <a:latin typeface="Microsoft YaHei" charset="-122"/>
                    <a:ea typeface="Microsoft YaHei" charset="-122"/>
                    <a:cs typeface="Microsoft YaHei" charset="-122"/>
                  </a:rPr>
                  <a:t>回去。</a:t>
                </a:r>
                <a:endParaRPr lang="en-US" altLang="zh-CN" dirty="0" smtClean="0">
                  <a:solidFill>
                    <a:srgbClr val="4F4F4F"/>
                  </a:solidFill>
                  <a:latin typeface="Microsoft YaHei" charset="-122"/>
                  <a:ea typeface="Microsoft YaHei" charset="-122"/>
                  <a:cs typeface="Microsoft YaHei" charset="-122"/>
                </a:endParaRPr>
              </a:p>
              <a:p>
                <a:r>
                  <a:rPr lang="zh-CN" altLang="en-US" dirty="0" smtClean="0">
                    <a:solidFill>
                      <a:srgbClr val="4F4F4F"/>
                    </a:solidFill>
                    <a:latin typeface="Microsoft YaHei" charset="-122"/>
                    <a:ea typeface="Microsoft YaHei" charset="-122"/>
                    <a:cs typeface="Microsoft YaHei" charset="-122"/>
                  </a:rPr>
                  <a:t>这样</a:t>
                </a:r>
                <a:r>
                  <a:rPr lang="zh-CN" altLang="en-US" dirty="0">
                    <a:solidFill>
                      <a:srgbClr val="4F4F4F"/>
                    </a:solidFill>
                    <a:latin typeface="Microsoft YaHei" charset="-122"/>
                    <a:ea typeface="Microsoft YaHei" charset="-122"/>
                    <a:cs typeface="Microsoft YaHei" charset="-122"/>
                  </a:rPr>
                  <a:t>会造成</a:t>
                </a:r>
                <a:r>
                  <a:rPr lang="en-US" altLang="zh-CN" dirty="0">
                    <a:solidFill>
                      <a:srgbClr val="4F4F4F"/>
                    </a:solidFill>
                    <a:latin typeface="Microsoft YaHei" charset="-122"/>
                    <a:ea typeface="Microsoft YaHei" charset="-122"/>
                    <a:cs typeface="Microsoft YaHei" charset="-122"/>
                  </a:rPr>
                  <a:t>loss</a:t>
                </a:r>
                <a:r>
                  <a:rPr lang="zh-CN" altLang="en-US" dirty="0">
                    <a:solidFill>
                      <a:srgbClr val="4F4F4F"/>
                    </a:solidFill>
                    <a:latin typeface="Microsoft YaHei" charset="-122"/>
                    <a:ea typeface="Microsoft YaHei" charset="-122"/>
                    <a:cs typeface="Microsoft YaHei" charset="-122"/>
                  </a:rPr>
                  <a:t>之和变为原来</a:t>
                </a:r>
                <a:r>
                  <a:rPr lang="zh-CN" altLang="en-US" dirty="0" smtClean="0">
                    <a:solidFill>
                      <a:srgbClr val="4F4F4F"/>
                    </a:solidFill>
                    <a:latin typeface="Microsoft YaHei" charset="-122"/>
                    <a:ea typeface="Microsoft YaHei" charset="-122"/>
                    <a:cs typeface="Microsoft YaHei" charset="-122"/>
                  </a:rPr>
                  <a:t>的</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smtClean="0">
                    <a:solidFill>
                      <a:srgbClr val="4F4F4F"/>
                    </a:solidFill>
                    <a:latin typeface="Microsoft YaHei" charset="-122"/>
                    <a:ea typeface="Microsoft YaHei" charset="-122"/>
                    <a:cs typeface="Microsoft YaHei" charset="-122"/>
                  </a:rPr>
                  <a:t>倍，</a:t>
                </a:r>
                <a:endParaRPr lang="en-US" altLang="zh-CN" dirty="0" smtClean="0">
                  <a:solidFill>
                    <a:srgbClr val="4F4F4F"/>
                  </a:solidFill>
                  <a:latin typeface="Microsoft YaHei" charset="-122"/>
                  <a:ea typeface="Microsoft YaHei" charset="-122"/>
                  <a:cs typeface="Microsoft YaHei" charset="-122"/>
                </a:endParaRPr>
              </a:p>
              <a:p>
                <a:r>
                  <a:rPr lang="zh-CN" altLang="en-US" dirty="0" smtClean="0">
                    <a:solidFill>
                      <a:srgbClr val="4F4F4F"/>
                    </a:solidFill>
                    <a:latin typeface="Microsoft YaHei" charset="-122"/>
                    <a:ea typeface="Microsoft YaHei" charset="-122"/>
                    <a:cs typeface="Microsoft YaHei" charset="-122"/>
                  </a:rPr>
                  <a:t>网络</a:t>
                </a:r>
                <a:r>
                  <a:rPr lang="zh-CN" altLang="en-US" dirty="0">
                    <a:solidFill>
                      <a:srgbClr val="4F4F4F"/>
                    </a:solidFill>
                    <a:latin typeface="Microsoft YaHei" charset="-122"/>
                    <a:ea typeface="Microsoft YaHei" charset="-122"/>
                    <a:cs typeface="Microsoft YaHei" charset="-122"/>
                  </a:rPr>
                  <a:t>是会产生梯度</a:t>
                </a:r>
                <a:r>
                  <a:rPr lang="zh-CN" altLang="en-US" dirty="0" smtClean="0">
                    <a:solidFill>
                      <a:srgbClr val="4F4F4F"/>
                    </a:solidFill>
                    <a:latin typeface="Microsoft YaHei" charset="-122"/>
                    <a:ea typeface="Microsoft YaHei" charset="-122"/>
                    <a:cs typeface="Microsoft YaHei" charset="-122"/>
                  </a:rPr>
                  <a:t>爆炸。</a:t>
                </a:r>
                <a:endParaRPr lang="zh-CN" altLang="en-US" dirty="0">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218745" y="5451155"/>
                <a:ext cx="4740728" cy="923330"/>
              </a:xfrm>
              <a:prstGeom prst="rect">
                <a:avLst/>
              </a:prstGeom>
              <a:blipFill rotWithShape="0">
                <a:blip r:embed="rId5"/>
                <a:stretch>
                  <a:fillRect l="-1028" t="-3289" r="-386"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6465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55795" cy="5237271"/>
          </a:xfrm>
        </p:spPr>
        <p:txBody>
          <a:bodyPr/>
          <a:lstStyle/>
          <a:p>
            <a:r>
              <a:rPr lang="en-US" altLang="zh-CN" b="1" dirty="0" smtClean="0"/>
              <a:t>max </a:t>
            </a:r>
            <a:r>
              <a:rPr lang="en-US" altLang="zh-CN" b="1" dirty="0"/>
              <a:t>pooling</a:t>
            </a:r>
          </a:p>
          <a:p>
            <a:pPr lvl="1"/>
            <a:r>
              <a:rPr lang="en-US" altLang="zh-CN" dirty="0" smtClean="0"/>
              <a:t> </a:t>
            </a:r>
            <a:r>
              <a:rPr lang="zh-CN" altLang="en-US" dirty="0" smtClean="0"/>
              <a:t>前</a:t>
            </a:r>
            <a:r>
              <a:rPr lang="zh-CN" altLang="en-US" dirty="0"/>
              <a:t>向</a:t>
            </a:r>
            <a:r>
              <a:rPr lang="zh-CN" altLang="en-US" dirty="0" smtClean="0"/>
              <a:t>传播：</a:t>
            </a:r>
            <a:r>
              <a:rPr lang="zh-CN" altLang="en-US" dirty="0"/>
              <a:t>把</a:t>
            </a:r>
            <a:r>
              <a:rPr lang="en-US" altLang="zh-CN" dirty="0"/>
              <a:t>patch</a:t>
            </a:r>
            <a:r>
              <a:rPr lang="zh-CN" altLang="en-US" dirty="0"/>
              <a:t>中最大的值传递给后一</a:t>
            </a:r>
            <a:r>
              <a:rPr lang="zh-CN" altLang="en-US" dirty="0" smtClean="0"/>
              <a:t>层，</a:t>
            </a:r>
            <a:r>
              <a:rPr lang="zh-CN" altLang="en-US" dirty="0"/>
              <a:t>而其他像素的值直接被舍弃</a:t>
            </a:r>
            <a:r>
              <a:rPr lang="zh-CN" altLang="en-US" dirty="0" smtClean="0"/>
              <a:t>掉（</a:t>
            </a:r>
            <a:r>
              <a:rPr lang="zh-CN" altLang="en-US" dirty="0"/>
              <a:t>记录最大值的位置</a:t>
            </a:r>
            <a:r>
              <a:rPr lang="zh-CN" altLang="en-US" dirty="0" smtClean="0"/>
              <a:t>）</a:t>
            </a:r>
            <a:endParaRPr lang="en-US" altLang="zh-CN" dirty="0" smtClean="0"/>
          </a:p>
          <a:p>
            <a:pPr lvl="1"/>
            <a:r>
              <a:rPr lang="en-US" altLang="zh-CN" dirty="0" smtClean="0"/>
              <a:t> </a:t>
            </a:r>
            <a:r>
              <a:rPr lang="zh-CN" altLang="en-US" dirty="0" smtClean="0"/>
              <a:t>反向传播：</a:t>
            </a:r>
            <a:r>
              <a:rPr lang="zh-CN" altLang="en-US" dirty="0"/>
              <a:t>把梯度直接传给前一层某一个</a:t>
            </a:r>
            <a:r>
              <a:rPr lang="zh-CN" altLang="en-US" dirty="0" smtClean="0"/>
              <a:t>像素（取最大值的位置），</a:t>
            </a:r>
            <a:r>
              <a:rPr lang="zh-CN" altLang="en-US" dirty="0"/>
              <a:t>而其他像素不接受梯度，也就是为</a:t>
            </a:r>
            <a:r>
              <a:rPr lang="en-US" altLang="zh-CN" dirty="0" smtClean="0"/>
              <a:t>0</a:t>
            </a:r>
            <a:r>
              <a:rPr lang="zh-CN" altLang="en-US" dirty="0" smtClean="0"/>
              <a:t>。</a:t>
            </a:r>
            <a:endParaRPr lang="en-US" altLang="zh-CN" dirty="0" smtClean="0"/>
          </a:p>
          <a:p>
            <a:r>
              <a:rPr lang="zh-CN" altLang="en-US" dirty="0" smtClean="0"/>
              <a:t>保证</a:t>
            </a:r>
            <a:r>
              <a:rPr lang="zh-CN" altLang="en-US" dirty="0"/>
              <a:t>池化前后的梯度（残差）之和保持不</a:t>
            </a:r>
            <a:r>
              <a:rPr lang="zh-CN" altLang="en-US" dirty="0" smtClean="0"/>
              <a:t>变。</a:t>
            </a:r>
            <a:endParaRPr kumimoji="1" lang="zh-CN" altLang="en-US" dirty="0"/>
          </a:p>
        </p:txBody>
      </p:sp>
      <p:sp>
        <p:nvSpPr>
          <p:cNvPr id="3" name="标题 2"/>
          <p:cNvSpPr>
            <a:spLocks noGrp="1"/>
          </p:cNvSpPr>
          <p:nvPr>
            <p:ph type="title"/>
          </p:nvPr>
        </p:nvSpPr>
        <p:spPr/>
        <p:txBody>
          <a:bodyPr/>
          <a:lstStyle/>
          <a:p>
            <a:r>
              <a:rPr lang="en-US" altLang="zh-CN" dirty="0" smtClean="0"/>
              <a:t>Pooling</a:t>
            </a:r>
            <a:r>
              <a:rPr lang="zh-CN" altLang="en-US" dirty="0" smtClean="0"/>
              <a:t>操作</a:t>
            </a:r>
            <a:r>
              <a:rPr lang="zh-CN" altLang="en-US" dirty="0"/>
              <a:t>的反向梯度</a:t>
            </a:r>
            <a:r>
              <a:rPr lang="zh-CN" altLang="en-US" dirty="0" smtClean="0"/>
              <a:t>传播</a:t>
            </a:r>
            <a:endParaRPr kumimoji="1" lang="zh-CN" altLang="en-US" dirty="0"/>
          </a:p>
        </p:txBody>
      </p:sp>
      <p:pic>
        <p:nvPicPr>
          <p:cNvPr id="149506" name="Picture 2" descr="¿éå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76" y="3819625"/>
            <a:ext cx="5079111" cy="288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305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深度学习下的计算机视觉</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pic>
        <p:nvPicPr>
          <p:cNvPr id="4" name="Image" descr="Image"/>
          <p:cNvPicPr>
            <a:picLocks noChangeAspect="1"/>
          </p:cNvPicPr>
          <p:nvPr/>
        </p:nvPicPr>
        <p:blipFill>
          <a:blip r:embed="rId2"/>
          <a:stretch>
            <a:fillRect/>
          </a:stretch>
        </p:blipFill>
        <p:spPr>
          <a:xfrm>
            <a:off x="3941108" y="4453899"/>
            <a:ext cx="1521008" cy="1519741"/>
          </a:xfrm>
          <a:prstGeom prst="rect">
            <a:avLst/>
          </a:prstGeom>
          <a:ln w="12700">
            <a:miter lim="400000"/>
          </a:ln>
        </p:spPr>
      </p:pic>
      <p:sp>
        <p:nvSpPr>
          <p:cNvPr id="5" name="Manually engineered features"/>
          <p:cNvSpPr/>
          <p:nvPr/>
        </p:nvSpPr>
        <p:spPr>
          <a:xfrm>
            <a:off x="3784355" y="2908060"/>
            <a:ext cx="1834515" cy="10537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ja-JP" altLang="en-US" sz="2400">
                <a:latin typeface="Microsoft YaHei" charset="-122"/>
                <a:ea typeface="Microsoft YaHei" charset="-122"/>
                <a:cs typeface="Microsoft YaHei" charset="-122"/>
              </a:rPr>
              <a:t>人工手动</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设计特征</a:t>
            </a:r>
            <a:endParaRPr sz="2400" dirty="0">
              <a:latin typeface="Microsoft YaHei" charset="-122"/>
              <a:ea typeface="Microsoft YaHei" charset="-122"/>
              <a:cs typeface="Microsoft YaHei" charset="-122"/>
            </a:endParaRPr>
          </a:p>
        </p:txBody>
      </p:sp>
      <p:sp>
        <p:nvSpPr>
          <p:cNvPr id="6" name="SVM"/>
          <p:cNvSpPr/>
          <p:nvPr/>
        </p:nvSpPr>
        <p:spPr>
          <a:xfrm>
            <a:off x="3784355" y="1557658"/>
            <a:ext cx="1834515" cy="85833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sz="2400" dirty="0">
                <a:latin typeface="Microsoft YaHei" charset="-122"/>
                <a:ea typeface="Microsoft YaHei" charset="-122"/>
                <a:cs typeface="Microsoft YaHei" charset="-122"/>
              </a:rPr>
              <a:t>SVM</a:t>
            </a:r>
          </a:p>
        </p:txBody>
      </p:sp>
      <p:sp>
        <p:nvSpPr>
          <p:cNvPr id="7" name="Connection Line"/>
          <p:cNvSpPr/>
          <p:nvPr/>
        </p:nvSpPr>
        <p:spPr>
          <a:xfrm>
            <a:off x="4701832"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8" name="Connection Line"/>
          <p:cNvCxnSpPr>
            <a:cxnSpLocks/>
          </p:cNvCxnSpPr>
          <p:nvPr/>
        </p:nvCxnSpPr>
        <p:spPr>
          <a:xfrm flipV="1">
            <a:off x="4701613" y="2415994"/>
            <a:ext cx="0" cy="492066"/>
          </a:xfrm>
          <a:prstGeom prst="straightConnector1">
            <a:avLst/>
          </a:prstGeom>
          <a:ln w="38100">
            <a:solidFill>
              <a:schemeClr val="accent1"/>
            </a:solidFill>
            <a:tailEnd type="triangle"/>
          </a:ln>
        </p:spPr>
      </p:cxnSp>
      <p:pic>
        <p:nvPicPr>
          <p:cNvPr id="9" name="Image" descr="Image"/>
          <p:cNvPicPr>
            <a:picLocks noChangeAspect="1"/>
          </p:cNvPicPr>
          <p:nvPr/>
        </p:nvPicPr>
        <p:blipFill>
          <a:blip r:embed="rId2"/>
          <a:stretch>
            <a:fillRect/>
          </a:stretch>
        </p:blipFill>
        <p:spPr>
          <a:xfrm>
            <a:off x="6048765" y="4453899"/>
            <a:ext cx="1521008" cy="1519741"/>
          </a:xfrm>
          <a:prstGeom prst="rect">
            <a:avLst/>
          </a:prstGeom>
          <a:ln w="12700">
            <a:miter lim="400000"/>
          </a:ln>
        </p:spPr>
      </p:pic>
      <p:sp>
        <p:nvSpPr>
          <p:cNvPr id="10" name="Features learned by a CNN"/>
          <p:cNvSpPr/>
          <p:nvPr/>
        </p:nvSpPr>
        <p:spPr>
          <a:xfrm>
            <a:off x="5892012" y="2908060"/>
            <a:ext cx="1834515" cy="1053773"/>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en-US" altLang="zh-CN" sz="2400" dirty="0" smtClean="0">
                <a:latin typeface="Microsoft YaHei" charset="-122"/>
                <a:ea typeface="Microsoft YaHei" charset="-122"/>
                <a:cs typeface="Microsoft YaHei" charset="-122"/>
              </a:rPr>
              <a:t>CNN</a:t>
            </a:r>
            <a:r>
              <a:rPr lang="ja-JP" altLang="en-US" sz="2400" dirty="0" smtClean="0">
                <a:latin typeface="Microsoft YaHei" charset="-122"/>
                <a:ea typeface="Microsoft YaHei" charset="-122"/>
                <a:cs typeface="Microsoft YaHei" charset="-122"/>
              </a:rPr>
              <a:t>自动</a:t>
            </a:r>
            <a:endParaRPr lang="en-US" altLang="ja-JP" sz="2400" dirty="0">
              <a:latin typeface="Microsoft YaHei" charset="-122"/>
              <a:ea typeface="Microsoft YaHei" charset="-122"/>
              <a:cs typeface="Microsoft YaHei" charset="-122"/>
            </a:endParaRPr>
          </a:p>
          <a:p>
            <a:r>
              <a:rPr lang="ja-JP" altLang="en-US" sz="2400" dirty="0">
                <a:latin typeface="Microsoft YaHei" charset="-122"/>
                <a:ea typeface="Microsoft YaHei" charset="-122"/>
                <a:cs typeface="Microsoft YaHei" charset="-122"/>
              </a:rPr>
              <a:t>学习特征</a:t>
            </a:r>
            <a:endParaRPr sz="2400" dirty="0">
              <a:latin typeface="Microsoft YaHei" charset="-122"/>
              <a:ea typeface="Microsoft YaHei" charset="-122"/>
              <a:cs typeface="Microsoft YaHei" charset="-122"/>
            </a:endParaRPr>
          </a:p>
        </p:txBody>
      </p:sp>
      <p:sp>
        <p:nvSpPr>
          <p:cNvPr id="11" name="Softmax regression"/>
          <p:cNvSpPr/>
          <p:nvPr/>
        </p:nvSpPr>
        <p:spPr>
          <a:xfrm>
            <a:off x="5892012" y="1557658"/>
            <a:ext cx="1971828" cy="85833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nchor="ctr"/>
          <a:lstStyle>
            <a:lvl1pPr algn="ctr">
              <a:defRPr>
                <a:solidFill>
                  <a:srgbClr val="FFFFFF"/>
                </a:solidFill>
              </a:defRPr>
            </a:lvl1pPr>
          </a:lstStyle>
          <a:p>
            <a:r>
              <a:rPr lang="en-US" sz="2400" dirty="0" err="1" smtClean="0">
                <a:latin typeface="Microsoft YaHei" charset="-122"/>
                <a:ea typeface="Microsoft YaHei" charset="-122"/>
                <a:cs typeface="Microsoft YaHei" charset="-122"/>
              </a:rPr>
              <a:t>Softmax</a:t>
            </a:r>
            <a:endParaRPr sz="2400" dirty="0">
              <a:latin typeface="Microsoft YaHei" charset="-122"/>
              <a:ea typeface="Microsoft YaHei" charset="-122"/>
              <a:cs typeface="Microsoft YaHei" charset="-122"/>
            </a:endParaRPr>
          </a:p>
        </p:txBody>
      </p:sp>
      <p:sp>
        <p:nvSpPr>
          <p:cNvPr id="12" name="Connection Line"/>
          <p:cNvSpPr/>
          <p:nvPr/>
        </p:nvSpPr>
        <p:spPr>
          <a:xfrm>
            <a:off x="6809489"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13" name="Connection Line"/>
          <p:cNvCxnSpPr>
            <a:cxnSpLocks/>
          </p:cNvCxnSpPr>
          <p:nvPr/>
        </p:nvCxnSpPr>
        <p:spPr>
          <a:xfrm flipV="1">
            <a:off x="6809270" y="2415994"/>
            <a:ext cx="219" cy="492066"/>
          </a:xfrm>
          <a:prstGeom prst="straightConnector1">
            <a:avLst/>
          </a:prstGeom>
          <a:ln w="38100">
            <a:solidFill>
              <a:schemeClr val="accent1"/>
            </a:solidFill>
            <a:tailEnd type="triangle"/>
          </a:ln>
        </p:spPr>
      </p:cxnSp>
    </p:spTree>
    <p:extLst>
      <p:ext uri="{BB962C8B-B14F-4D97-AF65-F5344CB8AC3E}">
        <p14:creationId xmlns:p14="http://schemas.microsoft.com/office/powerpoint/2010/main" val="16297414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dirty="0" err="1" smtClean="0">
                <a:latin typeface="微软雅黑" panose="020B0503020204020204" pitchFamily="34" charset="-122"/>
                <a:ea typeface="微软雅黑" panose="020B0503020204020204" pitchFamily="34" charset="-122"/>
              </a:rPr>
              <a:t>LeNet</a:t>
            </a:r>
            <a:endParaRPr lang="en-US" altLang="zh-CN" dirty="0" smtClean="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AlexNet</a:t>
            </a:r>
            <a:r>
              <a:rPr lang="en-US" altLang="zh-CN" dirty="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VGG</a:t>
            </a:r>
          </a:p>
          <a:p>
            <a:r>
              <a:rPr lang="en-US" altLang="zh-CN" dirty="0" smtClean="0">
                <a:latin typeface="微软雅黑" panose="020B0503020204020204" pitchFamily="34" charset="-122"/>
                <a:ea typeface="微软雅黑" panose="020B0503020204020204" pitchFamily="34" charset="-122"/>
              </a:rPr>
              <a:t>Nin</a:t>
            </a:r>
          </a:p>
          <a:p>
            <a:r>
              <a:rPr lang="en-US" altLang="zh-CN" dirty="0" err="1"/>
              <a:t>GoogLeNet</a:t>
            </a:r>
            <a:r>
              <a:rPr lang="en-US" altLang="zh-CN" dirty="0"/>
              <a:t> </a:t>
            </a:r>
            <a:r>
              <a:rPr lang="zh-CN" altLang="en-US" dirty="0" smtClean="0"/>
              <a:t>（</a:t>
            </a:r>
            <a:r>
              <a:rPr lang="en-US" altLang="zh-CN" dirty="0" smtClean="0"/>
              <a:t>Inception</a:t>
            </a:r>
            <a:r>
              <a:rPr lang="zh-CN" altLang="en-US" dirty="0" smtClean="0"/>
              <a:t>）</a:t>
            </a:r>
            <a:endParaRPr lang="en-US" altLang="zh-CN" dirty="0"/>
          </a:p>
          <a:p>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a:t>计算机视觉中常用的卷积网络</a:t>
            </a:r>
          </a:p>
        </p:txBody>
      </p:sp>
    </p:spTree>
    <p:extLst>
      <p:ext uri="{BB962C8B-B14F-4D97-AF65-F5344CB8AC3E}">
        <p14:creationId xmlns:p14="http://schemas.microsoft.com/office/powerpoint/2010/main" val="21346653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计算机视觉中常用的卷积网络</a:t>
            </a:r>
            <a:endParaRPr kumimoji="1" lang="zh-CN" altLang="en-US" dirty="0"/>
          </a:p>
        </p:txBody>
      </p:sp>
      <p:pic>
        <p:nvPicPr>
          <p:cNvPr id="7" name="内容占位符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08868" y="1615220"/>
            <a:ext cx="3588469" cy="5257270"/>
          </a:xfrm>
        </p:spPr>
      </p:pic>
      <p:sp>
        <p:nvSpPr>
          <p:cNvPr id="6" name="LeNet"/>
          <p:cNvSpPr txBox="1"/>
          <p:nvPr/>
        </p:nvSpPr>
        <p:spPr>
          <a:xfrm>
            <a:off x="938235" y="906525"/>
            <a:ext cx="1754645"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LeNet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1998</a:t>
            </a:r>
          </a:p>
          <a:p>
            <a:r>
              <a:rPr lang="zh-CN" altLang="en-US" sz="2000" dirty="0">
                <a:solidFill>
                  <a:srgbClr val="09405E"/>
                </a:solidFill>
                <a:latin typeface="微软雅黑" panose="020B0503020204020204" pitchFamily="34" charset="-122"/>
                <a:ea typeface="微软雅黑" panose="020B0503020204020204" pitchFamily="34" charset="-122"/>
              </a:rPr>
              <a:t>手写数字</a:t>
            </a:r>
            <a:r>
              <a:rPr lang="zh-CN" altLang="en-US" sz="2000" dirty="0" smtClean="0">
                <a:solidFill>
                  <a:srgbClr val="09405E"/>
                </a:solidFill>
                <a:latin typeface="微软雅黑" panose="020B0503020204020204" pitchFamily="34" charset="-122"/>
                <a:ea typeface="微软雅黑" panose="020B0503020204020204" pitchFamily="34" charset="-122"/>
              </a:rPr>
              <a:t>识别</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8" name="VGG"/>
          <p:cNvSpPr txBox="1"/>
          <p:nvPr/>
        </p:nvSpPr>
        <p:spPr>
          <a:xfrm>
            <a:off x="7279905" y="2132728"/>
            <a:ext cx="92396" cy="461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endParaRPr sz="2400" dirty="0"/>
          </a:p>
        </p:txBody>
      </p:sp>
      <p:sp>
        <p:nvSpPr>
          <p:cNvPr id="9" name="LeNet"/>
          <p:cNvSpPr txBox="1"/>
          <p:nvPr/>
        </p:nvSpPr>
        <p:spPr>
          <a:xfrm>
            <a:off x="3417090" y="949829"/>
            <a:ext cx="2334933"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AlexNet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2012</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smtClean="0">
                <a:solidFill>
                  <a:srgbClr val="09405E"/>
                </a:solidFill>
                <a:latin typeface="微软雅黑" panose="020B0503020204020204" pitchFamily="34" charset="-122"/>
                <a:ea typeface="微软雅黑" panose="020B0503020204020204" pitchFamily="34" charset="-122"/>
              </a:rPr>
              <a:t>ImageNet</a:t>
            </a:r>
            <a:r>
              <a:rPr lang="zh-CN" altLang="en-US" sz="2000" dirty="0" smtClean="0">
                <a:solidFill>
                  <a:srgbClr val="09405E"/>
                </a:solidFill>
                <a:latin typeface="微软雅黑" panose="020B0503020204020204" pitchFamily="34" charset="-122"/>
                <a:ea typeface="微软雅黑" panose="020B0503020204020204" pitchFamily="34" charset="-122"/>
              </a:rPr>
              <a:t>竞赛冠军</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0" name="LeNet"/>
          <p:cNvSpPr txBox="1"/>
          <p:nvPr/>
        </p:nvSpPr>
        <p:spPr>
          <a:xfrm>
            <a:off x="6458052" y="1701411"/>
            <a:ext cx="2485615"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smtClean="0">
                <a:solidFill>
                  <a:srgbClr val="09405E"/>
                </a:solidFill>
                <a:latin typeface="微软雅黑" panose="020B0503020204020204" pitchFamily="34" charset="-122"/>
                <a:ea typeface="微软雅黑" panose="020B0503020204020204" pitchFamily="34" charset="-122"/>
              </a:rPr>
              <a:t>VGG</a:t>
            </a:r>
            <a:r>
              <a:rPr lang="zh-CN" altLang="en-US" sz="2000" dirty="0" smtClean="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2014</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smtClean="0">
                <a:solidFill>
                  <a:srgbClr val="09405E"/>
                </a:solidFill>
                <a:latin typeface="微软雅黑" panose="020B0503020204020204" pitchFamily="34" charset="-122"/>
                <a:ea typeface="微软雅黑" panose="020B0503020204020204" pitchFamily="34" charset="-122"/>
              </a:rPr>
              <a:t>ImageNet</a:t>
            </a:r>
            <a:r>
              <a:rPr lang="zh-CN" altLang="en-US" sz="2000" dirty="0" smtClean="0">
                <a:solidFill>
                  <a:srgbClr val="09405E"/>
                </a:solidFill>
                <a:latin typeface="微软雅黑" panose="020B0503020204020204" pitchFamily="34" charset="-122"/>
                <a:ea typeface="微软雅黑" panose="020B0503020204020204" pitchFamily="34" charset="-122"/>
              </a:rPr>
              <a:t>竞赛第</a:t>
            </a:r>
            <a:r>
              <a:rPr lang="en-US" altLang="zh-CN" sz="2000" dirty="0" smtClean="0">
                <a:solidFill>
                  <a:srgbClr val="09405E"/>
                </a:solidFill>
                <a:latin typeface="微软雅黑" panose="020B0503020204020204" pitchFamily="34" charset="-122"/>
                <a:ea typeface="微软雅黑" panose="020B0503020204020204" pitchFamily="34" charset="-122"/>
              </a:rPr>
              <a:t>2</a:t>
            </a:r>
            <a:r>
              <a:rPr lang="zh-CN" altLang="en-US" sz="2000" dirty="0" smtClean="0">
                <a:solidFill>
                  <a:srgbClr val="09405E"/>
                </a:solidFill>
                <a:latin typeface="微软雅黑" panose="020B0503020204020204" pitchFamily="34" charset="-122"/>
                <a:ea typeface="微软雅黑" panose="020B0503020204020204" pitchFamily="34" charset="-122"/>
              </a:rPr>
              <a:t>名</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3" name="矩形 12"/>
          <p:cNvSpPr/>
          <p:nvPr/>
        </p:nvSpPr>
        <p:spPr>
          <a:xfrm>
            <a:off x="9606614" y="6503157"/>
            <a:ext cx="2177199" cy="369332"/>
          </a:xfrm>
          <a:prstGeom prst="rect">
            <a:avLst/>
          </a:prstGeom>
        </p:spPr>
        <p:txBody>
          <a:bodyPr wrap="none">
            <a:spAutoFit/>
          </a:bodyPr>
          <a:lstStyle/>
          <a:p>
            <a:r>
              <a:rPr lang="en-US" altLang="zh-CN" dirty="0" smtClean="0"/>
              <a:t>1x1 </a:t>
            </a:r>
            <a:r>
              <a:rPr lang="zh-CN" altLang="en-US" dirty="0" smtClean="0"/>
              <a:t>卷积 </a:t>
            </a:r>
            <a:r>
              <a:rPr lang="en-US" altLang="zh-CN" dirty="0" smtClean="0"/>
              <a:t>+ </a:t>
            </a:r>
            <a:r>
              <a:rPr lang="zh-CN" altLang="en-US" dirty="0" smtClean="0"/>
              <a:t>全局池化</a:t>
            </a:r>
            <a:endParaRPr lang="zh-CN" altLang="en-US" dirty="0"/>
          </a:p>
        </p:txBody>
      </p:sp>
      <p:sp>
        <p:nvSpPr>
          <p:cNvPr id="14" name="矩形 13"/>
          <p:cNvSpPr/>
          <p:nvPr/>
        </p:nvSpPr>
        <p:spPr>
          <a:xfrm>
            <a:off x="7041046" y="6503157"/>
            <a:ext cx="1350498" cy="369332"/>
          </a:xfrm>
          <a:prstGeom prst="rect">
            <a:avLst/>
          </a:prstGeom>
        </p:spPr>
        <p:txBody>
          <a:bodyPr wrap="none">
            <a:spAutoFit/>
          </a:bodyPr>
          <a:lstStyle/>
          <a:p>
            <a:r>
              <a:rPr lang="ja-JP" altLang="en-US" dirty="0" smtClean="0"/>
              <a:t>重复</a:t>
            </a:r>
            <a:r>
              <a:rPr lang="en-US" altLang="zh-CN" dirty="0" smtClean="0"/>
              <a:t>VGG</a:t>
            </a:r>
            <a:r>
              <a:rPr lang="zh-CN" altLang="en-US" dirty="0" smtClean="0"/>
              <a:t> </a:t>
            </a:r>
            <a:r>
              <a:rPr lang="ja-JP" altLang="en-US" dirty="0"/>
              <a:t>块</a:t>
            </a:r>
            <a:endParaRPr lang="zh-CN" altLang="en-US" dirty="0"/>
          </a:p>
        </p:txBody>
      </p:sp>
      <p:pic>
        <p:nvPicPr>
          <p:cNvPr id="15" name="Image" descr="Image"/>
          <p:cNvPicPr>
            <a:picLocks noChangeAspect="1"/>
          </p:cNvPicPr>
          <p:nvPr/>
        </p:nvPicPr>
        <p:blipFill>
          <a:blip r:embed="rId4"/>
          <a:srcRect l="78809" t="24397" b="24397"/>
          <a:stretch>
            <a:fillRect/>
          </a:stretch>
        </p:blipFill>
        <p:spPr>
          <a:xfrm>
            <a:off x="9437304" y="1154890"/>
            <a:ext cx="1360881" cy="1976437"/>
          </a:xfrm>
          <a:prstGeom prst="rect">
            <a:avLst/>
          </a:prstGeom>
          <a:ln w="12700">
            <a:miter lim="400000"/>
          </a:ln>
        </p:spPr>
      </p:pic>
      <p:pic>
        <p:nvPicPr>
          <p:cNvPr id="16" name="Screen Shot 2019-02-22 at 11.26.04 AM.png" descr="Screen Shot 2019-02-22 at 11.26.04 AM.png"/>
          <p:cNvPicPr>
            <a:picLocks noChangeAspect="1"/>
          </p:cNvPicPr>
          <p:nvPr/>
        </p:nvPicPr>
        <p:blipFill>
          <a:blip r:embed="rId5"/>
          <a:srcRect t="25944"/>
          <a:stretch>
            <a:fillRect/>
          </a:stretch>
        </p:blipFill>
        <p:spPr>
          <a:xfrm>
            <a:off x="9378168" y="3190389"/>
            <a:ext cx="1451882" cy="3312768"/>
          </a:xfrm>
          <a:prstGeom prst="rect">
            <a:avLst/>
          </a:prstGeom>
          <a:ln w="12700">
            <a:miter lim="400000"/>
          </a:ln>
        </p:spPr>
      </p:pic>
      <p:sp>
        <p:nvSpPr>
          <p:cNvPr id="18" name="LeNet"/>
          <p:cNvSpPr txBox="1"/>
          <p:nvPr/>
        </p:nvSpPr>
        <p:spPr>
          <a:xfrm>
            <a:off x="9378168" y="1026207"/>
            <a:ext cx="1512592" cy="400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altLang="zh-CN" sz="2000" dirty="0" err="1" smtClean="0">
                <a:solidFill>
                  <a:srgbClr val="09405E"/>
                </a:solidFill>
                <a:latin typeface="微软雅黑" panose="020B0503020204020204" pitchFamily="34" charset="-122"/>
                <a:ea typeface="微软雅黑" panose="020B0503020204020204" pitchFamily="34" charset="-122"/>
              </a:rPr>
              <a:t>NiN</a:t>
            </a:r>
            <a:r>
              <a:rPr lang="zh-CN" altLang="en-US" sz="2000" dirty="0" smtClean="0">
                <a:solidFill>
                  <a:srgbClr val="09405E"/>
                </a:solidFill>
                <a:latin typeface="微软雅黑" panose="020B0503020204020204" pitchFamily="34" charset="-122"/>
                <a:ea typeface="微软雅黑" panose="020B0503020204020204" pitchFamily="34" charset="-122"/>
              </a:rPr>
              <a:t>： </a:t>
            </a:r>
            <a:r>
              <a:rPr lang="en-US" altLang="zh-CN" sz="2000" dirty="0" smtClean="0">
                <a:solidFill>
                  <a:srgbClr val="09405E"/>
                </a:solidFill>
                <a:latin typeface="微软雅黑" panose="020B0503020204020204" pitchFamily="34" charset="-122"/>
                <a:ea typeface="微软雅黑" panose="020B0503020204020204" pitchFamily="34" charset="-122"/>
              </a:rPr>
              <a:t>2014</a:t>
            </a:r>
            <a:endParaRPr lang="en-US" altLang="zh-CN" sz="2000" dirty="0">
              <a:solidFill>
                <a:srgbClr val="09405E"/>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990" y="2409297"/>
            <a:ext cx="4091260" cy="4159221"/>
          </a:xfrm>
          <a:prstGeom prst="rect">
            <a:avLst/>
          </a:prstGeom>
        </p:spPr>
      </p:pic>
      <p:cxnSp>
        <p:nvCxnSpPr>
          <p:cNvPr id="20" name="直线箭头连接符 19"/>
          <p:cNvCxnSpPr/>
          <p:nvPr/>
        </p:nvCxnSpPr>
        <p:spPr bwMode="auto">
          <a:xfrm flipH="1" flipV="1">
            <a:off x="6668430" y="5642518"/>
            <a:ext cx="298820" cy="3510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881875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0" y="2656632"/>
            <a:ext cx="12192000" cy="3068736"/>
          </a:xfrm>
          <a:prstGeom prst="rect">
            <a:avLst/>
          </a:prstGeom>
          <a:ln w="12700">
            <a:miter lim="400000"/>
          </a:ln>
        </p:spPr>
      </p:pic>
      <p:sp>
        <p:nvSpPr>
          <p:cNvPr id="506" name="Expensive if we have many outputs"/>
          <p:cNvSpPr/>
          <p:nvPr/>
        </p:nvSpPr>
        <p:spPr>
          <a:xfrm>
            <a:off x="2124892" y="1416594"/>
            <a:ext cx="8267337" cy="1441861"/>
          </a:xfrm>
          <a:custGeom>
            <a:avLst/>
            <a:gdLst/>
            <a:ahLst/>
            <a:cxnLst>
              <a:cxn ang="0">
                <a:pos x="wd2" y="hd2"/>
              </a:cxn>
              <a:cxn ang="5400000">
                <a:pos x="wd2" y="hd2"/>
              </a:cxn>
              <a:cxn ang="10800000">
                <a:pos x="wd2" y="hd2"/>
              </a:cxn>
              <a:cxn ang="16200000">
                <a:pos x="wd2" y="hd2"/>
              </a:cxn>
            </a:cxnLst>
            <a:rect l="0" t="0" r="r" b="b"/>
            <a:pathLst>
              <a:path w="21600" h="21600" extrusionOk="0">
                <a:moveTo>
                  <a:pt x="497" y="0"/>
                </a:moveTo>
                <a:cubicBezTo>
                  <a:pt x="222" y="0"/>
                  <a:pt x="0" y="332"/>
                  <a:pt x="0" y="743"/>
                </a:cubicBezTo>
                <a:lnTo>
                  <a:pt x="0" y="14127"/>
                </a:lnTo>
                <a:cubicBezTo>
                  <a:pt x="0" y="14537"/>
                  <a:pt x="222" y="14869"/>
                  <a:pt x="497" y="14869"/>
                </a:cubicBezTo>
                <a:lnTo>
                  <a:pt x="17185" y="14869"/>
                </a:lnTo>
                <a:lnTo>
                  <a:pt x="21600" y="21600"/>
                </a:lnTo>
                <a:lnTo>
                  <a:pt x="18689" y="11886"/>
                </a:lnTo>
                <a:lnTo>
                  <a:pt x="18689" y="743"/>
                </a:lnTo>
                <a:cubicBezTo>
                  <a:pt x="18689" y="332"/>
                  <a:pt x="18467" y="0"/>
                  <a:pt x="18193" y="0"/>
                </a:cubicBezTo>
                <a:lnTo>
                  <a:pt x="497" y="0"/>
                </a:lnTo>
                <a:close/>
              </a:path>
            </a:pathLst>
          </a:custGeom>
          <a:solidFill>
            <a:schemeClr val="accent3"/>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sz="2400">
                <a:solidFill>
                  <a:srgbClr val="FFFFFF"/>
                </a:solidFill>
              </a:defRPr>
            </a:lvl1pPr>
          </a:lstStyle>
          <a:p>
            <a:r>
              <a:rPr lang="zh-CN" altLang="en-US" sz="3200" dirty="0"/>
              <a:t>如果我们有很多输出，那开销就很大 </a:t>
            </a:r>
          </a:p>
          <a:p>
            <a:r>
              <a:rPr lang="zh-CN" altLang="en-US" sz="3200" dirty="0"/>
              <a:t>了</a:t>
            </a:r>
          </a:p>
        </p:txBody>
      </p:sp>
      <p:sp>
        <p:nvSpPr>
          <p:cNvPr id="2" name="标题 1"/>
          <p:cNvSpPr>
            <a:spLocks noGrp="1"/>
          </p:cNvSpPr>
          <p:nvPr>
            <p:ph type="title"/>
          </p:nvPr>
        </p:nvSpPr>
        <p:spPr/>
        <p:txBody>
          <a:bodyPr/>
          <a:lstStyle/>
          <a:p>
            <a:r>
              <a:rPr lang="en-US" altLang="zh-CN" dirty="0" err="1"/>
              <a:t>LeNet</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88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5117" y="1068110"/>
            <a:ext cx="10752465" cy="5237271"/>
          </a:xfrm>
        </p:spPr>
        <p:txBody>
          <a:bodyPr/>
          <a:lstStyle/>
          <a:p>
            <a:endParaRPr kumimoji="1" lang="zh-CN" altLang="en-US"/>
          </a:p>
        </p:txBody>
      </p:sp>
      <p:sp>
        <p:nvSpPr>
          <p:cNvPr id="280" name="AlexNet Architecture"/>
          <p:cNvSpPr txBox="1">
            <a:spLocks noGrp="1"/>
          </p:cNvSpPr>
          <p:nvPr>
            <p:ph type="title"/>
          </p:nvPr>
        </p:nvSpPr>
        <p:spPr>
          <a:prstGeom prst="rect">
            <a:avLst/>
          </a:prstGeom>
        </p:spPr>
        <p:txBody>
          <a:bodyPr/>
          <a:lstStyle/>
          <a:p>
            <a:r>
              <a:rPr dirty="0" err="1"/>
              <a:t>AlexNet</a:t>
            </a:r>
            <a:r>
              <a:rPr dirty="0"/>
              <a:t> </a:t>
            </a:r>
            <a:r>
              <a:rPr lang="ja-JP" altLang="en-US"/>
              <a:t>架构</a:t>
            </a:r>
            <a:r>
              <a:rPr dirty="0"/>
              <a:t> </a:t>
            </a:r>
          </a:p>
        </p:txBody>
      </p:sp>
      <p:pic>
        <p:nvPicPr>
          <p:cNvPr id="281" name="Image" descr="Image"/>
          <p:cNvPicPr>
            <a:picLocks noChangeAspect="1"/>
          </p:cNvPicPr>
          <p:nvPr/>
        </p:nvPicPr>
        <p:blipFill>
          <a:blip r:embed="rId2"/>
          <a:srcRect l="47736"/>
          <a:stretch>
            <a:fillRect/>
          </a:stretch>
        </p:blipFill>
        <p:spPr>
          <a:xfrm>
            <a:off x="4970196" y="2349223"/>
            <a:ext cx="3603907" cy="2630149"/>
          </a:xfrm>
          <a:prstGeom prst="rect">
            <a:avLst/>
          </a:prstGeom>
          <a:ln w="12700">
            <a:miter lim="400000"/>
          </a:ln>
        </p:spPr>
      </p:pic>
      <p:sp>
        <p:nvSpPr>
          <p:cNvPr id="282" name="LeNet"/>
          <p:cNvSpPr txBox="1"/>
          <p:nvPr/>
        </p:nvSpPr>
        <p:spPr>
          <a:xfrm>
            <a:off x="9743764" y="1679401"/>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283" name="AlexNet"/>
          <p:cNvSpPr txBox="1"/>
          <p:nvPr/>
        </p:nvSpPr>
        <p:spPr>
          <a:xfrm>
            <a:off x="5991350" y="1679401"/>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284" name="Larger kernel size, stride because of the increased image size, and more output channels."/>
          <p:cNvSpPr/>
          <p:nvPr/>
        </p:nvSpPr>
        <p:spPr>
          <a:xfrm>
            <a:off x="182880" y="3785617"/>
            <a:ext cx="5212080" cy="20087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521" y="3309"/>
                </a:lnTo>
                <a:lnTo>
                  <a:pt x="454" y="3309"/>
                </a:lnTo>
                <a:cubicBezTo>
                  <a:pt x="203" y="3309"/>
                  <a:pt x="0" y="3675"/>
                  <a:pt x="0" y="4127"/>
                </a:cubicBezTo>
                <a:lnTo>
                  <a:pt x="0" y="20782"/>
                </a:lnTo>
                <a:cubicBezTo>
                  <a:pt x="0" y="21234"/>
                  <a:pt x="203" y="21600"/>
                  <a:pt x="454" y="21600"/>
                </a:cubicBezTo>
                <a:lnTo>
                  <a:pt x="18947" y="21600"/>
                </a:lnTo>
                <a:cubicBezTo>
                  <a:pt x="19198" y="21600"/>
                  <a:pt x="19401" y="21234"/>
                  <a:pt x="19401" y="20782"/>
                </a:cubicBezTo>
                <a:lnTo>
                  <a:pt x="19401" y="6193"/>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更大的卷积</a:t>
            </a:r>
            <a:r>
              <a:rPr lang="zh-CN" altLang="en-US" sz="2400" dirty="0" smtClean="0">
                <a:latin typeface="Microsoft YaHei" charset="-122"/>
                <a:ea typeface="Microsoft YaHei" charset="-122"/>
                <a:cs typeface="Microsoft YaHei" charset="-122"/>
              </a:rPr>
              <a:t>核</a:t>
            </a:r>
            <a:endParaRPr lang="en-US" altLang="zh-CN"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更</a:t>
            </a:r>
            <a:r>
              <a:rPr lang="zh-CN" altLang="en-US" sz="2400" dirty="0">
                <a:latin typeface="Microsoft YaHei" charset="-122"/>
                <a:ea typeface="Microsoft YaHei" charset="-122"/>
                <a:cs typeface="Microsoft YaHei" charset="-122"/>
              </a:rPr>
              <a:t>大的步</a:t>
            </a:r>
            <a:r>
              <a:rPr lang="zh-CN" altLang="en-US" sz="2400" dirty="0" smtClean="0">
                <a:latin typeface="Microsoft YaHei" charset="-122"/>
                <a:ea typeface="Microsoft YaHei" charset="-122"/>
                <a:cs typeface="Microsoft YaHei" charset="-122"/>
              </a:rPr>
              <a:t>长</a:t>
            </a:r>
            <a:endParaRPr lang="en-US" altLang="zh-CN" sz="2400" dirty="0" smtClean="0">
              <a:latin typeface="Microsoft YaHei" charset="-122"/>
              <a:ea typeface="Microsoft YaHei" charset="-122"/>
              <a:cs typeface="Microsoft YaHei" charset="-122"/>
            </a:endParaRPr>
          </a:p>
          <a:p>
            <a:pPr algn="l"/>
            <a:r>
              <a:rPr lang="ja-JP" altLang="en-US" sz="2400" dirty="0" smtClean="0">
                <a:latin typeface="Microsoft YaHei" charset="-122"/>
                <a:ea typeface="Microsoft YaHei" charset="-122"/>
                <a:cs typeface="Microsoft YaHei" charset="-122"/>
              </a:rPr>
              <a:t>由于</a:t>
            </a:r>
            <a:r>
              <a:rPr lang="ja-JP" altLang="en-US" sz="2400" dirty="0">
                <a:latin typeface="Microsoft YaHei" charset="-122"/>
                <a:ea typeface="Microsoft YaHei" charset="-122"/>
                <a:cs typeface="Microsoft YaHei" charset="-122"/>
              </a:rPr>
              <a:t>图像尺寸增大</a:t>
            </a:r>
            <a:r>
              <a:rPr lang="ja-JP"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图像中目标的</a:t>
            </a:r>
            <a:endParaRPr lang="en-US" altLang="zh-CN" sz="2400" dirty="0" smtClean="0">
              <a:latin typeface="Microsoft YaHei" charset="-122"/>
              <a:ea typeface="Microsoft YaHei" charset="-122"/>
              <a:cs typeface="Microsoft YaHei" charset="-122"/>
            </a:endParaRPr>
          </a:p>
          <a:p>
            <a:pPr algn="l"/>
            <a:r>
              <a:rPr lang="zh-CN" altLang="en-US" sz="2400" dirty="0" smtClean="0">
                <a:latin typeface="Microsoft YaHei" charset="-122"/>
                <a:ea typeface="Microsoft YaHei" charset="-122"/>
                <a:cs typeface="Microsoft YaHei" charset="-122"/>
              </a:rPr>
              <a:t>尺寸也大，</a:t>
            </a:r>
            <a:r>
              <a:rPr lang="ja-JP" altLang="en-US" sz="2400" dirty="0" smtClean="0">
                <a:latin typeface="Microsoft YaHei" charset="-122"/>
                <a:ea typeface="Microsoft YaHei" charset="-122"/>
                <a:cs typeface="Microsoft YaHei" charset="-122"/>
              </a:rPr>
              <a:t>输出</a:t>
            </a:r>
            <a:r>
              <a:rPr lang="ja-JP" altLang="en-US" sz="2400" dirty="0">
                <a:latin typeface="Microsoft YaHei" charset="-122"/>
                <a:ea typeface="Microsoft YaHei" charset="-122"/>
                <a:cs typeface="Microsoft YaHei" charset="-122"/>
              </a:rPr>
              <a:t>通道更</a:t>
            </a:r>
            <a:r>
              <a:rPr lang="ja-JP" altLang="en-US" sz="2400" dirty="0" smtClean="0">
                <a:latin typeface="Microsoft YaHei" charset="-122"/>
                <a:ea typeface="Microsoft YaHei" charset="-122"/>
                <a:cs typeface="Microsoft YaHei" charset="-122"/>
              </a:rPr>
              <a:t>多</a:t>
            </a:r>
            <a:endParaRPr sz="2400" dirty="0">
              <a:latin typeface="Microsoft YaHei" charset="-122"/>
              <a:ea typeface="Microsoft YaHei" charset="-122"/>
              <a:cs typeface="Microsoft YaHei" charset="-122"/>
            </a:endParaRPr>
          </a:p>
        </p:txBody>
      </p:sp>
      <p:pic>
        <p:nvPicPr>
          <p:cNvPr id="285" name="Image" descr="Image"/>
          <p:cNvPicPr>
            <a:picLocks noChangeAspect="1"/>
          </p:cNvPicPr>
          <p:nvPr/>
        </p:nvPicPr>
        <p:blipFill>
          <a:blip r:embed="rId2"/>
          <a:srcRect r="54012"/>
          <a:stretch>
            <a:fillRect/>
          </a:stretch>
        </p:blipFill>
        <p:spPr>
          <a:xfrm>
            <a:off x="8769774" y="2371671"/>
            <a:ext cx="3171140" cy="2630151"/>
          </a:xfrm>
          <a:prstGeom prst="rect">
            <a:avLst/>
          </a:prstGeom>
          <a:ln w="12700">
            <a:miter lim="400000"/>
          </a:ln>
        </p:spPr>
      </p:pic>
      <p:sp>
        <p:nvSpPr>
          <p:cNvPr id="286" name="Larger pool size, change to max pooling"/>
          <p:cNvSpPr/>
          <p:nvPr/>
        </p:nvSpPr>
        <p:spPr>
          <a:xfrm>
            <a:off x="531998" y="2215803"/>
            <a:ext cx="4939232" cy="1054631"/>
          </a:xfrm>
          <a:custGeom>
            <a:avLst/>
            <a:gdLst/>
            <a:ahLst/>
            <a:cxnLst>
              <a:cxn ang="0">
                <a:pos x="wd2" y="hd2"/>
              </a:cxn>
              <a:cxn ang="5400000">
                <a:pos x="wd2" y="hd2"/>
              </a:cxn>
              <a:cxn ang="10800000">
                <a:pos x="wd2" y="hd2"/>
              </a:cxn>
              <a:cxn ang="16200000">
                <a:pos x="wd2" y="hd2"/>
              </a:cxn>
            </a:cxnLst>
            <a:rect l="0" t="0" r="r" b="b"/>
            <a:pathLst>
              <a:path w="21600" h="21600" extrusionOk="0">
                <a:moveTo>
                  <a:pt x="445" y="0"/>
                </a:moveTo>
                <a:cubicBezTo>
                  <a:pt x="199" y="0"/>
                  <a:pt x="0" y="776"/>
                  <a:pt x="0" y="1734"/>
                </a:cubicBezTo>
                <a:lnTo>
                  <a:pt x="0" y="19866"/>
                </a:lnTo>
                <a:cubicBezTo>
                  <a:pt x="0" y="20824"/>
                  <a:pt x="199" y="21600"/>
                  <a:pt x="445" y="21600"/>
                </a:cubicBezTo>
                <a:lnTo>
                  <a:pt x="18552" y="21600"/>
                </a:lnTo>
                <a:cubicBezTo>
                  <a:pt x="18797" y="21600"/>
                  <a:pt x="18997" y="20824"/>
                  <a:pt x="18997" y="19866"/>
                </a:cubicBezTo>
                <a:lnTo>
                  <a:pt x="18997" y="12875"/>
                </a:lnTo>
                <a:lnTo>
                  <a:pt x="21600" y="10621"/>
                </a:lnTo>
                <a:lnTo>
                  <a:pt x="18997" y="8367"/>
                </a:lnTo>
                <a:lnTo>
                  <a:pt x="18997" y="1734"/>
                </a:lnTo>
                <a:cubicBezTo>
                  <a:pt x="18997" y="776"/>
                  <a:pt x="18797" y="0"/>
                  <a:pt x="18552" y="0"/>
                </a:cubicBezTo>
                <a:lnTo>
                  <a:pt x="445"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池化窗口更大</a:t>
            </a:r>
            <a:r>
              <a:rPr lang="ja-JP"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最</a:t>
            </a:r>
            <a:r>
              <a:rPr lang="zh-CN" altLang="en-US" sz="2400" dirty="0">
                <a:latin typeface="Microsoft YaHei" charset="-122"/>
                <a:ea typeface="Microsoft YaHei" charset="-122"/>
                <a:cs typeface="Microsoft YaHei" charset="-122"/>
              </a:rPr>
              <a:t>大池化 </a:t>
            </a:r>
          </a:p>
        </p:txBody>
      </p:sp>
    </p:spTree>
    <p:extLst>
      <p:ext uri="{BB962C8B-B14F-4D97-AF65-F5344CB8AC3E}">
        <p14:creationId xmlns:p14="http://schemas.microsoft.com/office/powerpoint/2010/main" val="160576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288" name="AlexNet Architecture"/>
          <p:cNvSpPr txBox="1">
            <a:spLocks noGrp="1"/>
          </p:cNvSpPr>
          <p:nvPr>
            <p:ph type="title"/>
          </p:nvPr>
        </p:nvSpPr>
        <p:spPr>
          <a:prstGeom prst="rect">
            <a:avLst/>
          </a:prstGeom>
        </p:spPr>
        <p:txBody>
          <a:bodyPr/>
          <a:lstStyle/>
          <a:p>
            <a:r>
              <a:rPr dirty="0" err="1"/>
              <a:t>AlexNet</a:t>
            </a:r>
            <a:r>
              <a:rPr lang="zh-CN" altLang="en-US" dirty="0"/>
              <a:t> </a:t>
            </a:r>
            <a:r>
              <a:rPr lang="ja-JP" altLang="en-US"/>
              <a:t>架构</a:t>
            </a:r>
            <a:endParaRPr dirty="0"/>
          </a:p>
        </p:txBody>
      </p:sp>
      <p:pic>
        <p:nvPicPr>
          <p:cNvPr id="289" name="Image" descr="Image"/>
          <p:cNvPicPr>
            <a:picLocks noChangeAspect="1"/>
          </p:cNvPicPr>
          <p:nvPr/>
        </p:nvPicPr>
        <p:blipFill>
          <a:blip r:embed="rId3"/>
          <a:srcRect t="67883" r="52425"/>
          <a:stretch>
            <a:fillRect/>
          </a:stretch>
        </p:blipFill>
        <p:spPr>
          <a:xfrm>
            <a:off x="8459002" y="3167769"/>
            <a:ext cx="3012909" cy="1598096"/>
          </a:xfrm>
          <a:prstGeom prst="rect">
            <a:avLst/>
          </a:prstGeom>
          <a:ln w="12700">
            <a:miter lim="400000"/>
          </a:ln>
        </p:spPr>
      </p:pic>
      <p:sp>
        <p:nvSpPr>
          <p:cNvPr id="290" name="Rectangle"/>
          <p:cNvSpPr/>
          <p:nvPr/>
        </p:nvSpPr>
        <p:spPr>
          <a:xfrm>
            <a:off x="3886513" y="2207727"/>
            <a:ext cx="2893219" cy="228037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pic>
        <p:nvPicPr>
          <p:cNvPr id="291" name="Image" descr="Image"/>
          <p:cNvPicPr>
            <a:picLocks noChangeAspect="1"/>
          </p:cNvPicPr>
          <p:nvPr/>
        </p:nvPicPr>
        <p:blipFill>
          <a:blip r:embed="rId3"/>
          <a:srcRect l="47445"/>
          <a:stretch>
            <a:fillRect/>
          </a:stretch>
        </p:blipFill>
        <p:spPr>
          <a:xfrm>
            <a:off x="4931463" y="1464709"/>
            <a:ext cx="3328268" cy="4975953"/>
          </a:xfrm>
          <a:prstGeom prst="rect">
            <a:avLst/>
          </a:prstGeom>
          <a:ln w="12700">
            <a:miter lim="400000"/>
          </a:ln>
        </p:spPr>
      </p:pic>
      <p:sp>
        <p:nvSpPr>
          <p:cNvPr id="292" name="LeNet"/>
          <p:cNvSpPr txBox="1"/>
          <p:nvPr/>
        </p:nvSpPr>
        <p:spPr>
          <a:xfrm>
            <a:off x="9203416" y="2481169"/>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293" name="AlexNet"/>
          <p:cNvSpPr txBox="1"/>
          <p:nvPr/>
        </p:nvSpPr>
        <p:spPr>
          <a:xfrm>
            <a:off x="5814769" y="866926"/>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294" name="More output channels."/>
          <p:cNvSpPr/>
          <p:nvPr/>
        </p:nvSpPr>
        <p:spPr>
          <a:xfrm>
            <a:off x="1509792" y="5704496"/>
            <a:ext cx="3559233" cy="693739"/>
          </a:xfrm>
          <a:custGeom>
            <a:avLst/>
            <a:gdLst/>
            <a:ahLst/>
            <a:cxnLst>
              <a:cxn ang="0">
                <a:pos x="wd2" y="hd2"/>
              </a:cxn>
              <a:cxn ang="5400000">
                <a:pos x="wd2" y="hd2"/>
              </a:cxn>
              <a:cxn ang="10800000">
                <a:pos x="wd2" y="hd2"/>
              </a:cxn>
              <a:cxn ang="16200000">
                <a:pos x="wd2" y="hd2"/>
              </a:cxn>
            </a:cxnLst>
            <a:rect l="0" t="0" r="r" b="b"/>
            <a:pathLst>
              <a:path w="21600" h="21600" extrusionOk="0">
                <a:moveTo>
                  <a:pt x="408" y="0"/>
                </a:moveTo>
                <a:cubicBezTo>
                  <a:pt x="182" y="0"/>
                  <a:pt x="0" y="1180"/>
                  <a:pt x="0" y="2636"/>
                </a:cubicBezTo>
                <a:lnTo>
                  <a:pt x="0" y="18964"/>
                </a:lnTo>
                <a:cubicBezTo>
                  <a:pt x="0" y="20420"/>
                  <a:pt x="182" y="21600"/>
                  <a:pt x="408" y="21600"/>
                </a:cubicBezTo>
                <a:lnTo>
                  <a:pt x="16992" y="21600"/>
                </a:lnTo>
                <a:cubicBezTo>
                  <a:pt x="17217" y="21600"/>
                  <a:pt x="17399" y="20420"/>
                  <a:pt x="17399" y="18964"/>
                </a:cubicBezTo>
                <a:lnTo>
                  <a:pt x="17399" y="17333"/>
                </a:lnTo>
                <a:lnTo>
                  <a:pt x="21600" y="12060"/>
                </a:lnTo>
                <a:lnTo>
                  <a:pt x="17399" y="6772"/>
                </a:lnTo>
                <a:lnTo>
                  <a:pt x="17399" y="2636"/>
                </a:lnTo>
                <a:cubicBezTo>
                  <a:pt x="17399" y="1180"/>
                  <a:pt x="17217" y="0"/>
                  <a:pt x="16992" y="0"/>
                </a:cubicBezTo>
                <a:lnTo>
                  <a:pt x="408"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更多的输出通道数 </a:t>
            </a:r>
          </a:p>
        </p:txBody>
      </p:sp>
      <p:sp>
        <p:nvSpPr>
          <p:cNvPr id="295" name="3 additional convolutional  layers"/>
          <p:cNvSpPr/>
          <p:nvPr/>
        </p:nvSpPr>
        <p:spPr>
          <a:xfrm>
            <a:off x="1509792" y="2813515"/>
            <a:ext cx="3033088" cy="1190627"/>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688"/>
                  <a:pt x="0" y="1536"/>
                </a:cubicBezTo>
                <a:lnTo>
                  <a:pt x="0" y="20064"/>
                </a:lnTo>
                <a:cubicBezTo>
                  <a:pt x="0" y="20912"/>
                  <a:pt x="184" y="21600"/>
                  <a:pt x="410" y="21600"/>
                </a:cubicBezTo>
                <a:lnTo>
                  <a:pt x="17109" y="21600"/>
                </a:lnTo>
                <a:cubicBezTo>
                  <a:pt x="17335" y="21600"/>
                  <a:pt x="17519" y="20912"/>
                  <a:pt x="17519" y="20064"/>
                </a:cubicBezTo>
                <a:lnTo>
                  <a:pt x="17519" y="19286"/>
                </a:lnTo>
                <a:lnTo>
                  <a:pt x="21600" y="16214"/>
                </a:lnTo>
                <a:lnTo>
                  <a:pt x="17519" y="13142"/>
                </a:lnTo>
                <a:lnTo>
                  <a:pt x="17519" y="1536"/>
                </a:lnTo>
                <a:cubicBezTo>
                  <a:pt x="17519" y="688"/>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p>
            <a:pPr>
              <a:defRPr>
                <a:solidFill>
                  <a:srgbClr val="FFFFFF"/>
                </a:solidFill>
              </a:defRPr>
            </a:pPr>
            <a:r>
              <a:rPr lang="en-US" altLang="ja-JP" sz="2400" dirty="0">
                <a:latin typeface="Microsoft YaHei" charset="-122"/>
                <a:ea typeface="Microsoft YaHei" charset="-122"/>
                <a:cs typeface="Microsoft YaHei" charset="-122"/>
              </a:rPr>
              <a:t>3</a:t>
            </a:r>
            <a:r>
              <a:rPr lang="ja-JP" altLang="en-US" sz="2400" dirty="0">
                <a:latin typeface="Microsoft YaHei" charset="-122"/>
                <a:ea typeface="Microsoft YaHei" charset="-122"/>
                <a:cs typeface="Microsoft YaHei" charset="-122"/>
              </a:rPr>
              <a:t>个额外的卷积层</a:t>
            </a:r>
            <a:endParaRPr sz="2400" dirty="0">
              <a:latin typeface="Microsoft YaHei" charset="-122"/>
              <a:ea typeface="Microsoft YaHei" charset="-122"/>
              <a:cs typeface="Microsoft YaHei" charset="-122"/>
            </a:endParaRPr>
          </a:p>
        </p:txBody>
      </p:sp>
      <p:sp>
        <p:nvSpPr>
          <p:cNvPr id="3" name="左大括号 2"/>
          <p:cNvSpPr/>
          <p:nvPr/>
        </p:nvSpPr>
        <p:spPr bwMode="auto">
          <a:xfrm>
            <a:off x="4542880" y="2834755"/>
            <a:ext cx="432615" cy="1781478"/>
          </a:xfrm>
          <a:prstGeom prst="leftBrace">
            <a:avLst/>
          </a:prstGeom>
          <a:noFill/>
          <a:ln w="31750" cap="flat" cmpd="sng" algn="ctr">
            <a:solidFill>
              <a:srgbClr val="001F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97518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全连接层</a:t>
            </a:r>
            <a:endParaRPr kumimoji="1" lang="zh-CN" altLang="en-US" dirty="0"/>
          </a:p>
        </p:txBody>
      </p:sp>
      <p:sp>
        <p:nvSpPr>
          <p:cNvPr id="297" name="AlexNet Architecture"/>
          <p:cNvSpPr txBox="1">
            <a:spLocks noGrp="1"/>
          </p:cNvSpPr>
          <p:nvPr>
            <p:ph type="title"/>
          </p:nvPr>
        </p:nvSpPr>
        <p:spPr>
          <a:prstGeom prst="rect">
            <a:avLst/>
          </a:prstGeom>
        </p:spPr>
        <p:txBody>
          <a:bodyPr/>
          <a:lstStyle/>
          <a:p>
            <a:r>
              <a:rPr dirty="0" err="1"/>
              <a:t>AlexNet</a:t>
            </a:r>
            <a:r>
              <a:rPr lang="zh-CN" altLang="en-US" dirty="0"/>
              <a:t> </a:t>
            </a:r>
            <a:r>
              <a:rPr lang="ja-JP" altLang="en-US"/>
              <a:t>架构</a:t>
            </a:r>
            <a:endParaRPr dirty="0"/>
          </a:p>
        </p:txBody>
      </p:sp>
      <p:pic>
        <p:nvPicPr>
          <p:cNvPr id="298" name="Image" descr="Image"/>
          <p:cNvPicPr>
            <a:picLocks noChangeAspect="1"/>
          </p:cNvPicPr>
          <p:nvPr/>
        </p:nvPicPr>
        <p:blipFill>
          <a:blip r:embed="rId2"/>
          <a:stretch>
            <a:fillRect/>
          </a:stretch>
        </p:blipFill>
        <p:spPr>
          <a:xfrm>
            <a:off x="8384266" y="2192704"/>
            <a:ext cx="2847551" cy="2552533"/>
          </a:xfrm>
          <a:prstGeom prst="rect">
            <a:avLst/>
          </a:prstGeom>
          <a:ln w="12700">
            <a:miter lim="400000"/>
          </a:ln>
        </p:spPr>
      </p:pic>
      <p:pic>
        <p:nvPicPr>
          <p:cNvPr id="299" name="Image" descr="Image"/>
          <p:cNvPicPr>
            <a:picLocks noChangeAspect="1"/>
          </p:cNvPicPr>
          <p:nvPr/>
        </p:nvPicPr>
        <p:blipFill>
          <a:blip r:embed="rId3"/>
          <a:stretch>
            <a:fillRect/>
          </a:stretch>
        </p:blipFill>
        <p:spPr>
          <a:xfrm>
            <a:off x="4942559" y="2268041"/>
            <a:ext cx="3258987" cy="2499865"/>
          </a:xfrm>
          <a:prstGeom prst="rect">
            <a:avLst/>
          </a:prstGeom>
          <a:ln w="12700">
            <a:miter lim="400000"/>
          </a:ln>
        </p:spPr>
      </p:pic>
      <p:sp>
        <p:nvSpPr>
          <p:cNvPr id="300" name="LeNet"/>
          <p:cNvSpPr txBox="1"/>
          <p:nvPr/>
        </p:nvSpPr>
        <p:spPr>
          <a:xfrm>
            <a:off x="9196383" y="1592845"/>
            <a:ext cx="1103698"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LeNet</a:t>
            </a:r>
          </a:p>
        </p:txBody>
      </p:sp>
      <p:sp>
        <p:nvSpPr>
          <p:cNvPr id="301" name="AlexNet"/>
          <p:cNvSpPr txBox="1"/>
          <p:nvPr/>
        </p:nvSpPr>
        <p:spPr>
          <a:xfrm>
            <a:off x="5791128" y="1592845"/>
            <a:ext cx="1434173" cy="584775"/>
          </a:xfrm>
          <a:prstGeom prst="rect">
            <a:avLst/>
          </a:prstGeom>
          <a:ln w="12700">
            <a:miter lim="400000"/>
          </a:ln>
          <a:extLst>
            <a:ext uri="{C572A759-6A51-4108-AA02-DFA0A04FC94B}">
              <ma14:wrappingTextBoxFlag xmlns:ma14="http://schemas.microsoft.com/office/mac/drawingml/2011/main" val="1"/>
            </a:ext>
          </a:extLst>
        </p:spPr>
        <p:txBody>
          <a:bodyPr wrap="none" lIns="60959" rIns="60959">
            <a:spAutoFit/>
          </a:bodyPr>
          <a:lstStyle>
            <a:lvl1pPr>
              <a:defRPr sz="2400"/>
            </a:lvl1pPr>
          </a:lstStyle>
          <a:p>
            <a:r>
              <a:rPr sz="3200"/>
              <a:t>AlexNet</a:t>
            </a:r>
          </a:p>
        </p:txBody>
      </p:sp>
      <p:sp>
        <p:nvSpPr>
          <p:cNvPr id="302" name="Increase hidden size  from 120 to 4096"/>
          <p:cNvSpPr/>
          <p:nvPr/>
        </p:nvSpPr>
        <p:spPr>
          <a:xfrm>
            <a:off x="1883391" y="3392959"/>
            <a:ext cx="3141943" cy="1129244"/>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725"/>
                  <a:pt x="0" y="1619"/>
                </a:cubicBezTo>
                <a:lnTo>
                  <a:pt x="0" y="19981"/>
                </a:lnTo>
                <a:cubicBezTo>
                  <a:pt x="0" y="20875"/>
                  <a:pt x="184" y="21600"/>
                  <a:pt x="410" y="21600"/>
                </a:cubicBezTo>
                <a:lnTo>
                  <a:pt x="17109" y="21600"/>
                </a:lnTo>
                <a:cubicBezTo>
                  <a:pt x="17335" y="21600"/>
                  <a:pt x="17519" y="20875"/>
                  <a:pt x="17519" y="19981"/>
                </a:cubicBezTo>
                <a:lnTo>
                  <a:pt x="17519" y="19171"/>
                </a:lnTo>
                <a:lnTo>
                  <a:pt x="21600" y="15922"/>
                </a:lnTo>
                <a:lnTo>
                  <a:pt x="17519" y="12683"/>
                </a:lnTo>
                <a:lnTo>
                  <a:pt x="17519" y="1619"/>
                </a:lnTo>
                <a:cubicBezTo>
                  <a:pt x="17519" y="725"/>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p>
            <a:pPr>
              <a:defRPr>
                <a:solidFill>
                  <a:srgbClr val="FFFFFF"/>
                </a:solidFill>
              </a:defRPr>
            </a:pPr>
            <a:r>
              <a:rPr lang="ja-JP" altLang="en-US" sz="2400">
                <a:latin typeface="Microsoft YaHei" charset="-122"/>
                <a:ea typeface="Microsoft YaHei" charset="-122"/>
                <a:cs typeface="Microsoft YaHei" charset="-122"/>
              </a:rPr>
              <a:t>隐含层大小从</a:t>
            </a:r>
            <a:r>
              <a:rPr lang="en-US" altLang="ja-JP" sz="2400" dirty="0">
                <a:latin typeface="Microsoft YaHei" charset="-122"/>
                <a:ea typeface="Microsoft YaHei" charset="-122"/>
                <a:cs typeface="Microsoft YaHei" charset="-122"/>
              </a:rPr>
              <a:t>120</a:t>
            </a:r>
          </a:p>
          <a:p>
            <a:pPr>
              <a:defRPr>
                <a:solidFill>
                  <a:srgbClr val="FFFFFF"/>
                </a:solidFill>
              </a:defRPr>
            </a:pPr>
            <a:r>
              <a:rPr lang="ja-JP" altLang="en-US" sz="2400">
                <a:latin typeface="Microsoft YaHei" charset="-122"/>
                <a:ea typeface="Microsoft YaHei" charset="-122"/>
                <a:cs typeface="Microsoft YaHei" charset="-122"/>
              </a:rPr>
              <a:t>增加到</a:t>
            </a:r>
            <a:r>
              <a:rPr lang="en-US" altLang="ja-JP" sz="2400" dirty="0">
                <a:latin typeface="Microsoft YaHei" charset="-122"/>
                <a:ea typeface="Microsoft YaHei" charset="-122"/>
                <a:cs typeface="Microsoft YaHei" charset="-122"/>
              </a:rPr>
              <a:t>4096</a:t>
            </a:r>
            <a:endParaRPr sz="2400" dirty="0">
              <a:latin typeface="Microsoft YaHei" charset="-122"/>
              <a:ea typeface="Microsoft YaHei" charset="-122"/>
              <a:cs typeface="Microsoft YaHei" charset="-122"/>
            </a:endParaRPr>
          </a:p>
        </p:txBody>
      </p:sp>
      <p:sp>
        <p:nvSpPr>
          <p:cNvPr id="303" name="1000 classes output"/>
          <p:cNvSpPr/>
          <p:nvPr/>
        </p:nvSpPr>
        <p:spPr>
          <a:xfrm>
            <a:off x="2438400" y="2235377"/>
            <a:ext cx="2586933" cy="693739"/>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1180"/>
                  <a:pt x="0" y="2636"/>
                </a:cubicBezTo>
                <a:lnTo>
                  <a:pt x="0" y="18964"/>
                </a:lnTo>
                <a:cubicBezTo>
                  <a:pt x="0" y="20420"/>
                  <a:pt x="184" y="21600"/>
                  <a:pt x="410" y="21600"/>
                </a:cubicBezTo>
                <a:lnTo>
                  <a:pt x="17109" y="21600"/>
                </a:lnTo>
                <a:cubicBezTo>
                  <a:pt x="17335" y="21600"/>
                  <a:pt x="17519" y="20420"/>
                  <a:pt x="17519" y="18964"/>
                </a:cubicBezTo>
                <a:lnTo>
                  <a:pt x="17519" y="17629"/>
                </a:lnTo>
                <a:lnTo>
                  <a:pt x="21600" y="12357"/>
                </a:lnTo>
                <a:lnTo>
                  <a:pt x="17519" y="7085"/>
                </a:lnTo>
                <a:lnTo>
                  <a:pt x="17519" y="2636"/>
                </a:lnTo>
                <a:cubicBezTo>
                  <a:pt x="17519" y="1180"/>
                  <a:pt x="17335" y="0"/>
                  <a:pt x="17109" y="0"/>
                </a:cubicBezTo>
                <a:lnTo>
                  <a:pt x="41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pPr algn="l"/>
            <a:r>
              <a:rPr sz="2400" dirty="0">
                <a:latin typeface="Microsoft YaHei" charset="-122"/>
                <a:ea typeface="Microsoft YaHei" charset="-122"/>
                <a:cs typeface="Microsoft YaHei" charset="-122"/>
              </a:rPr>
              <a:t>1000 </a:t>
            </a:r>
            <a:r>
              <a:rPr lang="ja-JP" altLang="en-US" sz="2400">
                <a:latin typeface="Microsoft YaHei" charset="-122"/>
                <a:ea typeface="Microsoft YaHei" charset="-122"/>
                <a:cs typeface="Microsoft YaHei" charset="-122"/>
              </a:rPr>
              <a:t>类输出</a:t>
            </a:r>
            <a:endParaRPr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0119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25817</TotalTime>
  <Pages>0</Pages>
  <Words>6664</Words>
  <Characters>0</Characters>
  <Application>Microsoft Macintosh PowerPoint</Application>
  <DocSecurity>0</DocSecurity>
  <PresentationFormat>宽屏</PresentationFormat>
  <Lines>0</Lines>
  <Paragraphs>2765</Paragraphs>
  <Slides>146</Slides>
  <Notes>56</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146</vt:i4>
      </vt:variant>
    </vt:vector>
  </HeadingPairs>
  <TitlesOfParts>
    <vt:vector size="166" baseType="lpstr">
      <vt:lpstr>Calibri</vt:lpstr>
      <vt:lpstr>Calibri Light</vt:lpstr>
      <vt:lpstr>Cambria Math</vt:lpstr>
      <vt:lpstr>CMS</vt:lpstr>
      <vt:lpstr>Microsoft YaHei</vt:lpstr>
      <vt:lpstr>SimHei</vt:lpstr>
      <vt:lpstr>Times New Roman</vt:lpstr>
      <vt:lpstr>Trebuchet MS</vt:lpstr>
      <vt:lpstr>Wingdings</vt:lpstr>
      <vt:lpstr>等线</vt:lpstr>
      <vt:lpstr>宋体</vt:lpstr>
      <vt:lpstr>微软雅黑</vt:lpstr>
      <vt:lpstr>新細明體</vt:lpstr>
      <vt:lpstr>游ゴシック</vt:lpstr>
      <vt:lpstr>Arial</vt:lpstr>
      <vt:lpstr>3_Office 主题</vt:lpstr>
      <vt:lpstr>1_Office 主题</vt:lpstr>
      <vt:lpstr>Office 主题</vt:lpstr>
      <vt:lpstr>Equation</vt:lpstr>
      <vt:lpstr>方程式</vt:lpstr>
      <vt:lpstr>PowerPoint 演示文稿</vt:lpstr>
      <vt:lpstr>PowerPoint 演示文稿</vt:lpstr>
      <vt:lpstr>深度学习引起了极大关注</vt:lpstr>
      <vt:lpstr>深度学习发展简史</vt:lpstr>
      <vt:lpstr>PowerPoint 演示文稿</vt:lpstr>
      <vt:lpstr>神经元</vt:lpstr>
      <vt:lpstr>人工神经元（M-P模型）</vt:lpstr>
      <vt:lpstr>人工神经元（M-P模型）</vt:lpstr>
      <vt:lpstr>激活函数</vt:lpstr>
      <vt:lpstr>激活函数</vt:lpstr>
      <vt:lpstr>激活函数</vt:lpstr>
      <vt:lpstr>激活函数的选择</vt:lpstr>
      <vt:lpstr>PowerPoint 演示文稿</vt:lpstr>
      <vt:lpstr>神经网络</vt:lpstr>
      <vt:lpstr>例：神经网络</vt:lpstr>
      <vt:lpstr>例：神经网络</vt:lpstr>
      <vt:lpstr>例：神经网络</vt:lpstr>
      <vt:lpstr>矩阵操作</vt:lpstr>
      <vt:lpstr>神经网络</vt:lpstr>
      <vt:lpstr>神经网络</vt:lpstr>
      <vt:lpstr>符号表示</vt:lpstr>
      <vt:lpstr>符号表示</vt:lpstr>
      <vt:lpstr>符号表示</vt:lpstr>
      <vt:lpstr>符号表示</vt:lpstr>
      <vt:lpstr>相邻层输出之间的关系</vt:lpstr>
      <vt:lpstr>相邻层输出之间的关系</vt:lpstr>
      <vt:lpstr>相邻层输出之间的关系</vt:lpstr>
      <vt:lpstr>PowerPoint 演示文稿</vt:lpstr>
      <vt:lpstr>目标函数</vt:lpstr>
      <vt:lpstr>梯度下降</vt:lpstr>
      <vt:lpstr>梯度下降</vt:lpstr>
      <vt:lpstr>局部最小</vt:lpstr>
      <vt:lpstr>处理局部极小值……</vt:lpstr>
      <vt:lpstr>神经网络的梯度下降</vt:lpstr>
      <vt:lpstr>神经网络符号表示</vt:lpstr>
      <vt:lpstr>反向传播</vt:lpstr>
      <vt:lpstr>反向传播 —— ∂J/∂w_ij^((l))</vt:lpstr>
      <vt:lpstr>∂J/∂w_ij^((l) )——第1项</vt:lpstr>
      <vt:lpstr>∂J/∂w_ij^((l) )——第2项</vt:lpstr>
      <vt:lpstr>∂J/∂w_ij^((l) )——第2项</vt:lpstr>
      <vt:lpstr>∂J/∂w_ij^((l) )——第2项</vt:lpstr>
      <vt:lpstr>∂J/∂w_ij^((l) )——第2项</vt:lpstr>
      <vt:lpstr>∂J/∂w_ij^((l) )——第2项</vt:lpstr>
      <vt:lpstr>∂J/∂w_ij^((l) )——第2项</vt:lpstr>
      <vt:lpstr>∂J/∂w_ij^((l) )——第2项</vt:lpstr>
      <vt:lpstr>∂J/∂w_ij^((l) )——第2项</vt:lpstr>
      <vt:lpstr>反向传播</vt:lpstr>
      <vt:lpstr>反向传播</vt:lpstr>
      <vt:lpstr>梯度消失 &amp; 梯度爆炸</vt:lpstr>
      <vt:lpstr>梯度爆炸的问题</vt:lpstr>
      <vt:lpstr>梯度消失</vt:lpstr>
      <vt:lpstr>PowerPoint 演示文稿</vt:lpstr>
      <vt:lpstr>为什么要有卷积网络？</vt:lpstr>
      <vt:lpstr>单隐含层网络</vt:lpstr>
      <vt:lpstr>基本结构： 卷积层（ Convolutional Layer） 激活层 池化层（ Pooling Layer ）</vt:lpstr>
      <vt:lpstr>对图像，为什么要用CNN？</vt:lpstr>
      <vt:lpstr>对图像，为什么要用CNN？</vt:lpstr>
      <vt:lpstr>对图像，为什么要用CNN？</vt:lpstr>
      <vt:lpstr>整个CNN</vt:lpstr>
      <vt:lpstr>整个CNN</vt:lpstr>
      <vt:lpstr>整个CNN</vt:lpstr>
      <vt:lpstr>CNN – Convolution</vt:lpstr>
      <vt:lpstr>CNN – Convolution</vt:lpstr>
      <vt:lpstr>滤波器1</vt:lpstr>
      <vt:lpstr>滤波器1</vt:lpstr>
      <vt:lpstr>CNN – Convolution</vt:lpstr>
      <vt:lpstr>CNN – Convolution</vt:lpstr>
      <vt:lpstr>CNN – Convolution</vt:lpstr>
      <vt:lpstr>填充（Padding）</vt:lpstr>
      <vt:lpstr>填充（Padding）</vt:lpstr>
      <vt:lpstr>CNN – 彩色图像</vt:lpstr>
      <vt:lpstr>多个输入通道</vt:lpstr>
      <vt:lpstr>多个输入通道 &amp; 多个输出通道</vt:lpstr>
      <vt:lpstr>1x1 卷积层</vt:lpstr>
      <vt:lpstr>1-D 和 3-D 卷积</vt:lpstr>
      <vt:lpstr>整个CNN</vt:lpstr>
      <vt:lpstr>CNN – Max Pooling</vt:lpstr>
      <vt:lpstr>CNN – Max Pooling</vt:lpstr>
      <vt:lpstr>整个CNN</vt:lpstr>
      <vt:lpstr>整个CNN</vt:lpstr>
      <vt:lpstr>总结</vt:lpstr>
      <vt:lpstr>拉平（Flatten）</vt:lpstr>
      <vt:lpstr>CNN in PyTorch</vt:lpstr>
      <vt:lpstr>更多应用：Playing Go</vt:lpstr>
      <vt:lpstr>Playing Go为什么要用CNN?</vt:lpstr>
      <vt:lpstr>Playing Go为什么要用CNN?</vt:lpstr>
      <vt:lpstr>更多应用: 语音</vt:lpstr>
      <vt:lpstr>更多应用: 语音: 文本</vt:lpstr>
      <vt:lpstr>PowerPoint 演示文稿</vt:lpstr>
      <vt:lpstr>卷积层的反向传播</vt:lpstr>
      <vt:lpstr>Pooling操作的反向梯度传播</vt:lpstr>
      <vt:lpstr>Pooling操作的反向梯度传播</vt:lpstr>
      <vt:lpstr>深度学习下的计算机视觉</vt:lpstr>
      <vt:lpstr>PowerPoint 演示文稿</vt:lpstr>
      <vt:lpstr>计算机视觉中常用的卷积网络</vt:lpstr>
      <vt:lpstr>LeNet</vt:lpstr>
      <vt:lpstr>AlexNet 架构 </vt:lpstr>
      <vt:lpstr>AlexNet 架构</vt:lpstr>
      <vt:lpstr>AlexNet 架构</vt:lpstr>
      <vt:lpstr>复杂度</vt:lpstr>
      <vt:lpstr>VGG</vt:lpstr>
      <vt:lpstr>VGG</vt:lpstr>
      <vt:lpstr>VGG 块 </vt:lpstr>
      <vt:lpstr>NiN（Network in Network）</vt:lpstr>
      <vt:lpstr>最后一层的诅咒</vt:lpstr>
      <vt:lpstr>NiN 块</vt:lpstr>
      <vt:lpstr>NiN 网络</vt:lpstr>
      <vt:lpstr>NiN 最后一层</vt:lpstr>
      <vt:lpstr>选最合适的卷积 …</vt:lpstr>
      <vt:lpstr>Inception 块</vt:lpstr>
      <vt:lpstr>Inception 块</vt:lpstr>
      <vt:lpstr>GoogLeNet</vt:lpstr>
      <vt:lpstr>Inception V3 块 - 阶段 3</vt:lpstr>
      <vt:lpstr>Inception V3 块 - 阶段 4</vt:lpstr>
      <vt:lpstr>计算机视觉中常用的卷积网络小结</vt:lpstr>
      <vt:lpstr>PowerPoint 演示文稿</vt:lpstr>
      <vt:lpstr>模型的深度</vt:lpstr>
      <vt:lpstr>模型的深度</vt:lpstr>
      <vt:lpstr>残差块</vt:lpstr>
      <vt:lpstr>不同的残差块</vt:lpstr>
      <vt:lpstr>残差网络（ResNet）</vt:lpstr>
      <vt:lpstr>稠密连接网络（DenseNet）</vt:lpstr>
      <vt:lpstr>CNN发展总结</vt:lpstr>
      <vt:lpstr>PowerPoint 演示文稿</vt:lpstr>
      <vt:lpstr>前馈网络的一些不足</vt:lpstr>
      <vt:lpstr>循环神经网络</vt:lpstr>
      <vt:lpstr>循环神经网络（Recurrent Neural Network，RNN)</vt:lpstr>
      <vt:lpstr>Recurrent Neural Network</vt:lpstr>
      <vt:lpstr>例：Recurrent Neural Network</vt:lpstr>
      <vt:lpstr>例</vt:lpstr>
      <vt:lpstr>例</vt:lpstr>
      <vt:lpstr>例</vt:lpstr>
      <vt:lpstr>深度RNN</vt:lpstr>
      <vt:lpstr>双向RNN</vt:lpstr>
      <vt:lpstr>Elman 网络&amp; Jordan 网络</vt:lpstr>
      <vt:lpstr> Long Short-term Memory (LSTM)</vt:lpstr>
      <vt:lpstr>PowerPoint 演示文稿</vt:lpstr>
      <vt:lpstr>LSTM</vt:lpstr>
      <vt:lpstr>LSTM</vt:lpstr>
      <vt:lpstr>LSTM</vt:lpstr>
      <vt:lpstr>GRU（ Gated Recurrent Unit）</vt:lpstr>
      <vt:lpstr>但训练RNN通常不是很好训练</vt:lpstr>
      <vt:lpstr>RNN模型训练</vt:lpstr>
      <vt:lpstr>误差表面很粗糙</vt:lpstr>
      <vt:lpstr>Why? </vt:lpstr>
      <vt:lpstr>长期依赖问题</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770</cp:revision>
  <cp:lastPrinted>2019-12-25T05:06:24Z</cp:lastPrinted>
  <dcterms:created xsi:type="dcterms:W3CDTF">2014-06-29T11:45:14Z</dcterms:created>
  <dcterms:modified xsi:type="dcterms:W3CDTF">2021-01-20T03:50:11Z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